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zheng-h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zheng-he/index.html?tab=voyage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zheng-he/index.html?tab=meaning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zheng-h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6E9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郑和下西洋-宝船台/ppt-assets/c-voyag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202C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52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郑和下西洋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i="1" spc="100" kern="0" dirty="0">
                <a:solidFill>
                  <a:srgbClr val="E2F0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明成祖派遣 · 1405—1433 年七次 · 最远到非洲东海岸和红海沿岸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1F6A8A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打开宝船台</a:t>
            </a:r>
            <a:endParaRPr lang="en-US" sz="1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4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0C2C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宝船,要驶向何方?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一支庞大的船队从江苏太仓的&lt;b&gt;刘家港&lt;/b&gt;起航,向西远航 —— 它去了哪里、到了多远?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&lt;b&gt;郑和下西洋&lt;/b&gt;:明成祖派遣,1405—1433 年先后七次,最远到达非洲东海岸和红海沿岸。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&lt;b&gt;点航线看船队航向 → 落实概况 → 多角度评价意义 → 闯关&lt;/b&gt;,看得见、说得清。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郑和下西洋 · 部编版历史(七年级下册)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0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0C2C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概况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郑和下西洋·关键史实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A8A"/>
          </a:solidFill>
          <a:ln/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627632"/>
          <a:ext cx="8412480" cy="914400"/>
        </p:xfrm>
        <a:graphic>
          <a:graphicData uri="http://schemas.openxmlformats.org/drawingml/2006/table">
            <a:tbl>
              <a:tblPr/>
              <a:tblGrid>
                <a:gridCol w="1463040"/>
                <a:gridCol w="2743200"/>
                <a:gridCol w="1463040"/>
                <a:gridCol w="274320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4F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项目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C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4F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内容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C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4F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项目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C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AF4F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内容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C3A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15506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派遣者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0C2C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明成祖(朱棣)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15506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时间次数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0C2C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1405—1433 年,先后七次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D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15506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出发地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0C2C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刘家港(今江苏太仓)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15506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最远到达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0C2C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非洲东海岸和红海沿岸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D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15506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到访范围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0C2C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亚非三十多个国家和地区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155068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船只</a:t>
                      </a:r>
                      <a:endParaRPr lang="en-US" sz="13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dirty="0">
                          <a:solidFill>
                            <a:srgbClr val="0C2C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"宝船"——当时世界最大远洋海船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D9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FD"/>
                    </a:solidFill>
                  </a:tcPr>
                </a:tc>
              </a:tr>
            </a:tbl>
          </a:graphicData>
        </a:graphic>
      </p:graphicFrame>
      <p:sp>
        <p:nvSpPr>
          <p:cNvPr id="7" name="Text 4"/>
          <p:cNvSpPr/>
          <p:nvPr/>
        </p:nvSpPr>
        <p:spPr>
          <a:xfrm>
            <a:off x="457200" y="4160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在宝船台“航线之旅”点站点,看船队从刘家港一路向西、最远到非洲东海岸。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郑和下西洋 · 部编版历史(七年级下册)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0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0C2C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Why · 历史意义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怎样评价郑和下西洋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4069080" cy="1243584"/>
          </a:xfrm>
          <a:prstGeom prst="roundRect">
            <a:avLst>
              <a:gd name="adj" fmla="val 7353"/>
            </a:avLst>
          </a:prstGeom>
          <a:solidFill>
            <a:srgbClr val="F4FAFD"/>
          </a:solidFill>
          <a:ln w="16510">
            <a:solidFill>
              <a:srgbClr val="155068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627632"/>
            <a:ext cx="4069080" cy="73152"/>
          </a:xfrm>
          <a:prstGeom prst="rect">
            <a:avLst/>
          </a:prstGeom>
          <a:solidFill>
            <a:srgbClr val="155068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1828800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550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世界航海史空前壮举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640080" y="2231136"/>
            <a:ext cx="3703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1F4A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规模空前、七次远航、最远到非洲东海岸和红海沿岸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617720" y="1627632"/>
            <a:ext cx="4069080" cy="1243584"/>
          </a:xfrm>
          <a:prstGeom prst="roundRect">
            <a:avLst>
              <a:gd name="adj" fmla="val 7353"/>
            </a:avLst>
          </a:prstGeom>
          <a:solidFill>
            <a:srgbClr val="F4FAFD"/>
          </a:solidFill>
          <a:ln w="16510">
            <a:solidFill>
              <a:srgbClr val="1F6A8A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617720" y="1627632"/>
            <a:ext cx="4069080" cy="73152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12" name="Text 10"/>
          <p:cNvSpPr/>
          <p:nvPr/>
        </p:nvSpPr>
        <p:spPr>
          <a:xfrm>
            <a:off x="4800600" y="1828800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F6A8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早于欧洲航海家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4800600" y="2231136"/>
            <a:ext cx="3703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1F4A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比哥伦布、达·伽马等的远洋航行早半个多世纪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017520"/>
            <a:ext cx="4069080" cy="1243584"/>
          </a:xfrm>
          <a:prstGeom prst="roundRect">
            <a:avLst>
              <a:gd name="adj" fmla="val 7353"/>
            </a:avLst>
          </a:prstGeom>
          <a:solidFill>
            <a:srgbClr val="F4FAFD"/>
          </a:solidFill>
          <a:ln w="16510">
            <a:solidFill>
              <a:srgbClr val="3FAE7A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017520"/>
            <a:ext cx="4069080" cy="73152"/>
          </a:xfrm>
          <a:prstGeom prst="rect">
            <a:avLst/>
          </a:prstGeom>
          <a:solidFill>
            <a:srgbClr val="3FAE7A"/>
          </a:solidFill>
          <a:ln/>
        </p:spPr>
      </p:sp>
      <p:sp>
        <p:nvSpPr>
          <p:cNvPr id="16" name="Text 14"/>
          <p:cNvSpPr/>
          <p:nvPr/>
        </p:nvSpPr>
        <p:spPr>
          <a:xfrm>
            <a:off x="640080" y="3218688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促进中外友好交流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640080" y="3621024"/>
            <a:ext cx="3703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1F4A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增进中国与亚非各国的经济文化交流和友好往来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4617720" y="3017520"/>
            <a:ext cx="4069080" cy="1243584"/>
          </a:xfrm>
          <a:prstGeom prst="roundRect">
            <a:avLst>
              <a:gd name="adj" fmla="val 7353"/>
            </a:avLst>
          </a:prstGeom>
          <a:solidFill>
            <a:srgbClr val="F4FAFD"/>
          </a:solidFill>
          <a:ln w="16510">
            <a:solidFill>
              <a:srgbClr val="A87F24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617720" y="3017520"/>
            <a:ext cx="4069080" cy="73152"/>
          </a:xfrm>
          <a:prstGeom prst="rect">
            <a:avLst/>
          </a:prstGeom>
          <a:solidFill>
            <a:srgbClr val="A87F24"/>
          </a:solidFill>
          <a:ln/>
        </p:spPr>
      </p:sp>
      <p:sp>
        <p:nvSpPr>
          <p:cNvPr id="20" name="Text 18"/>
          <p:cNvSpPr/>
          <p:nvPr/>
        </p:nvSpPr>
        <p:spPr>
          <a:xfrm>
            <a:off x="4800600" y="3218688"/>
            <a:ext cx="3703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A87F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局限:厚往薄来未持续</a:t>
            </a:r>
            <a:endParaRPr lang="en-US" sz="1450" dirty="0"/>
          </a:p>
        </p:txBody>
      </p:sp>
      <p:sp>
        <p:nvSpPr>
          <p:cNvPr id="21" name="Text 19"/>
          <p:cNvSpPr/>
          <p:nvPr/>
        </p:nvSpPr>
        <p:spPr>
          <a:xfrm>
            <a:off x="4800600" y="3621024"/>
            <a:ext cx="3703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1F4A5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以政治目的为主、不计经济成本,后来未能持续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郑和下西洋 · 部编版历史(七年级下册)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0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4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0C2C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航线之旅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点站点,看船队航向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点站点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点航线红点(刘家港→非洲东海岸)看说明。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听讲解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每个站点自动朗读,理清航向与概况。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记最远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最远到达非洲东海岸和红海沿岸。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BFD9E4"/>
            </a:solidFill>
            <a:prstDash val="solid"/>
          </a:ln>
          <a:effectLst>
            <a:outerShdw sx="100000" sy="100000" kx="0" ky="0" algn="bl" rotWithShape="0" blurRad="152400" dist="38100" dir="5400000">
              <a:srgbClr val="5E8294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郑和下西洋-宝船台/ppt-assets/c-voyag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1472184" cy="274320"/>
          </a:xfrm>
          <a:prstGeom prst="rect">
            <a:avLst/>
          </a:prstGeom>
          <a:solidFill>
            <a:srgbClr val="0C2C3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刘家港 → 非洲东海岸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F6A8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宝船台 · 航线之旅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郑和下西洋 · 部编版历史(七年级下册)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0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0C2C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意义与评价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点卡片,全面评价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点卡片展开历史地位与意义说明。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看两面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既看“空前壮举、友好交流”。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辨局限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也看“厚往薄来、未能持续”。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BFD9E4"/>
            </a:solidFill>
            <a:prstDash val="solid"/>
          </a:ln>
          <a:effectLst>
            <a:outerShdw sx="100000" sy="100000" kx="0" ky="0" algn="bl" rotWithShape="0" blurRad="152400" dist="38100" dir="5400000">
              <a:srgbClr val="5E8294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郑和下西洋-宝船台/ppt-assets/c-meanin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758952" cy="274320"/>
          </a:xfrm>
          <a:prstGeom prst="rect">
            <a:avLst/>
          </a:prstGeom>
          <a:solidFill>
            <a:srgbClr val="0C2C3A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意义与评价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1F6A8A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宝船台 · 意义与评价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郑和下西洋 · 部编版历史(七年级下册)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0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4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365760" cy="292608"/>
          </a:xfrm>
          <a:prstGeom prst="rect">
            <a:avLst/>
          </a:prstGeom>
          <a:solidFill>
            <a:srgbClr val="0C2C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郑和下西洋(明朝的对外关系)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745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550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派遣者:</a:t>
            </a:r>
            <a:pPr indent="0" marL="0">
              <a:buNone/>
            </a:pPr>
            <a:r>
              <a:rPr lang="en-US" sz="15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明成祖(朱棣)　</a:t>
            </a:r>
            <a:pPr indent="0" marL="0">
              <a:buNone/>
            </a:pPr>
            <a:r>
              <a:rPr lang="en-US" sz="1500" b="1" dirty="0">
                <a:solidFill>
                  <a:srgbClr val="1550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时间次数:</a:t>
            </a:r>
            <a:pPr indent="0" marL="0">
              <a:buNone/>
            </a:pPr>
            <a:r>
              <a:rPr lang="en-US" sz="15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1405—1433 年,先后七次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24688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550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出发地:</a:t>
            </a:r>
            <a:pPr indent="0" marL="0">
              <a:buNone/>
            </a:pPr>
            <a:r>
              <a:rPr lang="en-US" sz="1450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刘家港(今江苏太仓)　</a:t>
            </a:r>
            <a:pPr indent="0" marL="0">
              <a:buNone/>
            </a:pPr>
            <a:r>
              <a:rPr lang="en-US" sz="1450" b="1" dirty="0">
                <a:solidFill>
                  <a:srgbClr val="1550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最远到达:</a:t>
            </a:r>
            <a:pPr indent="0" marL="0">
              <a:buNone/>
            </a:pPr>
            <a:r>
              <a:rPr lang="en-US" sz="1450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非洲东海岸和红海沿岸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548640" y="30632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550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意义:世界航海史空前壮举、早欧洲航海家半个多世纪、促进中外友好交流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48640" y="352044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A87F2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局限:政治目的为主、厚往薄来、未能持续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3291840" y="420624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1F6A8A"/>
          </a:solidFill>
          <a:ln/>
        </p:spPr>
      </p:sp>
      <p:sp>
        <p:nvSpPr>
          <p:cNvPr id="11" name="Text 9"/>
          <p:cNvSpPr/>
          <p:nvPr/>
        </p:nvSpPr>
        <p:spPr>
          <a:xfrm>
            <a:off x="3291840" y="419709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宝船台 · 闯关检测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郑和下西洋 · 部编版历史(七年级下册)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0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4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0C2C3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F4F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记得牢,评得全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F0F6"/>
          </a:solidFill>
          <a:ln w="12700">
            <a:solidFill>
              <a:srgbClr val="1F6A8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整理“派遣皇帝、时间、次数、出发地、最远到达、历史意义”六项,写成史实卡片。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E9F2"/>
          </a:solidFill>
          <a:ln w="9525">
            <a:solidFill>
              <a:srgbClr val="BFD9E4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1F6A8A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在地图上画出从刘家港到非洲东海岸的大致航向,标出 3 个经过的区域。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6E9F2"/>
          </a:solidFill>
          <a:ln w="9525">
            <a:solidFill>
              <a:srgbClr val="BFD9E4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D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结合“空前壮举”与“厚往薄来未能持续”,写一段约 100 字的短评,全面评价郑和下西洋。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E829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郑和下西洋 · 部编版历史(七年级下册)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550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6E9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郑和下西洋-宝船台/ppt-assets/c-voyag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202C">
              <a:alpha val="5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800" b="1" spc="6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扬帆西洋</a:t>
            </a:r>
            <a:endParaRPr lang="en-US" sz="38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2F0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世界航海史上的空前壮举 · 友好交流的远航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BFD9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郑和下西洋 · 部编版历史(七年级下册)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FD9E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郑和下西洋</dc:title>
  <dc:subject>PptxGenJS Presentation</dc:subject>
  <dc:creator>光鹿课件</dc:creator>
  <cp:lastModifiedBy>光鹿课件</cp:lastModifiedBy>
  <cp:revision>1</cp:revision>
  <dcterms:created xsi:type="dcterms:W3CDTF">2026-06-15T03:22:53Z</dcterms:created>
  <dcterms:modified xsi:type="dcterms:W3CDTF">2026-06-15T03:22:53Z</dcterms:modified>
</cp:coreProperties>
</file>