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xinhai-revolution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xinhai-revolution/index.html?tab=prepare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xinhai-revolution/index.html?tab=revolution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xinhai-revolution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1DE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辛亥革命-共和台/ppt-assets/c-revolution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A0E0A">
              <a:alpha val="56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48640" y="15544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F1DED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Revolution of 1911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457200" y="201168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200" b="1" spc="8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辛亥革命</a:t>
            </a:r>
            <a:endParaRPr lang="en-US" sz="5200" dirty="0"/>
          </a:p>
        </p:txBody>
      </p:sp>
      <p:sp>
        <p:nvSpPr>
          <p:cNvPr id="6" name="Text 3"/>
          <p:cNvSpPr/>
          <p:nvPr/>
        </p:nvSpPr>
        <p:spPr>
          <a:xfrm>
            <a:off x="457200" y="320040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i="1" spc="100" kern="0" dirty="0">
                <a:solidFill>
                  <a:srgbClr val="F5E3D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同盟会与三民主义 · 武昌起义 · 中华民国建共和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3611880" y="411480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B0322A"/>
          </a:solidFill>
          <a:ln/>
        </p:spPr>
      </p:sp>
      <p:sp>
        <p:nvSpPr>
          <p:cNvPr id="8" name="Text 5"/>
          <p:cNvSpPr/>
          <p:nvPr/>
        </p:nvSpPr>
        <p:spPr>
          <a:xfrm>
            <a:off x="3611880" y="410565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打开共和台</a:t>
            </a:r>
            <a:endParaRPr lang="en-US" sz="11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1DE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辛亥革命-共和台/ppt-assets/c-revolution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A0E0A">
              <a:alpha val="5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103120"/>
            <a:ext cx="8229600" cy="73152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400" b="1" spc="4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推翻帝制 · 走向共和</a:t>
            </a:r>
            <a:endParaRPr lang="en-US" sz="3400" dirty="0"/>
          </a:p>
        </p:txBody>
      </p:sp>
      <p:sp>
        <p:nvSpPr>
          <p:cNvPr id="5" name="Text 2"/>
          <p:cNvSpPr/>
          <p:nvPr/>
        </p:nvSpPr>
        <p:spPr>
          <a:xfrm>
            <a:off x="457200" y="30175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F5E3D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记关键史实 · 辩证看功过 · 读懂辛亥革命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E2C8B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辛亥革命 · 推翻帝制 建共和 · 部编版历史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E2C8B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P.10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DF7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2A141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3E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Lead-in · 导入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谁推翻了两千多年的帝制?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0322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B0322A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想一想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6A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从秦始皇到清朝,中国的&lt;b&gt;君主专制制度&lt;/b&gt;延续了两千多年 —— 是谁、又是怎样把它终结的?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B0322A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今天学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6A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&lt;b&gt;辛亥革命&lt;/b&gt;:从中国同盟会、三民主义,到武昌起义、中华民国成立。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C98A2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怎么学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6A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&lt;b&gt;点卡片看准备 → 沿时间轴看进程 → 辩证评价功过 → 闯关&lt;/b&gt;,看得见、记得牢。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6A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辛亥革命 · 推翻帝制 建共和 · 部编版历史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C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DF7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682496" cy="292608"/>
          </a:xfrm>
          <a:prstGeom prst="rect">
            <a:avLst/>
          </a:prstGeom>
          <a:solidFill>
            <a:srgbClr val="2A141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68249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3E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Prepare · 革命准备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同盟会与三民主义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0322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27632"/>
            <a:ext cx="8229600" cy="1371600"/>
          </a:xfrm>
          <a:prstGeom prst="roundRect">
            <a:avLst>
              <a:gd name="adj" fmla="val 5333"/>
            </a:avLst>
          </a:prstGeom>
          <a:solidFill>
            <a:srgbClr val="FDF7F4"/>
          </a:solidFill>
          <a:ln w="15240">
            <a:solidFill>
              <a:srgbClr val="B0322A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627632"/>
            <a:ext cx="91440" cy="1371600"/>
          </a:xfrm>
          <a:prstGeom prst="rect">
            <a:avLst/>
          </a:prstGeom>
          <a:solidFill>
            <a:srgbClr val="B0322A"/>
          </a:solidFill>
          <a:ln/>
        </p:spPr>
      </p:sp>
      <p:sp>
        <p:nvSpPr>
          <p:cNvPr id="8" name="Text 6"/>
          <p:cNvSpPr/>
          <p:nvPr/>
        </p:nvSpPr>
        <p:spPr>
          <a:xfrm>
            <a:off x="713232" y="1755648"/>
            <a:ext cx="7772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8C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中国同盟会  </a:t>
            </a:r>
            <a:pPr indent="0" marL="0">
              <a:buNone/>
            </a:pPr>
            <a:r>
              <a:rPr lang="en-US" sz="1200" dirty="0">
                <a:solidFill>
                  <a:srgbClr val="8A6A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1905年 · 日本东京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713232" y="2121408"/>
            <a:ext cx="768096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700"/>
              </a:lnSpc>
              <a:buNone/>
            </a:pPr>
            <a:r>
              <a:rPr lang="en-US" sz="1200" dirty="0">
                <a:solidFill>
                  <a:srgbClr val="4A28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孙中山在日本东京成立中国同盟会 —— 第一个全国规模的、统一的资产阶级革命政党;创办机关刊物《民报》;革命纲领:驱除鞑虏,恢复中华,创立民国,平均地权。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457200" y="3127248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8C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三民主义(辛亥革命的指导思想)</a:t>
            </a:r>
            <a:endParaRPr lang="en-US" sz="1350" dirty="0"/>
          </a:p>
        </p:txBody>
      </p:sp>
      <p:sp>
        <p:nvSpPr>
          <p:cNvPr id="11" name="Shape 9"/>
          <p:cNvSpPr/>
          <p:nvPr/>
        </p:nvSpPr>
        <p:spPr>
          <a:xfrm>
            <a:off x="457200" y="3493008"/>
            <a:ext cx="2606040" cy="868680"/>
          </a:xfrm>
          <a:prstGeom prst="roundRect">
            <a:avLst>
              <a:gd name="adj" fmla="val 8421"/>
            </a:avLst>
          </a:prstGeom>
          <a:solidFill>
            <a:srgbClr val="FDF7F4"/>
          </a:solidFill>
          <a:ln w="13970">
            <a:solidFill>
              <a:srgbClr val="C8524A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57200" y="3611880"/>
            <a:ext cx="2606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8C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民族</a:t>
            </a:r>
            <a:endParaRPr lang="en-US" sz="1700" dirty="0"/>
          </a:p>
        </p:txBody>
      </p:sp>
      <p:sp>
        <p:nvSpPr>
          <p:cNvPr id="13" name="Text 11"/>
          <p:cNvSpPr/>
          <p:nvPr/>
        </p:nvSpPr>
        <p:spPr>
          <a:xfrm>
            <a:off x="457200" y="3986784"/>
            <a:ext cx="2606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8A6A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驱除鞑虏 恢复中华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3337560" y="3493008"/>
            <a:ext cx="2606040" cy="868680"/>
          </a:xfrm>
          <a:prstGeom prst="roundRect">
            <a:avLst>
              <a:gd name="adj" fmla="val 8421"/>
            </a:avLst>
          </a:prstGeom>
          <a:solidFill>
            <a:srgbClr val="FDF7F4"/>
          </a:solidFill>
          <a:ln w="13970">
            <a:solidFill>
              <a:srgbClr val="C8524A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3337560" y="3611880"/>
            <a:ext cx="2606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8C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民权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3337560" y="3986784"/>
            <a:ext cx="2606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8A6A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创立民国</a:t>
            </a:r>
            <a:endParaRPr lang="en-US" sz="1150" dirty="0"/>
          </a:p>
        </p:txBody>
      </p:sp>
      <p:sp>
        <p:nvSpPr>
          <p:cNvPr id="17" name="Shape 15"/>
          <p:cNvSpPr/>
          <p:nvPr/>
        </p:nvSpPr>
        <p:spPr>
          <a:xfrm>
            <a:off x="6217920" y="3493008"/>
            <a:ext cx="2606040" cy="868680"/>
          </a:xfrm>
          <a:prstGeom prst="roundRect">
            <a:avLst>
              <a:gd name="adj" fmla="val 8421"/>
            </a:avLst>
          </a:prstGeom>
          <a:solidFill>
            <a:srgbClr val="FDF7F4"/>
          </a:solidFill>
          <a:ln w="13970">
            <a:solidFill>
              <a:srgbClr val="C8524A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6217920" y="3611880"/>
            <a:ext cx="2606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8C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民生</a:t>
            </a:r>
            <a:endParaRPr lang="en-US" sz="1700" dirty="0"/>
          </a:p>
        </p:txBody>
      </p:sp>
      <p:sp>
        <p:nvSpPr>
          <p:cNvPr id="19" name="Text 17"/>
          <p:cNvSpPr/>
          <p:nvPr/>
        </p:nvSpPr>
        <p:spPr>
          <a:xfrm>
            <a:off x="6217920" y="3986784"/>
            <a:ext cx="2606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8A6A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平均地权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6A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辛亥革命 · 推翻帝制 建共和 · 部编版历史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C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DF7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2A141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3E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Process · 进程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武昌起义 建共和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0322A"/>
          </a:solidFill>
          <a:ln/>
        </p:spPr>
      </p:sp>
      <p:sp>
        <p:nvSpPr>
          <p:cNvPr id="6" name="Shape 4"/>
          <p:cNvSpPr/>
          <p:nvPr/>
        </p:nvSpPr>
        <p:spPr>
          <a:xfrm>
            <a:off x="566928" y="1746504"/>
            <a:ext cx="182880" cy="182880"/>
          </a:xfrm>
          <a:prstGeom prst="rect">
            <a:avLst/>
          </a:prstGeom>
          <a:solidFill>
            <a:srgbClr val="B0322A"/>
          </a:solidFill>
          <a:ln/>
        </p:spPr>
      </p:sp>
      <p:sp>
        <p:nvSpPr>
          <p:cNvPr id="7" name="Shape 5"/>
          <p:cNvSpPr/>
          <p:nvPr/>
        </p:nvSpPr>
        <p:spPr>
          <a:xfrm>
            <a:off x="868680" y="1691640"/>
            <a:ext cx="7818120" cy="822960"/>
          </a:xfrm>
          <a:prstGeom prst="roundRect">
            <a:avLst>
              <a:gd name="adj" fmla="val 7778"/>
            </a:avLst>
          </a:prstGeom>
          <a:solidFill>
            <a:srgbClr val="FDF7F4"/>
          </a:solidFill>
          <a:ln w="11430">
            <a:solidFill>
              <a:srgbClr val="E2C8BF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051560" y="1801368"/>
            <a:ext cx="21945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8C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1911年10月10日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3291840" y="1783080"/>
            <a:ext cx="52120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4A28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武昌起义爆发并取得胜利,各省纷纷响应。1911年是农历辛亥年,故称“辛亥革命”。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566928" y="2706624"/>
            <a:ext cx="182880" cy="182880"/>
          </a:xfrm>
          <a:prstGeom prst="rect">
            <a:avLst/>
          </a:prstGeom>
          <a:solidFill>
            <a:srgbClr val="B0322A"/>
          </a:solidFill>
          <a:ln/>
        </p:spPr>
      </p:sp>
      <p:sp>
        <p:nvSpPr>
          <p:cNvPr id="11" name="Shape 9"/>
          <p:cNvSpPr/>
          <p:nvPr/>
        </p:nvSpPr>
        <p:spPr>
          <a:xfrm>
            <a:off x="868680" y="2651760"/>
            <a:ext cx="7818120" cy="822960"/>
          </a:xfrm>
          <a:prstGeom prst="roundRect">
            <a:avLst>
              <a:gd name="adj" fmla="val 7778"/>
            </a:avLst>
          </a:prstGeom>
          <a:solidFill>
            <a:srgbClr val="FDF7F4"/>
          </a:solidFill>
          <a:ln w="11430">
            <a:solidFill>
              <a:srgbClr val="E2C8B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1051560" y="2761488"/>
            <a:ext cx="21945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8C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1912年1月1日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3291840" y="2743200"/>
            <a:ext cx="52120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4A28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中华民国临时政府在南京成立,孙中山就任临时大总统。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548640" y="3611880"/>
            <a:ext cx="8183880" cy="36576"/>
          </a:xfrm>
          <a:prstGeom prst="rect">
            <a:avLst/>
          </a:prstGeom>
          <a:solidFill>
            <a:srgbClr val="F1DED6"/>
          </a:solidFill>
          <a:ln/>
        </p:spPr>
      </p:sp>
      <p:sp>
        <p:nvSpPr>
          <p:cNvPr id="15" name="Shape 13"/>
          <p:cNvSpPr/>
          <p:nvPr/>
        </p:nvSpPr>
        <p:spPr>
          <a:xfrm>
            <a:off x="-36576" y="-36576"/>
            <a:ext cx="74066" cy="74066"/>
          </a:xfrm>
          <a:prstGeom prst="rect">
            <a:avLst/>
          </a:prstGeom>
          <a:solidFill>
            <a:srgbClr val="FFFFFF"/>
          </a:solidFill>
          <a:ln w="12700">
            <a:solidFill>
              <a:srgbClr val="E2C8BF"/>
            </a:solidFill>
            <a:prstDash val="solid"/>
          </a:ln>
          <a:effectLst>
            <a:outerShdw sx="100000" sy="100000" kx="0" ky="0" algn="bl" rotWithShape="0" blurRad="152400" dist="38100" dir="5400000">
              <a:srgbClr val="8A6A64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辛亥革命-共和台/ppt-assets/c-revolution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" cy="914"/>
          </a:xfrm>
          <a:prstGeom prst="rect">
            <a:avLst/>
          </a:prstGeom>
        </p:spPr>
      </p:pic>
      <p:sp>
        <p:nvSpPr>
          <p:cNvPr id="17" name="Text 14"/>
          <p:cNvSpPr/>
          <p:nvPr/>
        </p:nvSpPr>
        <p:spPr>
          <a:xfrm>
            <a:off x="457200" y="411480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8A6A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在共和台“武昌起义与共和”板块沿时间轴看进程,点卡片或🔊即朗读。</a:t>
            </a:r>
            <a:endParaRPr lang="en-US" sz="1150" dirty="0"/>
          </a:p>
        </p:txBody>
      </p:sp>
      <p:sp>
        <p:nvSpPr>
          <p:cNvPr id="18" name="Text 15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6A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辛亥革命 · 推翻帝制 建共和 · 部编版历史</a:t>
            </a:r>
            <a:endParaRPr lang="en-US" sz="850" dirty="0"/>
          </a:p>
        </p:txBody>
      </p:sp>
      <p:sp>
        <p:nvSpPr>
          <p:cNvPr id="19" name="Text 1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C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F7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2A141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3E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革命准备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点卡片,看革命的准备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0322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B0322A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点卡片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6A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点“同盟会”“三民主义”即展开史实。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B0322A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记关键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6A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1905年·东京;民族·民权·民生。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C98A2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听朗读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6A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展开即朗读,听读结合更易记。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E2C8BF"/>
            </a:solidFill>
            <a:prstDash val="solid"/>
          </a:ln>
          <a:effectLst>
            <a:outerShdw sx="100000" sy="100000" kx="0" ky="0" algn="bl" rotWithShape="0" blurRad="152400" dist="38100" dir="5400000">
              <a:srgbClr val="8A6A64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辛亥革命-共和台/ppt-assets/c-prepar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640080" cy="274320"/>
          </a:xfrm>
          <a:prstGeom prst="rect">
            <a:avLst/>
          </a:prstGeom>
          <a:solidFill>
            <a:srgbClr val="2A1414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BF3E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革命准备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B0322A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共和台 · 革命准备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6A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辛亥革命 · 推翻帝制 建共和 · 部编版历史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C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F7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2A141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3E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武昌起义与共和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沿时间轴看进程与功过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0322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B0322A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看进程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6A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武昌起义 → 中华民国成立,顺着读。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B0322A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辨功过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6A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红点是事件、灰点是局限,功过分明。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C98A2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听朗读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6A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点卡片或🔊朗读每一段史实。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E2C8BF"/>
            </a:solidFill>
            <a:prstDash val="solid"/>
          </a:ln>
          <a:effectLst>
            <a:outerShdw sx="100000" sy="100000" kx="0" ky="0" algn="bl" rotWithShape="0" blurRad="152400" dist="38100" dir="5400000">
              <a:srgbClr val="8A6A64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辛亥革命-共和台/ppt-assets/c-revolution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996696" cy="274320"/>
          </a:xfrm>
          <a:prstGeom prst="rect">
            <a:avLst/>
          </a:prstGeom>
          <a:solidFill>
            <a:srgbClr val="2A1414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99669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BF3E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武昌起义与共和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2121408" cy="365760"/>
          </a:xfrm>
          <a:prstGeom prst="roundRect">
            <a:avLst>
              <a:gd name="adj" fmla="val 12500"/>
            </a:avLst>
          </a:prstGeom>
          <a:solidFill>
            <a:srgbClr val="B0322A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212140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共和台 · 武昌起义与共和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6A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辛亥革命 · 推翻帝制 建共和 · 部编版历史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C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F7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572768" cy="292608"/>
          </a:xfrm>
          <a:prstGeom prst="rect">
            <a:avLst/>
          </a:prstGeom>
          <a:solidFill>
            <a:srgbClr val="2A141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3E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Evaluate · 评价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辩证评价辛亥革命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0322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3977640" cy="2468880"/>
          </a:xfrm>
          <a:prstGeom prst="roundRect">
            <a:avLst>
              <a:gd name="adj" fmla="val 3704"/>
            </a:avLst>
          </a:prstGeom>
          <a:solidFill>
            <a:srgbClr val="FDF7F4"/>
          </a:solidFill>
          <a:ln w="16510">
            <a:solidFill>
              <a:srgbClr val="B0322A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691640"/>
            <a:ext cx="3977640" cy="73152"/>
          </a:xfrm>
          <a:prstGeom prst="rect">
            <a:avLst/>
          </a:prstGeom>
          <a:solidFill>
            <a:srgbClr val="B0322A"/>
          </a:solidFill>
          <a:ln/>
        </p:spPr>
      </p:sp>
      <p:sp>
        <p:nvSpPr>
          <p:cNvPr id="8" name="Text 6"/>
          <p:cNvSpPr/>
          <p:nvPr/>
        </p:nvSpPr>
        <p:spPr>
          <a:xfrm>
            <a:off x="457200" y="1874520"/>
            <a:ext cx="39776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8C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历史功绩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685800" y="2331720"/>
            <a:ext cx="3566160" cy="1645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200"/>
              </a:lnSpc>
              <a:buNone/>
            </a:pPr>
            <a:r>
              <a:rPr lang="en-US" sz="1250" dirty="0">
                <a:solidFill>
                  <a:srgbClr val="4A28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推翻了清王朝的统治</a:t>
            </a:r>
            <a:endParaRPr lang="en-US" sz="1250" dirty="0"/>
          </a:p>
          <a:p>
            <a:pPr indent="0" marL="0">
              <a:lnSpc>
                <a:spcPts val="2200"/>
              </a:lnSpc>
              <a:buNone/>
            </a:pPr>
            <a:r>
              <a:rPr lang="en-US" sz="1250" dirty="0">
                <a:solidFill>
                  <a:srgbClr val="4A28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结束了中国两千多年的君主专制制度</a:t>
            </a:r>
            <a:endParaRPr lang="en-US" sz="1250" dirty="0"/>
          </a:p>
          <a:p>
            <a:pPr indent="0" marL="0">
              <a:lnSpc>
                <a:spcPts val="2200"/>
              </a:lnSpc>
              <a:buNone/>
            </a:pPr>
            <a:r>
              <a:rPr lang="en-US" sz="1250" dirty="0">
                <a:solidFill>
                  <a:srgbClr val="4A28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使民主共和的观念深入人心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4709160" y="1691640"/>
            <a:ext cx="3977640" cy="2468880"/>
          </a:xfrm>
          <a:prstGeom prst="roundRect">
            <a:avLst>
              <a:gd name="adj" fmla="val 3704"/>
            </a:avLst>
          </a:prstGeom>
          <a:solidFill>
            <a:srgbClr val="F4F1F0"/>
          </a:solidFill>
          <a:ln w="16510">
            <a:solidFill>
              <a:srgbClr val="44505A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709160" y="1691640"/>
            <a:ext cx="3977640" cy="73152"/>
          </a:xfrm>
          <a:prstGeom prst="rect">
            <a:avLst/>
          </a:prstGeom>
          <a:solidFill>
            <a:srgbClr val="44505A"/>
          </a:solidFill>
          <a:ln/>
        </p:spPr>
      </p:sp>
      <p:sp>
        <p:nvSpPr>
          <p:cNvPr id="12" name="Text 10"/>
          <p:cNvSpPr/>
          <p:nvPr/>
        </p:nvSpPr>
        <p:spPr>
          <a:xfrm>
            <a:off x="4709160" y="1874520"/>
            <a:ext cx="39776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323B4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历史局限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4937760" y="2331720"/>
            <a:ext cx="3566160" cy="1645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200"/>
              </a:lnSpc>
              <a:buNone/>
            </a:pPr>
            <a:r>
              <a:rPr lang="en-US" sz="1250" dirty="0">
                <a:solidFill>
                  <a:srgbClr val="4A28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革命果实后来被袁世凯窃取</a:t>
            </a:r>
            <a:endParaRPr lang="en-US" sz="1250" dirty="0"/>
          </a:p>
          <a:p>
            <a:pPr indent="0" marL="0">
              <a:lnSpc>
                <a:spcPts val="2200"/>
              </a:lnSpc>
              <a:buNone/>
            </a:pPr>
            <a:r>
              <a:rPr lang="en-US" sz="1250" dirty="0">
                <a:solidFill>
                  <a:srgbClr val="4A28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没有改变中国半殖民地半封建社会的性质</a:t>
            </a:r>
            <a:endParaRPr lang="en-US" sz="1250" dirty="0"/>
          </a:p>
          <a:p>
            <a:pPr indent="0" marL="0">
              <a:lnSpc>
                <a:spcPts val="2200"/>
              </a:lnSpc>
              <a:buNone/>
            </a:pPr>
            <a:r>
              <a:rPr lang="en-US" sz="1250" dirty="0">
                <a:solidFill>
                  <a:srgbClr val="4A28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没有完成反帝反封建的任务</a:t>
            </a:r>
            <a:endParaRPr lang="en-US" sz="1250" dirty="0"/>
          </a:p>
        </p:txBody>
      </p:sp>
      <p:sp>
        <p:nvSpPr>
          <p:cNvPr id="14" name="Text 12"/>
          <p:cNvSpPr/>
          <p:nvPr/>
        </p:nvSpPr>
        <p:spPr>
          <a:xfrm>
            <a:off x="457200" y="429768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8A6A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既要肯定它划时代的功绩,也要看到它的局限 —— 这才是对辛亥革命的科学评价。</a:t>
            </a:r>
            <a:endParaRPr lang="en-US" sz="115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6A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辛亥革命 · 推翻帝制 建共和 · 部编版历史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C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F7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1463040" cy="292608"/>
          </a:xfrm>
          <a:prstGeom prst="rect">
            <a:avLst/>
          </a:prstGeom>
          <a:solidFill>
            <a:srgbClr val="2A141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3E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Summary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2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辛亥革命 · 推翻帝制 建共和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B0322A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828800"/>
            <a:ext cx="8046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800"/>
              </a:lnSpc>
              <a:buNone/>
            </a:pPr>
            <a:r>
              <a:rPr lang="en-US" sz="1350" b="1" dirty="0">
                <a:solidFill>
                  <a:srgbClr val="8C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准备:</a:t>
            </a:r>
            <a:pPr indent="0" marL="0">
              <a:lnSpc>
                <a:spcPts val="1800"/>
              </a:lnSpc>
              <a:buNone/>
            </a:pPr>
            <a:r>
              <a:rPr lang="en-US" sz="1350" dirty="0">
                <a:solidFill>
                  <a:srgbClr val="2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1905 同盟会(东京·第一个全国规模统一的资产阶级革命政党)→ 三民主义(民族·民权·民生)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548640" y="2514600"/>
            <a:ext cx="8046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800"/>
              </a:lnSpc>
              <a:buNone/>
            </a:pPr>
            <a:r>
              <a:rPr lang="en-US" sz="1350" b="1" dirty="0">
                <a:solidFill>
                  <a:srgbClr val="8C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进程:</a:t>
            </a:r>
            <a:pPr indent="0" marL="0">
              <a:lnSpc>
                <a:spcPts val="1800"/>
              </a:lnSpc>
              <a:buNone/>
            </a:pPr>
            <a:r>
              <a:rPr lang="en-US" sz="1350" dirty="0">
                <a:solidFill>
                  <a:srgbClr val="2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1911.10.10 武昌起义胜利、各省响应 → 1912.1.1 中华民国成立(南京·孙中山任临时大总统)</a:t>
            </a:r>
            <a:endParaRPr lang="en-US" sz="1350" dirty="0"/>
          </a:p>
        </p:txBody>
      </p:sp>
      <p:sp>
        <p:nvSpPr>
          <p:cNvPr id="8" name="Text 6"/>
          <p:cNvSpPr/>
          <p:nvPr/>
        </p:nvSpPr>
        <p:spPr>
          <a:xfrm>
            <a:off x="548640" y="320040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8C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功绩:</a:t>
            </a:r>
            <a:pPr indent="0" marL="0">
              <a:buNone/>
            </a:pPr>
            <a:r>
              <a:rPr lang="en-US" sz="1350" dirty="0">
                <a:solidFill>
                  <a:srgbClr val="2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推翻清朝、结束两千多年君主专制、民主共和深入人心</a:t>
            </a:r>
            <a:endParaRPr lang="en-US" sz="1350" dirty="0"/>
          </a:p>
        </p:txBody>
      </p:sp>
      <p:sp>
        <p:nvSpPr>
          <p:cNvPr id="9" name="Text 7"/>
          <p:cNvSpPr/>
          <p:nvPr/>
        </p:nvSpPr>
        <p:spPr>
          <a:xfrm>
            <a:off x="548640" y="370332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323B4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局限:</a:t>
            </a:r>
            <a:pPr indent="0" marL="0">
              <a:buNone/>
            </a:pPr>
            <a:r>
              <a:rPr lang="en-US" sz="1350" dirty="0">
                <a:solidFill>
                  <a:srgbClr val="2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果实被袁世凯窃取、未改变半殖民地半封建社会性质</a:t>
            </a:r>
            <a:endParaRPr lang="en-US" sz="1350" dirty="0"/>
          </a:p>
        </p:txBody>
      </p:sp>
      <p:sp>
        <p:nvSpPr>
          <p:cNvPr id="10" name="Shape 8"/>
          <p:cNvSpPr/>
          <p:nvPr/>
        </p:nvSpPr>
        <p:spPr>
          <a:xfrm>
            <a:off x="3291840" y="4297680"/>
            <a:ext cx="2560320" cy="365760"/>
          </a:xfrm>
          <a:prstGeom prst="roundRect">
            <a:avLst>
              <a:gd name="adj" fmla="val 12500"/>
            </a:avLst>
          </a:prstGeom>
          <a:solidFill>
            <a:srgbClr val="B0322A"/>
          </a:solidFill>
          <a:ln/>
        </p:spPr>
      </p:sp>
      <p:sp>
        <p:nvSpPr>
          <p:cNvPr id="11" name="Text 9"/>
          <p:cNvSpPr/>
          <p:nvPr/>
        </p:nvSpPr>
        <p:spPr>
          <a:xfrm>
            <a:off x="3291840" y="4288536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共和台 · 闯关检测</a:t>
            </a:r>
            <a:endParaRPr lang="en-US" sz="1150" dirty="0"/>
          </a:p>
        </p:txBody>
      </p:sp>
      <p:sp>
        <p:nvSpPr>
          <p:cNvPr id="12" name="Text 10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6A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辛亥革命 · 推翻帝制 建共和 · 部编版历史</a:t>
            </a:r>
            <a:endParaRPr lang="en-US" sz="850" dirty="0"/>
          </a:p>
        </p:txBody>
      </p:sp>
      <p:sp>
        <p:nvSpPr>
          <p:cNvPr id="13" name="Text 1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C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F7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572768" cy="292608"/>
          </a:xfrm>
          <a:prstGeom prst="rect">
            <a:avLst/>
          </a:prstGeom>
          <a:solidFill>
            <a:srgbClr val="2A141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3E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Homework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记得牢,评得准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0322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6E3DC"/>
          </a:solidFill>
          <a:ln w="12700">
            <a:solidFill>
              <a:srgbClr val="B0322A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B0322A"/>
          </a:solidFill>
          <a:ln/>
        </p:spPr>
      </p:sp>
      <p:sp>
        <p:nvSpPr>
          <p:cNvPr id="8" name="Text 6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A6A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在时间轴上标出同盟会成立、武昌起义、中华民国成立三个时间点,写清地点与意义。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1DED6"/>
          </a:solidFill>
          <a:ln w="9525">
            <a:solidFill>
              <a:srgbClr val="E2C8BF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B0322A"/>
          </a:solidFill>
          <a:ln/>
        </p:spPr>
      </p:sp>
      <p:sp>
        <p:nvSpPr>
          <p:cNvPr id="12" name="Text 10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A6A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用一段话从功绩与局限两方面评价辛亥革命的历史地位(不少于100字)。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1DED6"/>
          </a:solidFill>
          <a:ln w="9525">
            <a:solidFill>
              <a:srgbClr val="E2C8BF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C98A2C"/>
          </a:solidFill>
          <a:ln/>
        </p:spPr>
      </p:sp>
      <p:sp>
        <p:nvSpPr>
          <p:cNvPr id="16" name="Text 14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A6A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查资料说说辛亥革命为何“没有改变中国半殖民地半封建社会的性质”,下节课交流。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6A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辛亥革命 · 推翻帝制 建共和 · 部编版历史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C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辛亥革命</dc:title>
  <dc:subject>PptxGenJS Presentation</dc:subject>
  <dc:creator>光鹿课件</dc:creator>
  <cp:lastModifiedBy>光鹿课件</cp:lastModifiedBy>
  <cp:revision>1</cp:revision>
  <dcterms:created xsi:type="dcterms:W3CDTF">2026-06-14T12:15:31Z</dcterms:created>
  <dcterms:modified xsi:type="dcterms:W3CDTF">2026-06-14T12:15:31Z</dcterms:modified>
</cp:coreProperties>
</file>