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notesMasterIdLst>
    <p:notesMasterId r:id="rId11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woyu-ditan/index.html" TargetMode="External"/><Relationship Id="rId1" Type="http://schemas.openxmlformats.org/officeDocument/2006/relationships/image" Target="../media/image-1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woyu-ditan/index.html?p=4" TargetMode="External"/><Relationship Id="rId1" Type="http://schemas.openxmlformats.org/officeDocument/2006/relationships/image" Target="../media/image-3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woyu-ditan/index.html?p=5" TargetMode="External"/><Relationship Id="rId1" Type="http://schemas.openxmlformats.org/officeDocument/2006/relationships/image" Target="../media/image-4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woyu-ditan/index.html?p=6" TargetMode="External"/><Relationship Id="rId1" Type="http://schemas.openxmlformats.org/officeDocument/2006/relationships/image" Target="../media/image-5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woyu-ditan/index.html?p=8" TargetMode="External"/><Relationship Id="rId1" Type="http://schemas.openxmlformats.org/officeDocument/2006/relationships/image" Target="../media/image-6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woyu-ditan/index.html?p=9" TargetMode="External"/><Relationship Id="rId1" Type="http://schemas.openxmlformats.org/officeDocument/2006/relationships/image" Target="../media/image-7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我与地坛/ppt-assets/c-cove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3200400"/>
            <a:ext cx="9144000" cy="1943100"/>
          </a:xfrm>
          <a:prstGeom prst="rect">
            <a:avLst/>
          </a:prstGeom>
          <a:solidFill>
            <a:srgbClr val="101010">
              <a:alpha val="84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02920" y="3310128"/>
            <a:ext cx="82296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我与地坛 · 废园残阳的视觉基调：剥蚀的琉</a:t>
            </a:r>
            <a:endParaRPr lang="en-US" sz="3000" dirty="0"/>
          </a:p>
        </p:txBody>
      </p:sp>
      <p:sp>
        <p:nvSpPr>
          <p:cNvPr id="5" name="Text 2"/>
          <p:cNvSpPr/>
          <p:nvPr/>
        </p:nvSpPr>
        <p:spPr>
          <a:xfrm>
            <a:off x="521208" y="4023360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F3E4C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当命运把双腿夺走，一个青年摇着轮椅躲进废园，却在剥蚀的琉璃与不衰的草木间，重新读懂了生与活。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521208" y="4425696"/>
            <a:ext cx="59436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dirty="0">
                <a:solidFill>
                  <a:srgbClr val="EACFA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统编版高中语文必修上册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6400800" y="4425696"/>
            <a:ext cx="1243584" cy="365760"/>
          </a:xfrm>
          <a:prstGeom prst="roundRect">
            <a:avLst>
              <a:gd name="adj" fmla="val 15000"/>
            </a:avLst>
          </a:prstGeom>
          <a:solidFill>
            <a:srgbClr val="8A3A2E"/>
          </a:solidFill>
          <a:ln/>
        </p:spPr>
      </p:sp>
      <p:sp>
        <p:nvSpPr>
          <p:cNvPr id="8" name="Text 5"/>
          <p:cNvSpPr/>
          <p:nvPr/>
        </p:nvSpPr>
        <p:spPr>
          <a:xfrm>
            <a:off x="6400800" y="4416552"/>
            <a:ext cx="1243584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打开沉浸课件</a:t>
            </a:r>
            <a:endParaRPr lang="en-US" sz="1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E8E0D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188720" cy="310896"/>
          </a:xfrm>
          <a:prstGeom prst="rect">
            <a:avLst/>
          </a:prstGeom>
          <a:solidFill>
            <a:srgbClr val="2B2622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18872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学习目标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2B262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这节课,我们要学会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38912" y="1371600"/>
            <a:ext cx="548640" cy="45720"/>
          </a:xfrm>
          <a:prstGeom prst="rect">
            <a:avLst/>
          </a:prstGeom>
          <a:solidFill>
            <a:srgbClr val="8A3A2E"/>
          </a:solidFill>
          <a:ln/>
        </p:spPr>
      </p:sp>
      <p:sp>
        <p:nvSpPr>
          <p:cNvPr id="6" name="Shape 4"/>
          <p:cNvSpPr/>
          <p:nvPr/>
        </p:nvSpPr>
        <p:spPr>
          <a:xfrm>
            <a:off x="457200" y="1801368"/>
            <a:ext cx="118872" cy="566928"/>
          </a:xfrm>
          <a:prstGeom prst="rect">
            <a:avLst/>
          </a:prstGeom>
          <a:solidFill>
            <a:srgbClr val="8A3A2E"/>
          </a:solidFill>
          <a:ln/>
        </p:spPr>
      </p:sp>
      <p:sp>
        <p:nvSpPr>
          <p:cNvPr id="7" name="Text 5"/>
          <p:cNvSpPr/>
          <p:nvPr/>
        </p:nvSpPr>
        <p:spPr>
          <a:xfrm>
            <a:off x="713232" y="17830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8A3A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诵读积累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3154680" y="17830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读准'坍圮(tān pǐ)、譬如(pì rú)、亘古(gèn gǔ)、窸窸窣窣(xī sū)'等字音，积累'剥蚀、淡褪、熨帖、捋'等词语与精彩语句。</a:t>
            </a:r>
            <a:endParaRPr lang="en-US" sz="1300" dirty="0"/>
          </a:p>
        </p:txBody>
      </p:sp>
      <p:sp>
        <p:nvSpPr>
          <p:cNvPr id="9" name="Shape 7"/>
          <p:cNvSpPr/>
          <p:nvPr/>
        </p:nvSpPr>
        <p:spPr>
          <a:xfrm>
            <a:off x="457200" y="2715768"/>
            <a:ext cx="118872" cy="566928"/>
          </a:xfrm>
          <a:prstGeom prst="rect">
            <a:avLst/>
          </a:prstGeom>
          <a:solidFill>
            <a:srgbClr val="8A3A2E"/>
          </a:solidFill>
          <a:ln/>
        </p:spPr>
      </p:sp>
      <p:sp>
        <p:nvSpPr>
          <p:cNvPr id="10" name="Text 8"/>
          <p:cNvSpPr/>
          <p:nvPr/>
        </p:nvSpPr>
        <p:spPr>
          <a:xfrm>
            <a:off x="713232" y="26974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8A3A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赏析品语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3154680" y="26974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品味景物描写中的拟人、排比与炼字之妙，理解'荒芜但并不衰败''古园的形体被肆意雕琢，却没有人能改变它'等句的双重意蕴。</a:t>
            </a:r>
            <a:endParaRPr lang="en-US" sz="1300" dirty="0"/>
          </a:p>
        </p:txBody>
      </p:sp>
      <p:sp>
        <p:nvSpPr>
          <p:cNvPr id="12" name="Shape 10"/>
          <p:cNvSpPr/>
          <p:nvPr/>
        </p:nvSpPr>
        <p:spPr>
          <a:xfrm>
            <a:off x="457200" y="3630168"/>
            <a:ext cx="118872" cy="566928"/>
          </a:xfrm>
          <a:prstGeom prst="rect">
            <a:avLst/>
          </a:prstGeom>
          <a:solidFill>
            <a:srgbClr val="8A3A2E"/>
          </a:solidFill>
          <a:ln/>
        </p:spPr>
      </p:sp>
      <p:sp>
        <p:nvSpPr>
          <p:cNvPr id="13" name="Text 11"/>
          <p:cNvSpPr/>
          <p:nvPr/>
        </p:nvSpPr>
        <p:spPr>
          <a:xfrm>
            <a:off x="713232" y="36118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8A3A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意境情感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3154680" y="36118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体会作者由绝望到澄明的心路历程，理解'死是一件不必急于求成的事''怎样活'的生命哲思与豁达坚韧的人生态度。</a:t>
            </a: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5C715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我与地坛 · 废园残阳的视觉基调：剥蚀的琉</a:t>
            </a:r>
            <a:endParaRPr lang="en-US" sz="850" dirty="0"/>
          </a:p>
        </p:txBody>
      </p:sp>
      <p:sp>
        <p:nvSpPr>
          <p:cNvPr id="16" name="Text 14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8A3A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P.2</a:t>
            </a:r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我与地坛/ppt-assets/c-inter1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移步换景·废园漫游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点击四站，跟随作者摇着轮椅一步步走进废园深处，看一座荒园如何成为他参透生死的'另一个世界'。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8A3A2E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4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我与地坛 · 废园残阳的视觉基调：剥蚀的琉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P.3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我与地坛/ppt-assets/c-inter2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生与死对照台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在'死'与'活'两个命题间切换，看作者如何先把死想明白、放得下，再转身去追问该怎样活。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8A3A2E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5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我与地坛 · 废园残阳的视觉基调：剥蚀的琉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P.4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我与地坛/ppt-assets/c-cards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散文钥匙·读懂这篇哲思散文的四把钥匙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从'物我同构'的写景、由景入理的章法、拟人炼字的语言、生死澄明的立意四处把脉。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8A3A2E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6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我与地坛 · 废园残阳的视觉基调：剥蚀的琉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P.5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我与地坛/ppt-assets/c-app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深度赏析·用残缺的身体写最健全的思想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品味语言与情感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8A3A2E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8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我与地坛 · 废园残阳的视觉基调：剥蚀的琉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P.6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我与地坛/ppt-assets/c-quiz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课堂闯关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检测理解与迁移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8A3A2E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9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我与地坛 · 废园残阳的视觉基调：剥蚀的琉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P.7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E8E0D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2B2622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板书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57200" y="91440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2B262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我与地坛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548640" y="169164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8A3A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废园·物我同构:剥蚀·淡褪·坍圮·散落（去华存真）→ 失魂落魄的'我'逃进荒园 → 园之残破即心之残缺，园即另一个'我'。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548640" y="233172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8A3A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生命·荒芜不衰:静观蜂蚁瓢虫露珠的生生不息 →'荒芜但并不衰败'→ 卑微生命的坚韧，启示濒绝望者重触'活'的脉搏。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548640" y="297180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8A3A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主旨·从死到活:把'死'想透：必然降临的节日，不必急 → 转向'怎样活'：在荒凉与坎坷中倔强而有尊严地活着、发光，澄明豁达。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5C715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我与地坛 · 废园残阳的视觉基调：剥蚀的琉</a:t>
            </a:r>
            <a:endParaRPr lang="en-US" sz="850" dirty="0"/>
          </a:p>
        </p:txBody>
      </p:sp>
      <p:sp>
        <p:nvSpPr>
          <p:cNvPr id="9" name="Text 7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8A3A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P.8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E8E0D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5C7150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作业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2B262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分层作业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57200" y="173736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6" name="Text 4"/>
          <p:cNvSpPr/>
          <p:nvPr/>
        </p:nvSpPr>
        <p:spPr>
          <a:xfrm>
            <a:off x="457200" y="172821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5C715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必做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1645920" y="169164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读准并注音'坍圮、剥蚀、熨帖、亘古、譬如、窸窣'，摘抄文中三处你最有感触的语句并各写一句批注。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457200" y="274320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9" name="Text 7"/>
          <p:cNvSpPr/>
          <p:nvPr/>
        </p:nvSpPr>
        <p:spPr>
          <a:xfrm>
            <a:off x="457200" y="273405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5C715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实践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1645920" y="269748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从文中'荒芜但并不衰败'的景物描写中任选一段（如蜂蚁草虫或落日雨燕），写一段不少于200字的赏析，分析其拟人、炼字之妙与所寄寓的生命情思。</a:t>
            </a:r>
            <a:endParaRPr lang="en-US" sz="1350" dirty="0"/>
          </a:p>
        </p:txBody>
      </p:sp>
      <p:sp>
        <p:nvSpPr>
          <p:cNvPr id="11" name="Shape 9"/>
          <p:cNvSpPr/>
          <p:nvPr/>
        </p:nvSpPr>
        <p:spPr>
          <a:xfrm>
            <a:off x="457200" y="374904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12" name="Text 10"/>
          <p:cNvSpPr/>
          <p:nvPr/>
        </p:nvSpPr>
        <p:spPr>
          <a:xfrm>
            <a:off x="457200" y="373989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5C715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挑战</a:t>
            </a:r>
            <a:endParaRPr lang="en-US" sz="1200" dirty="0"/>
          </a:p>
        </p:txBody>
      </p:sp>
      <p:sp>
        <p:nvSpPr>
          <p:cNvPr id="13" name="Text 11"/>
          <p:cNvSpPr/>
          <p:nvPr/>
        </p:nvSpPr>
        <p:spPr>
          <a:xfrm>
            <a:off x="1645920" y="370332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结合史铁生的人生经历，以'苦难与澄明'为话题写一篇短文（不少于300字），谈谈'怎样活'这一命题给你的启示。</a:t>
            </a:r>
            <a:endParaRPr lang="en-US" sz="1350" dirty="0"/>
          </a:p>
        </p:txBody>
      </p:sp>
      <p:sp>
        <p:nvSpPr>
          <p:cNvPr id="14" name="Text 12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5C715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我与地坛 · 废园残阳的视觉基调：剥蚀的琉</a:t>
            </a:r>
            <a:endParaRPr lang="en-US" sz="850" dirty="0"/>
          </a:p>
        </p:txBody>
      </p:sp>
      <p:sp>
        <p:nvSpPr>
          <p:cNvPr id="15" name="Text 13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8A3A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P.9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我与地坛 · 废园残阳的视觉基调：剥蚀的琉</dc:title>
  <dc:subject>PptxGenJS Presentation</dc:subject>
  <dc:creator>光鹿课件</dc:creator>
  <cp:lastModifiedBy>光鹿课件</cp:lastModifiedBy>
  <cp:revision>1</cp:revision>
  <dcterms:created xsi:type="dcterms:W3CDTF">2026-06-25T14:29:43Z</dcterms:created>
  <dcterms:modified xsi:type="dcterms:W3CDTF">2026-06-25T14:29:43Z</dcterms:modified>
</cp:coreProperties>
</file>