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ater-boiling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water-boiling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ater-boiling/index.html#0" TargetMode="External"/><Relationship Id="rId2" Type="http://schemas.openxmlformats.org/officeDocument/2006/relationships/hyperlink" Target="https://globalaits.com/files/water-boiling/index.html#0" TargetMode="External"/><Relationship Id="rId3" Type="http://schemas.openxmlformats.org/officeDocument/2006/relationships/hyperlink" Target="https://globalaits.com/files/water-boiling/index.html#1" TargetMode="External"/><Relationship Id="rId4" Type="http://schemas.openxmlformats.org/officeDocument/2006/relationships/hyperlink" Target="https://globalaits.com/files/water-boiling/index.html#1" TargetMode="External"/><Relationship Id="rId5" Type="http://schemas.openxmlformats.org/officeDocument/2006/relationships/hyperlink" Target="https://globalaits.com/files/water-boiling/index.html#2" TargetMode="External"/><Relationship Id="rId6" Type="http://schemas.openxmlformats.org/officeDocument/2006/relationships/hyperlink" Target="https://globalaits.com/files/water-boiling/index.html#2" TargetMode="External"/><Relationship Id="rId7" Type="http://schemas.openxmlformats.org/officeDocument/2006/relationships/hyperlink" Target="https://globalaits.com/files/water-boiling/index.html#3" TargetMode="External"/><Relationship Id="rId8" Type="http://schemas.openxmlformats.org/officeDocument/2006/relationships/hyperlink" Target="https://globalaits.com/files/water-boiling/index.html#3" TargetMode="External"/><Relationship Id="rId9" Type="http://schemas.openxmlformats.org/officeDocument/2006/relationships/hyperlink" Target="https://globalaits.com/files/water-boiling/index.html#4" TargetMode="External"/><Relationship Id="rId10" Type="http://schemas.openxmlformats.org/officeDocument/2006/relationships/hyperlink" Target="https://globalaits.com/files/water-boiling/index.html#4" TargetMode="External"/><Relationship Id="rId11" Type="http://schemas.openxmlformats.org/officeDocument/2006/relationships/hyperlink" Target="https://globalaits.com/files/water-boiling/index.html#5" TargetMode="External"/><Relationship Id="rId12" Type="http://schemas.openxmlformats.org/officeDocument/2006/relationships/hyperlink" Target="https://globalaits.com/files/water-boiling/index.html#5" TargetMode="External"/><Relationship Id="rId13" Type="http://schemas.openxmlformats.org/officeDocument/2006/relationships/hyperlink" Target="https://globalaits.com/files/water-boiling/index.html#6" TargetMode="External"/><Relationship Id="rId14" Type="http://schemas.openxmlformats.org/officeDocument/2006/relationships/hyperlink" Target="https://globalaits.com/files/water-boiling/index.html#6" TargetMode="External"/><Relationship Id="rId15" Type="http://schemas.openxmlformats.org/officeDocument/2006/relationships/hyperlink" Target="https://globalaits.com/files/water-boiling/index.html#7" TargetMode="External"/><Relationship Id="rId16" Type="http://schemas.openxmlformats.org/officeDocument/2006/relationships/hyperlink" Target="https://globalaits.com/files/water-boiling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ater-boiling/index.html#0" TargetMode="External"/><Relationship Id="rId3" Type="http://schemas.openxmlformats.org/officeDocument/2006/relationships/hyperlink" Target="https://globalaits.com/files/water-boiling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ater-boiling/index.html#1" TargetMode="External"/><Relationship Id="rId3" Type="http://schemas.openxmlformats.org/officeDocument/2006/relationships/hyperlink" Target="https://globalaits.com/files/water-boiling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ater-boiling/index.html#2" TargetMode="External"/><Relationship Id="rId3" Type="http://schemas.openxmlformats.org/officeDocument/2006/relationships/hyperlink" Target="https://globalaits.com/files/water-boiling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ater-boiling/index.html#3" TargetMode="External"/><Relationship Id="rId3" Type="http://schemas.openxmlformats.org/officeDocument/2006/relationships/hyperlink" Target="https://globalaits.com/files/water-boiling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水的沸腾-观察台/ppt-assets/c-hea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人教版义务教育教科书·物理·八年级上册(第三章 第3节 汽化和液化)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观察水的沸腾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气泡·温度·沸腾曲线的3D观察台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2F7F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观察水的沸腾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一、沸腾:液体表面和内部同时进行的剧烈汽化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二、气泡:沸腾前上升变小;沸腾时上升变大、到水面破裂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三、沸点:沸腾时的温度;沸腾时继续吸热但温度保持不变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四、图象:升温(斜线)→ 沸腾(水平线)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五、沸点随气压降低而降低(标准大气压下水沸点 100℃)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水的沸腾-观察台/ppt-assets/c-hea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观察水的沸腾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人教版物理八上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BEDE6"/>
          </a:solidFill>
          <a:ln w="12700">
            <a:solidFill>
              <a:srgbClr val="F3C3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把烧水变成定量探究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DF3EE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温度与温度计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蒸发(汽化)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物态变化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5FB"/>
          </a:solidFill>
          <a:ln w="19050">
            <a:solidFill>
              <a:srgbClr val="2F7FC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沸腾现象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沸点的含义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吸热而温度不变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温度—时间图象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BEEEE"/>
          </a:solidFill>
          <a:ln w="19050">
            <a:solidFill>
              <a:srgbClr val="CF303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液化与升华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比热容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热量计算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观察水的沸腾把日常烧水变成定量探究:学生通过气泡与温度的同步观察,建立'沸点'与'沸腾时吸热温度不变'的概念,并学会用温度—时间图象处理数据,是物态变化教学的关键一课。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BEDEF"/>
          </a:solidFill>
          <a:ln w="12700">
            <a:solidFill>
              <a:srgbClr val="BDC3C8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有烧水经验,但易把'沸腾'与'冒泡'笼统等同;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不清楚沸腾前后气泡的差别,难体会'吸热温度不变';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沸腾过程长、气泡细,演示时后排难以看清。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2F7F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水沸腾的现象与沸点概念;'沸腾时继续吸热、温度保持不变';温度—时间图象的绘制与分析。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区分沸腾前后气泡的不同、理解'吸热而温度不变',以及温度计的正确使用与读数。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用3D观察台放大气泡的'变小/变大'差别、让水银柱实时上升,并同步绘出温度—时间曲线,把抽象规律变成看得见的图象。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9E6E6"/>
          </a:solidFill>
          <a:ln w="12700">
            <a:solidFill>
              <a:srgbClr val="ECACA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DF6F2"/>
          </a:solidFill>
          <a:ln/>
        </p:spPr>
      </p:sp>
      <p:sp>
        <p:nvSpPr>
          <p:cNvPr id="11" name="Shape 9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知道水沸腾的现象、沸点的含义,理解沸腾时继续吸热但温度保持不变,会画并分析温度—时间图象。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CF3F3"/>
          </a:solidFill>
          <a:ln/>
        </p:spPr>
      </p:sp>
      <p:sp>
        <p:nvSpPr>
          <p:cNvPr id="15" name="Shape 13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CF3030"/>
          </a:solidFill>
          <a:ln/>
        </p:spPr>
      </p:sp>
      <p:sp>
        <p:nvSpPr>
          <p:cNvPr id="16" name="Text 14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通过3D观察台经历加热—观察—记录—作图过程,学习用图象处理实验数据。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6"/>
          </a:solidFill>
          <a:ln/>
        </p:spPr>
      </p:sp>
      <p:sp>
        <p:nvSpPr>
          <p:cNvPr id="19" name="Shape 17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在细致观察气泡与温度变化中养成实事求是、定量观察的科学态度。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6F0F8"/>
          </a:solidFill>
          <a:ln w="12700">
            <a:solidFill>
              <a:srgbClr val="ACCC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七环节,一条探究主线</a:t>
            </a:r>
            <a:endParaRPr lang="en-US" sz="2700" dirty="0"/>
          </a:p>
        </p:txBody>
      </p:sp>
      <p:sp>
        <p:nvSpPr>
          <p:cNvPr id="10" name="Shape 8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B"/>
          </a:solidFill>
          <a:ln w="19050">
            <a:solidFill>
              <a:srgbClr val="2F7FC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2" name="Text 10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观察台动画</a:t>
            </a:r>
            <a:endParaRPr lang="en-US" sz="1100" dirty="0"/>
          </a:p>
        </p:txBody>
      </p:sp>
      <p:sp>
        <p:nvSpPr>
          <p:cNvPr id="15" name="Shape 13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7" name="Text 15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白气与水温</a:t>
            </a:r>
            <a:endParaRPr lang="en-US" sz="1100" dirty="0"/>
          </a:p>
        </p:txBody>
      </p:sp>
      <p:sp>
        <p:nvSpPr>
          <p:cNvPr id="20" name="Shape 18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5F5"/>
          </a:solidFill>
          <a:ln w="19050">
            <a:solidFill>
              <a:srgbClr val="5A6A7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2" name="Text 20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温度计规范</a:t>
            </a:r>
            <a:endParaRPr lang="en-US" sz="1100" dirty="0"/>
          </a:p>
        </p:txBody>
      </p:sp>
      <p:sp>
        <p:nvSpPr>
          <p:cNvPr id="25" name="Shape 23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B"/>
          </a:solidFill>
          <a:ln w="19050">
            <a:solidFill>
              <a:srgbClr val="2F7FC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7" name="Text 25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加热观察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气泡与温度</a:t>
            </a:r>
            <a:endParaRPr lang="en-US" sz="1100" dirty="0"/>
          </a:p>
        </p:txBody>
      </p:sp>
      <p:sp>
        <p:nvSpPr>
          <p:cNvPr id="30" name="Shape 28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CF1F1"/>
          </a:solidFill>
          <a:ln w="19050">
            <a:solidFill>
              <a:srgbClr val="CF303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2" name="Text 30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绘制曲线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斜线+水平线</a:t>
            </a:r>
            <a:endParaRPr lang="en-US" sz="1100" dirty="0"/>
          </a:p>
        </p:txBody>
      </p:sp>
      <p:sp>
        <p:nvSpPr>
          <p:cNvPr id="35" name="Shape 33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8F5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6" name="Text 34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7" name="Text 35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得出结论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沸点·吸热不变</a:t>
            </a:r>
            <a:endParaRPr lang="en-US" sz="1100" dirty="0"/>
          </a:p>
        </p:txBody>
      </p:sp>
      <p:sp>
        <p:nvSpPr>
          <p:cNvPr id="40" name="Shape 38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2" name="Text 40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拓展应用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高压锅·高原</a:t>
            </a:r>
            <a:endParaRPr lang="en-US" sz="1100" dirty="0"/>
          </a:p>
        </p:txBody>
      </p:sp>
      <p:sp>
        <p:nvSpPr>
          <p:cNvPr id="45" name="Shape 43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5F5"/>
          </a:solidFill>
          <a:ln w="19050">
            <a:solidFill>
              <a:srgbClr val="5A6A7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7" name="Text 45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 → 加热观察(气泡/温度) → 绘温度—时间曲线 → 得出沸点与'吸热温度不变'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BEDEF"/>
          </a:solidFill>
          <a:ln w="12700">
            <a:solidFill>
              <a:srgbClr val="BDC3C8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认装置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酒精灯 → 石棉网 → 烧杯 → 温度计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7F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水的沸腾-观察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6A76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自下而上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酒精灯、石棉网、烧杯、温度计、纸板盖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6A76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温度计规范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玻璃泡浸入水中,不碰底和壁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5A6A76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5A6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纸板盖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减少散热,缩短加热时间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6F0F8"/>
          </a:solidFill>
          <a:ln w="12700">
            <a:solidFill>
              <a:srgbClr val="ACCC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加热观察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气泡:沸腾前变小,沸腾后变大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7F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水的沸腾-观察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FC8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温度上升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水银柱随加热升高,实时读数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FC8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气泡区别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沸腾前上升变小,沸腾后变大破裂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FC8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表面和内部同时剧烈汽化,冒水蒸气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9E6E6"/>
          </a:solidFill>
          <a:ln w="12700">
            <a:solidFill>
              <a:srgbClr val="ECACA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沸腾曲线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升温斜线 + 沸腾水平线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7F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水的沸腾-观察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F3030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斜线段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沸腾前持续吸热、温度升高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F3030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水平段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沸腾时继续吸热但温度不变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F3030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F3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水平段对应的温度即沸点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DEEB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2F7FC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CF303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四题检测,落实现象与规律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7F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水的沸腾-观察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温度不变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沸腾时吸热但温度保持不变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温度计使用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浸入水中、不碰底和壁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沸点与气压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气压越低,沸点越低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观察水的沸腾 · 公开课</dc:title>
  <dc:subject>PptxGenJS Presentation</dc:subject>
  <dc:creator>光鹿课件</dc:creator>
  <cp:lastModifiedBy>光鹿课件</cp:lastModifiedBy>
  <cp:revision>1</cp:revision>
  <dcterms:created xsi:type="dcterms:W3CDTF">2026-06-25T19:40:28Z</dcterms:created>
  <dcterms:modified xsi:type="dcterms:W3CDTF">2026-06-25T19:40:28Z</dcterms:modified>
</cp:coreProperties>
</file>