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verb-wheel/index.html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verb-wheel/index.html?tab=learn" TargetMode="External"/><Relationship Id="rId1" Type="http://schemas.openxmlformats.org/officeDocument/2006/relationships/image" Target="../media/image-5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verb-wheel/index.html?tab=drill" TargetMode="External"/><Relationship Id="rId1" Type="http://schemas.openxmlformats.org/officeDocument/2006/relationships/image" Target="../media/image-6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E7DC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不规则动词-转盘台/ppt-assets/c-learn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C1030">
              <a:alpha val="48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169164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000" b="1" spc="200" kern="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不规则动词过去式</a:t>
            </a:r>
            <a:endParaRPr lang="en-US" sz="3000" dirty="0"/>
          </a:p>
        </p:txBody>
      </p:sp>
      <p:sp>
        <p:nvSpPr>
          <p:cNvPr id="5" name="Text 2"/>
          <p:cNvSpPr/>
          <p:nvPr/>
        </p:nvSpPr>
        <p:spPr>
          <a:xfrm>
            <a:off x="457200" y="2331720"/>
            <a:ext cx="82296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5000" b="1" dirty="0">
                <a:solidFill>
                  <a:srgbClr val="FFE3A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go → went</a:t>
            </a:r>
            <a:endParaRPr lang="en-US" sz="5000" dirty="0"/>
          </a:p>
        </p:txBody>
      </p:sp>
      <p:sp>
        <p:nvSpPr>
          <p:cNvPr id="6" name="Text 3"/>
          <p:cNvSpPr/>
          <p:nvPr/>
        </p:nvSpPr>
        <p:spPr>
          <a:xfrm>
            <a:off x="457200" y="329184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i="1" spc="200" kern="0" dirty="0">
                <a:solidFill>
                  <a:srgbClr val="E7DAF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转盘逐个记 · 配对闯练 · 闯关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3611880" y="4069080"/>
            <a:ext cx="1920240" cy="365760"/>
          </a:xfrm>
          <a:prstGeom prst="roundRect">
            <a:avLst>
              <a:gd name="adj" fmla="val 12500"/>
            </a:avLst>
          </a:prstGeom>
          <a:solidFill>
            <a:srgbClr val="7A4FB5"/>
          </a:solidFill>
          <a:ln/>
        </p:spPr>
      </p:sp>
      <p:sp>
        <p:nvSpPr>
          <p:cNvPr id="8" name="Text 5"/>
          <p:cNvSpPr/>
          <p:nvPr/>
        </p:nvSpPr>
        <p:spPr>
          <a:xfrm>
            <a:off x="3611880" y="4059936"/>
            <a:ext cx="19202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打开转盘台</a:t>
            </a:r>
            <a:endParaRPr lang="en-US" sz="11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F4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463040" cy="292608"/>
          </a:xfrm>
          <a:prstGeom prst="rect">
            <a:avLst/>
          </a:prstGeom>
          <a:solidFill>
            <a:srgbClr val="2A1F3A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4630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FE7F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Lead-in · 导入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2A1F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加 ed 就行吗?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7A4FB5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7A4FB5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A1F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复习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D6F9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规则动词:work→work&lt;b&gt;ed&lt;/b&gt;、like→lik&lt;b&gt;ed&lt;/b&gt;,直接加 -ed。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E6A93C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A1F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冲突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D6F9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那 go 的过去式是 goed 吗?——不是!是 &lt;b&gt;went&lt;/b&gt;。这类就是&lt;b&gt;不规则动词&lt;/b&gt;。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3FAE7A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A1F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今天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D6F9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把常见不规则动词在转盘上一个个记、配对练、闯关测。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411480" y="4809744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7D6F9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不规则动词过去式 · 译林版英语</a:t>
            </a:r>
            <a:endParaRPr lang="en-US" sz="850" dirty="0"/>
          </a:p>
        </p:txBody>
      </p:sp>
      <p:sp>
        <p:nvSpPr>
          <p:cNvPr id="16" name="Text 1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5E36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P.2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F4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243584" cy="292608"/>
          </a:xfrm>
          <a:prstGeom prst="rect">
            <a:avLst/>
          </a:prstGeom>
          <a:solidFill>
            <a:srgbClr val="2A1F3A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243584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FE7F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List · 对照表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2A1F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12 个常见不规则动词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7A4FB5"/>
          </a:solidFill>
          <a:ln/>
        </p:spPr>
      </p:sp>
      <p:graphicFrame>
        <p:nvGraphicFramePr>
          <p:cNvPr id="4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57200" y="1627632"/>
          <a:ext cx="8229600" cy="914400"/>
        </p:xfrm>
        <a:graphic>
          <a:graphicData uri="http://schemas.openxmlformats.org/drawingml/2006/table">
            <a:tbl>
              <a:tblPr/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45720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EFE7F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原形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1F3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EFE7F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过去式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1F3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EFE7F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原形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1F3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EFE7F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过去式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1F3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EFE7F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原形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1F3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EFE7F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过去式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1F3A"/>
                    </a:solidFill>
                  </a:tcPr>
                </a:tc>
              </a:tr>
              <a:tr h="512064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50" b="1" dirty="0">
                          <a:solidFill>
                            <a:srgbClr val="2A1F3A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go</a:t>
                      </a:r>
                      <a:endParaRPr lang="en-US" sz="135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4FD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50" b="1" dirty="0">
                          <a:solidFill>
                            <a:srgbClr val="5E3690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went</a:t>
                      </a:r>
                      <a:endParaRPr lang="en-US" sz="135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4FD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50" b="1" dirty="0">
                          <a:solidFill>
                            <a:srgbClr val="2A1F3A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see</a:t>
                      </a:r>
                      <a:endParaRPr lang="en-US" sz="135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4FD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50" b="1" dirty="0">
                          <a:solidFill>
                            <a:srgbClr val="5E3690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saw</a:t>
                      </a:r>
                      <a:endParaRPr lang="en-US" sz="135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4FD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50" b="1" dirty="0">
                          <a:solidFill>
                            <a:srgbClr val="2A1F3A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make</a:t>
                      </a:r>
                      <a:endParaRPr lang="en-US" sz="135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4FD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50" b="1" dirty="0">
                          <a:solidFill>
                            <a:srgbClr val="5E3690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made</a:t>
                      </a:r>
                      <a:endParaRPr lang="en-US" sz="135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4FD"/>
                    </a:solidFill>
                  </a:tcPr>
                </a:tc>
              </a:tr>
              <a:tr h="512064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50" b="1" dirty="0">
                          <a:solidFill>
                            <a:srgbClr val="2A1F3A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have</a:t>
                      </a:r>
                      <a:endParaRPr lang="en-US" sz="135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4FD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50" b="1" dirty="0">
                          <a:solidFill>
                            <a:srgbClr val="5E3690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had</a:t>
                      </a:r>
                      <a:endParaRPr lang="en-US" sz="135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4FD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50" b="1" dirty="0">
                          <a:solidFill>
                            <a:srgbClr val="2A1F3A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eat</a:t>
                      </a:r>
                      <a:endParaRPr lang="en-US" sz="135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4FD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50" b="1" dirty="0">
                          <a:solidFill>
                            <a:srgbClr val="5E3690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ate</a:t>
                      </a:r>
                      <a:endParaRPr lang="en-US" sz="135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4FD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50" b="1" dirty="0">
                          <a:solidFill>
                            <a:srgbClr val="2A1F3A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write</a:t>
                      </a:r>
                      <a:endParaRPr lang="en-US" sz="135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4FD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50" b="1" dirty="0">
                          <a:solidFill>
                            <a:srgbClr val="5E3690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wrote</a:t>
                      </a:r>
                      <a:endParaRPr lang="en-US" sz="135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4FD"/>
                    </a:solidFill>
                  </a:tcPr>
                </a:tc>
              </a:tr>
              <a:tr h="512064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50" b="1" dirty="0">
                          <a:solidFill>
                            <a:srgbClr val="2A1F3A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do</a:t>
                      </a:r>
                      <a:endParaRPr lang="en-US" sz="135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4FD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50" b="1" dirty="0">
                          <a:solidFill>
                            <a:srgbClr val="5E3690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did</a:t>
                      </a:r>
                      <a:endParaRPr lang="en-US" sz="135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4FD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50" b="1" dirty="0">
                          <a:solidFill>
                            <a:srgbClr val="2A1F3A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come</a:t>
                      </a:r>
                      <a:endParaRPr lang="en-US" sz="135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4FD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50" b="1" dirty="0">
                          <a:solidFill>
                            <a:srgbClr val="5E3690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came</a:t>
                      </a:r>
                      <a:endParaRPr lang="en-US" sz="135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4FD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50" b="1" dirty="0">
                          <a:solidFill>
                            <a:srgbClr val="2A1F3A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buy</a:t>
                      </a:r>
                      <a:endParaRPr lang="en-US" sz="135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4FD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50" b="1" dirty="0">
                          <a:solidFill>
                            <a:srgbClr val="5E3690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bought</a:t>
                      </a:r>
                      <a:endParaRPr lang="en-US" sz="135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4FD"/>
                    </a:solidFill>
                  </a:tcPr>
                </a:tc>
              </a:tr>
              <a:tr h="512064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50" b="1" dirty="0">
                          <a:solidFill>
                            <a:srgbClr val="2A1F3A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get</a:t>
                      </a:r>
                      <a:endParaRPr lang="en-US" sz="135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4FD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50" b="1" dirty="0">
                          <a:solidFill>
                            <a:srgbClr val="5E3690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got</a:t>
                      </a:r>
                      <a:endParaRPr lang="en-US" sz="135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4FD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50" b="1" dirty="0">
                          <a:solidFill>
                            <a:srgbClr val="2A1F3A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take</a:t>
                      </a:r>
                      <a:endParaRPr lang="en-US" sz="135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4FD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50" b="1" dirty="0">
                          <a:solidFill>
                            <a:srgbClr val="5E3690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took</a:t>
                      </a:r>
                      <a:endParaRPr lang="en-US" sz="135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4FD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50" b="1" dirty="0">
                          <a:solidFill>
                            <a:srgbClr val="2A1F3A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run</a:t>
                      </a:r>
                      <a:endParaRPr lang="en-US" sz="135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4FD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50" b="1" dirty="0">
                          <a:solidFill>
                            <a:srgbClr val="5E3690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ran</a:t>
                      </a:r>
                      <a:endParaRPr lang="en-US" sz="135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C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4FD"/>
                    </a:solidFill>
                  </a:tcPr>
                </a:tc>
              </a:tr>
            </a:tbl>
          </a:graphicData>
        </a:graphic>
      </p:graphicFrame>
      <p:sp>
        <p:nvSpPr>
          <p:cNvPr id="7" name="Text 4"/>
          <p:cNvSpPr/>
          <p:nvPr/>
        </p:nvSpPr>
        <p:spPr>
          <a:xfrm>
            <a:off x="457200" y="429768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7D6F9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在转盘台点动词或🔊即用英语朗读;过去式没规律,要分类记、多读多用。</a:t>
            </a:r>
            <a:endParaRPr lang="en-US" sz="1150" dirty="0"/>
          </a:p>
        </p:txBody>
      </p:sp>
      <p:sp>
        <p:nvSpPr>
          <p:cNvPr id="8" name="Text 5"/>
          <p:cNvSpPr/>
          <p:nvPr/>
        </p:nvSpPr>
        <p:spPr>
          <a:xfrm>
            <a:off x="411480" y="4809744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7D6F9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不规则动词过去式 · 译林版英语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5E36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F4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2A1F3A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FE7F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How · 分类记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2A1F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不规则也有"半规律"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7A4FB5"/>
          </a:solidFill>
          <a:ln/>
        </p:spPr>
      </p:sp>
      <p:sp>
        <p:nvSpPr>
          <p:cNvPr id="6" name="Shape 4"/>
          <p:cNvSpPr/>
          <p:nvPr/>
        </p:nvSpPr>
        <p:spPr>
          <a:xfrm>
            <a:off x="548640" y="1828800"/>
            <a:ext cx="2468880" cy="1828800"/>
          </a:xfrm>
          <a:prstGeom prst="roundRect">
            <a:avLst>
              <a:gd name="adj" fmla="val 5000"/>
            </a:avLst>
          </a:prstGeom>
          <a:solidFill>
            <a:srgbClr val="F8F4FD"/>
          </a:solidFill>
          <a:ln w="16510">
            <a:solidFill>
              <a:srgbClr val="5E3690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48640" y="1828800"/>
            <a:ext cx="2468880" cy="73152"/>
          </a:xfrm>
          <a:prstGeom prst="rect">
            <a:avLst/>
          </a:prstGeom>
          <a:solidFill>
            <a:srgbClr val="5E3690"/>
          </a:solidFill>
          <a:ln/>
        </p:spPr>
      </p:sp>
      <p:sp>
        <p:nvSpPr>
          <p:cNvPr id="8" name="Text 6"/>
          <p:cNvSpPr/>
          <p:nvPr/>
        </p:nvSpPr>
        <p:spPr>
          <a:xfrm>
            <a:off x="548640" y="2057400"/>
            <a:ext cx="2468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5E36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三态同形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685800" y="2651760"/>
            <a:ext cx="219456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700"/>
              </a:lnSpc>
              <a:buNone/>
            </a:pPr>
            <a:r>
              <a:rPr lang="en-US" sz="1250" dirty="0">
                <a:solidFill>
                  <a:srgbClr val="473A5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put / cut / read 不变</a:t>
            </a:r>
            <a:endParaRPr lang="en-US" sz="1250" dirty="0"/>
          </a:p>
        </p:txBody>
      </p:sp>
      <p:sp>
        <p:nvSpPr>
          <p:cNvPr id="10" name="Shape 8"/>
          <p:cNvSpPr/>
          <p:nvPr/>
        </p:nvSpPr>
        <p:spPr>
          <a:xfrm>
            <a:off x="3410712" y="1828800"/>
            <a:ext cx="2468880" cy="1828800"/>
          </a:xfrm>
          <a:prstGeom prst="roundRect">
            <a:avLst>
              <a:gd name="adj" fmla="val 5000"/>
            </a:avLst>
          </a:prstGeom>
          <a:solidFill>
            <a:srgbClr val="F8F4FD"/>
          </a:solidFill>
          <a:ln w="16510">
            <a:solidFill>
              <a:srgbClr val="E6A93C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3410712" y="1828800"/>
            <a:ext cx="2468880" cy="73152"/>
          </a:xfrm>
          <a:prstGeom prst="rect">
            <a:avLst/>
          </a:prstGeom>
          <a:solidFill>
            <a:srgbClr val="E6A93C"/>
          </a:solidFill>
          <a:ln/>
        </p:spPr>
      </p:sp>
      <p:sp>
        <p:nvSpPr>
          <p:cNvPr id="12" name="Text 10"/>
          <p:cNvSpPr/>
          <p:nvPr/>
        </p:nvSpPr>
        <p:spPr>
          <a:xfrm>
            <a:off x="3410712" y="2057400"/>
            <a:ext cx="2468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E6A93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只变元音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3547872" y="2651760"/>
            <a:ext cx="219456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700"/>
              </a:lnSpc>
              <a:buNone/>
            </a:pPr>
            <a:r>
              <a:rPr lang="en-US" sz="1250" dirty="0">
                <a:solidFill>
                  <a:srgbClr val="473A5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run→ran、give→gave、sing→sang</a:t>
            </a:r>
            <a:endParaRPr lang="en-US" sz="1250" dirty="0"/>
          </a:p>
        </p:txBody>
      </p:sp>
      <p:sp>
        <p:nvSpPr>
          <p:cNvPr id="14" name="Shape 12"/>
          <p:cNvSpPr/>
          <p:nvPr/>
        </p:nvSpPr>
        <p:spPr>
          <a:xfrm>
            <a:off x="6272784" y="1828800"/>
            <a:ext cx="2468880" cy="1828800"/>
          </a:xfrm>
          <a:prstGeom prst="roundRect">
            <a:avLst>
              <a:gd name="adj" fmla="val 5000"/>
            </a:avLst>
          </a:prstGeom>
          <a:solidFill>
            <a:srgbClr val="F8F4FD"/>
          </a:solidFill>
          <a:ln w="16510">
            <a:solidFill>
              <a:srgbClr val="3FAE7A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6272784" y="1828800"/>
            <a:ext cx="2468880" cy="73152"/>
          </a:xfrm>
          <a:prstGeom prst="rect">
            <a:avLst/>
          </a:prstGeom>
          <a:solidFill>
            <a:srgbClr val="3FAE7A"/>
          </a:solidFill>
          <a:ln/>
        </p:spPr>
      </p:sp>
      <p:sp>
        <p:nvSpPr>
          <p:cNvPr id="16" name="Text 14"/>
          <p:cNvSpPr/>
          <p:nvPr/>
        </p:nvSpPr>
        <p:spPr>
          <a:xfrm>
            <a:off x="6272784" y="2057400"/>
            <a:ext cx="2468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3FAE7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变化较大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6409944" y="2651760"/>
            <a:ext cx="219456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700"/>
              </a:lnSpc>
              <a:buNone/>
            </a:pPr>
            <a:r>
              <a:rPr lang="en-US" sz="1250" dirty="0">
                <a:solidFill>
                  <a:srgbClr val="473A5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go→went、buy→bought、make→made</a:t>
            </a:r>
            <a:endParaRPr lang="en-US" sz="1250" dirty="0"/>
          </a:p>
        </p:txBody>
      </p:sp>
      <p:sp>
        <p:nvSpPr>
          <p:cNvPr id="18" name="Text 16"/>
          <p:cNvSpPr/>
          <p:nvPr/>
        </p:nvSpPr>
        <p:spPr>
          <a:xfrm>
            <a:off x="457200" y="393192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50" b="1" dirty="0">
                <a:solidFill>
                  <a:srgbClr val="5E36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注意:过去式(saw/did) ≠ 过去分词(seen/done)。</a:t>
            </a:r>
            <a:endParaRPr lang="en-US" sz="1250" dirty="0"/>
          </a:p>
        </p:txBody>
      </p:sp>
      <p:sp>
        <p:nvSpPr>
          <p:cNvPr id="19" name="Text 17"/>
          <p:cNvSpPr/>
          <p:nvPr/>
        </p:nvSpPr>
        <p:spPr>
          <a:xfrm>
            <a:off x="411480" y="4809744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7D6F9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不规则动词过去式 · 译林版英语</a:t>
            </a:r>
            <a:endParaRPr lang="en-US" sz="850" dirty="0"/>
          </a:p>
        </p:txBody>
      </p:sp>
      <p:sp>
        <p:nvSpPr>
          <p:cNvPr id="20" name="Text 18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5E36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F4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2A1F3A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FE7F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演示 · 动词转盘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2A1F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点一个,记一个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7A4FB5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7A4FB5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A1F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点词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D6F9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转盘上点 go,中间显示 go→went、中文、例句。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E6A93C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A1F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听读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D6F9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点🔊用英语读出原形与过去式。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3FAE7A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A1F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逐个过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D6F9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12 个动词转一圈,化零为整。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3913632" y="1655064"/>
            <a:ext cx="4809744" cy="2724912"/>
          </a:xfrm>
          <a:prstGeom prst="rect">
            <a:avLst/>
          </a:prstGeom>
          <a:solidFill>
            <a:srgbClr val="FFFFFF"/>
          </a:solidFill>
          <a:ln w="12700">
            <a:solidFill>
              <a:srgbClr val="DECCF0"/>
            </a:solidFill>
            <a:prstDash val="solid"/>
          </a:ln>
          <a:effectLst>
            <a:outerShdw sx="100000" sy="100000" kx="0" ky="0" algn="bl" rotWithShape="0" blurRad="152400" dist="38100" dir="5400000">
              <a:srgbClr val="7D6F93">
                <a:alpha val="30000"/>
              </a:srgbClr>
            </a:outerShdw>
          </a:effectLst>
        </p:spPr>
      </p:sp>
      <p:pic>
        <p:nvPicPr>
          <p:cNvPr id="16" name="Image 0" descr="/Users/shaorunze/Documents/Claude/Projects/ai推演/不规则动词-转盘台/ppt-assets/c-learn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91640"/>
            <a:ext cx="4736592" cy="2651760"/>
          </a:xfrm>
          <a:prstGeom prst="rect">
            <a:avLst/>
          </a:prstGeom>
        </p:spPr>
      </p:pic>
      <p:sp>
        <p:nvSpPr>
          <p:cNvPr id="17" name="Shape 14"/>
          <p:cNvSpPr/>
          <p:nvPr/>
        </p:nvSpPr>
        <p:spPr>
          <a:xfrm>
            <a:off x="4041648" y="1783080"/>
            <a:ext cx="1591056" cy="274320"/>
          </a:xfrm>
          <a:prstGeom prst="rect">
            <a:avLst/>
          </a:prstGeom>
          <a:solidFill>
            <a:srgbClr val="2A1F3A"/>
          </a:solidFill>
          <a:ln/>
        </p:spPr>
      </p:sp>
      <p:sp>
        <p:nvSpPr>
          <p:cNvPr id="18" name="Text 15"/>
          <p:cNvSpPr/>
          <p:nvPr/>
        </p:nvSpPr>
        <p:spPr>
          <a:xfrm>
            <a:off x="4041648" y="1772107"/>
            <a:ext cx="1591056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FE7F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go → went 转盘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3950208" y="4434840"/>
            <a:ext cx="1737360" cy="365760"/>
          </a:xfrm>
          <a:prstGeom prst="roundRect">
            <a:avLst>
              <a:gd name="adj" fmla="val 12500"/>
            </a:avLst>
          </a:prstGeom>
          <a:solidFill>
            <a:srgbClr val="7A4FB5"/>
          </a:solidFill>
          <a:ln/>
        </p:spPr>
      </p:sp>
      <p:sp>
        <p:nvSpPr>
          <p:cNvPr id="20" name="Text 17"/>
          <p:cNvSpPr/>
          <p:nvPr/>
        </p:nvSpPr>
        <p:spPr>
          <a:xfrm>
            <a:off x="3950208" y="4425696"/>
            <a:ext cx="17373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转盘台 · 动词转盘</a:t>
            </a:r>
            <a:endParaRPr lang="en-US" sz="115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7D6F9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不规则动词过去式 · 译林版英语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5E36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F4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2A1F3A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FE7F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演示 · 配对闯练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2A1F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选对过去式,即时判分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7A4FB5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7A4FB5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A1F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给原形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D6F9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屏幕给出 go,从三个里选过去式。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E6A93C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A1F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即时纠错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D6F9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选错立刻标出正确答案并解析。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3FAE7A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A1F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自动计分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D6F9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逐题练完,得几分一目了然。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3913632" y="1655064"/>
            <a:ext cx="4809744" cy="2724912"/>
          </a:xfrm>
          <a:prstGeom prst="rect">
            <a:avLst/>
          </a:prstGeom>
          <a:solidFill>
            <a:srgbClr val="FFFFFF"/>
          </a:solidFill>
          <a:ln w="12700">
            <a:solidFill>
              <a:srgbClr val="DECCF0"/>
            </a:solidFill>
            <a:prstDash val="solid"/>
          </a:ln>
          <a:effectLst>
            <a:outerShdw sx="100000" sy="100000" kx="0" ky="0" algn="bl" rotWithShape="0" blurRad="152400" dist="38100" dir="5400000">
              <a:srgbClr val="7D6F93">
                <a:alpha val="30000"/>
              </a:srgbClr>
            </a:outerShdw>
          </a:effectLst>
        </p:spPr>
      </p:sp>
      <p:pic>
        <p:nvPicPr>
          <p:cNvPr id="16" name="Image 0" descr="/Users/shaorunze/Documents/Claude/Projects/ai推演/不规则动词-转盘台/ppt-assets/c-drill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91640"/>
            <a:ext cx="4736592" cy="2651760"/>
          </a:xfrm>
          <a:prstGeom prst="rect">
            <a:avLst/>
          </a:prstGeom>
        </p:spPr>
      </p:pic>
      <p:sp>
        <p:nvSpPr>
          <p:cNvPr id="17" name="Shape 14"/>
          <p:cNvSpPr/>
          <p:nvPr/>
        </p:nvSpPr>
        <p:spPr>
          <a:xfrm>
            <a:off x="4041648" y="1783080"/>
            <a:ext cx="996696" cy="274320"/>
          </a:xfrm>
          <a:prstGeom prst="rect">
            <a:avLst/>
          </a:prstGeom>
          <a:solidFill>
            <a:srgbClr val="2A1F3A"/>
          </a:solidFill>
          <a:ln/>
        </p:spPr>
      </p:sp>
      <p:sp>
        <p:nvSpPr>
          <p:cNvPr id="18" name="Text 15"/>
          <p:cNvSpPr/>
          <p:nvPr/>
        </p:nvSpPr>
        <p:spPr>
          <a:xfrm>
            <a:off x="4041648" y="1772107"/>
            <a:ext cx="996696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FE7F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选出正确过去式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3950208" y="4434840"/>
            <a:ext cx="1737360" cy="365760"/>
          </a:xfrm>
          <a:prstGeom prst="roundRect">
            <a:avLst>
              <a:gd name="adj" fmla="val 12500"/>
            </a:avLst>
          </a:prstGeom>
          <a:solidFill>
            <a:srgbClr val="7A4FB5"/>
          </a:solidFill>
          <a:ln/>
        </p:spPr>
      </p:sp>
      <p:sp>
        <p:nvSpPr>
          <p:cNvPr id="20" name="Text 17"/>
          <p:cNvSpPr/>
          <p:nvPr/>
        </p:nvSpPr>
        <p:spPr>
          <a:xfrm>
            <a:off x="3950208" y="4425696"/>
            <a:ext cx="17373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转盘台 · 配对闯练</a:t>
            </a:r>
            <a:endParaRPr lang="en-US" sz="115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7D6F9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不规则动词过去式 · 译林版英语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5E36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F4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572768" cy="292608"/>
          </a:xfrm>
          <a:prstGeom prst="rect">
            <a:avLst/>
          </a:prstGeom>
          <a:solidFill>
            <a:srgbClr val="2A1F3A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57276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FE7F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Homework · 作业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2A1F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记得住,用得对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7A4FB5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6916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F1EAF9"/>
          </a:solidFill>
          <a:ln w="12700">
            <a:solidFill>
              <a:srgbClr val="7A4FB5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457200" y="1801368"/>
            <a:ext cx="73152" cy="566928"/>
          </a:xfrm>
          <a:prstGeom prst="rect">
            <a:avLst/>
          </a:prstGeom>
          <a:solidFill>
            <a:srgbClr val="7A4FB5"/>
          </a:solidFill>
          <a:ln/>
        </p:spPr>
      </p:sp>
      <p:sp>
        <p:nvSpPr>
          <p:cNvPr id="8" name="Text 6"/>
          <p:cNvSpPr/>
          <p:nvPr/>
        </p:nvSpPr>
        <p:spPr>
          <a:xfrm>
            <a:off x="676656" y="17830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A1F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必做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2103120" y="17647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7D6F9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默写 12 个不规则动词的原形和过去式,各写一个一般过去时句子。</a:t>
            </a:r>
            <a:endParaRPr lang="en-US" sz="1150" dirty="0"/>
          </a:p>
        </p:txBody>
      </p:sp>
      <p:sp>
        <p:nvSpPr>
          <p:cNvPr id="10" name="Shape 8"/>
          <p:cNvSpPr/>
          <p:nvPr/>
        </p:nvSpPr>
        <p:spPr>
          <a:xfrm>
            <a:off x="457200" y="26060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7DCF4"/>
          </a:solidFill>
          <a:ln w="9525">
            <a:solidFill>
              <a:srgbClr val="DECCF0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457200" y="2715768"/>
            <a:ext cx="73152" cy="566928"/>
          </a:xfrm>
          <a:prstGeom prst="rect">
            <a:avLst/>
          </a:prstGeom>
          <a:solidFill>
            <a:srgbClr val="E6A93C"/>
          </a:solidFill>
          <a:ln/>
        </p:spPr>
      </p:sp>
      <p:sp>
        <p:nvSpPr>
          <p:cNvPr id="12" name="Text 10"/>
          <p:cNvSpPr/>
          <p:nvPr/>
        </p:nvSpPr>
        <p:spPr>
          <a:xfrm>
            <a:off x="676656" y="26974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A1F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实践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2103120" y="26791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7D6F9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 4-5 个不规则动词写一段"我昨天做了什么"。</a:t>
            </a:r>
            <a:endParaRPr lang="en-US" sz="1150" dirty="0"/>
          </a:p>
        </p:txBody>
      </p:sp>
      <p:sp>
        <p:nvSpPr>
          <p:cNvPr id="14" name="Shape 12"/>
          <p:cNvSpPr/>
          <p:nvPr/>
        </p:nvSpPr>
        <p:spPr>
          <a:xfrm>
            <a:off x="457200" y="35204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7DCF4"/>
          </a:solidFill>
          <a:ln w="9525">
            <a:solidFill>
              <a:srgbClr val="DECCF0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457200" y="3630168"/>
            <a:ext cx="73152" cy="566928"/>
          </a:xfrm>
          <a:prstGeom prst="rect">
            <a:avLst/>
          </a:prstGeom>
          <a:solidFill>
            <a:srgbClr val="3FAE7A"/>
          </a:solidFill>
          <a:ln/>
        </p:spPr>
      </p:sp>
      <p:sp>
        <p:nvSpPr>
          <p:cNvPr id="16" name="Text 14"/>
          <p:cNvSpPr/>
          <p:nvPr/>
        </p:nvSpPr>
        <p:spPr>
          <a:xfrm>
            <a:off x="676656" y="36118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A1F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挑战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2103120" y="35935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7D6F9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再整理 8 个不规则动词,按三态同形/变元音/大变化分类做卡片。</a:t>
            </a:r>
            <a:endParaRPr lang="en-US" sz="1150" dirty="0"/>
          </a:p>
        </p:txBody>
      </p:sp>
      <p:sp>
        <p:nvSpPr>
          <p:cNvPr id="18" name="Text 16"/>
          <p:cNvSpPr/>
          <p:nvPr/>
        </p:nvSpPr>
        <p:spPr>
          <a:xfrm>
            <a:off x="411480" y="4809744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7D6F9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不规则动词过去式 · 译林版英语</a:t>
            </a:r>
            <a:endParaRPr lang="en-US" sz="850" dirty="0"/>
          </a:p>
        </p:txBody>
      </p:sp>
      <p:sp>
        <p:nvSpPr>
          <p:cNvPr id="19" name="Text 17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5E36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7DC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不规则动词-转盘台/ppt-assets/c-learn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C1030">
              <a:alpha val="54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2103120"/>
            <a:ext cx="8229600" cy="64008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50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go → went · buy → bought · make → made</a:t>
            </a:r>
            <a:endParaRPr lang="en-US" sz="2600" dirty="0"/>
          </a:p>
        </p:txBody>
      </p:sp>
      <p:sp>
        <p:nvSpPr>
          <p:cNvPr id="5" name="Text 2"/>
          <p:cNvSpPr/>
          <p:nvPr/>
        </p:nvSpPr>
        <p:spPr>
          <a:xfrm>
            <a:off x="457200" y="301752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spc="200" kern="0" dirty="0">
                <a:solidFill>
                  <a:srgbClr val="E7DAF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不规则动词:分类记 + 多读多用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411480" y="4809744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DECCF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不规则动词过去式 · 译林版英语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DECCF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P.8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不规则动词过去式</dc:title>
  <dc:subject>PptxGenJS Presentation</dc:subject>
  <dc:creator>光鹿课件</dc:creator>
  <cp:lastModifiedBy>光鹿课件</cp:lastModifiedBy>
  <cp:revision>1</cp:revision>
  <dcterms:created xsi:type="dcterms:W3CDTF">2026-06-14T09:20:29Z</dcterms:created>
  <dcterms:modified xsi:type="dcterms:W3CDTF">2026-06-14T09:20:29Z</dcterms:modified>
</cp:coreProperties>
</file>