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transformations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transformations/index.html?tab=trans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transformations/index.html?tab=rot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transformations/index.html?tab=sym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transformations/index.html?tab=quiz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E3E9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esktop/教学课件展示图片/数学/图形变换/封面-对称剪纸窗花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A140A">
              <a:alpha val="62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502920" y="457200"/>
            <a:ext cx="3840480" cy="1554480"/>
          </a:xfrm>
          <a:prstGeom prst="rect">
            <a:avLst/>
          </a:prstGeom>
          <a:solidFill>
            <a:srgbClr val="F8F0DC">
              <a:alpha val="82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640080" y="658368"/>
            <a:ext cx="3657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50" b="1" spc="100" kern="0" dirty="0">
                <a:solidFill>
                  <a:srgbClr val="B0345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图形与几何 · 图形的运动</a:t>
            </a:r>
            <a:endParaRPr lang="en-US" sz="1150" dirty="0"/>
          </a:p>
        </p:txBody>
      </p:sp>
      <p:sp>
        <p:nvSpPr>
          <p:cNvPr id="6" name="Text 3"/>
          <p:cNvSpPr/>
          <p:nvPr/>
        </p:nvSpPr>
        <p:spPr>
          <a:xfrm>
            <a:off x="566928" y="914400"/>
            <a:ext cx="4206240" cy="1280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4000"/>
              </a:lnSpc>
              <a:buNone/>
            </a:pPr>
            <a:r>
              <a:rPr lang="en-US" sz="3400" b="1" spc="200" kern="0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平移、旋转</a:t>
            </a:r>
            <a:endParaRPr lang="en-US" sz="3400" dirty="0"/>
          </a:p>
          <a:p>
            <a:pPr indent="0" marL="0">
              <a:lnSpc>
                <a:spcPts val="4000"/>
              </a:lnSpc>
              <a:buNone/>
            </a:pPr>
            <a:r>
              <a:rPr lang="en-US" sz="3400" b="1" spc="200" kern="0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和轴对称</a:t>
            </a:r>
            <a:endParaRPr lang="en-US" sz="3400" dirty="0"/>
          </a:p>
        </p:txBody>
      </p:sp>
      <p:sp>
        <p:nvSpPr>
          <p:cNvPr id="7" name="Text 4"/>
          <p:cNvSpPr/>
          <p:nvPr/>
        </p:nvSpPr>
        <p:spPr>
          <a:xfrm>
            <a:off x="640080" y="1920240"/>
            <a:ext cx="3657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苏教版数学 · 三年级上册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566928" y="3977640"/>
            <a:ext cx="73152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i="1" spc="200" kern="0" dirty="0">
                <a:solidFill>
                  <a:srgbClr val="F4ECD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推一推、转一转、折一折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3657600" y="4434840"/>
            <a:ext cx="1828800" cy="365760"/>
          </a:xfrm>
          <a:prstGeom prst="roundRect">
            <a:avLst>
              <a:gd name="adj" fmla="val 12500"/>
            </a:avLst>
          </a:prstGeom>
          <a:solidFill>
            <a:srgbClr val="1F7AB0"/>
          </a:solidFill>
          <a:ln/>
        </p:spPr>
      </p:sp>
      <p:sp>
        <p:nvSpPr>
          <p:cNvPr id="10" name="Text 7"/>
          <p:cNvSpPr/>
          <p:nvPr/>
        </p:nvSpPr>
        <p:spPr>
          <a:xfrm>
            <a:off x="3657600" y="4425696"/>
            <a:ext cx="18288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打开变换台</a:t>
            </a:r>
            <a:endParaRPr lang="en-US" sz="1150" dirty="0"/>
          </a:p>
        </p:txBody>
      </p:sp>
      <p:sp>
        <p:nvSpPr>
          <p:cNvPr id="11" name="Shape 8"/>
          <p:cNvSpPr/>
          <p:nvPr/>
        </p:nvSpPr>
        <p:spPr>
          <a:xfrm>
            <a:off x="8229600" y="502920"/>
            <a:ext cx="457200" cy="457200"/>
          </a:xfrm>
          <a:prstGeom prst="roundRect">
            <a:avLst>
              <a:gd name="adj" fmla="val 8000"/>
            </a:avLst>
          </a:prstGeom>
          <a:ln w="19050">
            <a:solidFill>
              <a:srgbClr val="1F7AB0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229600" y="493776"/>
            <a:ext cx="45720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1F7AB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◇</a:t>
            </a:r>
            <a:endParaRPr lang="en-US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24128" cy="292608"/>
          </a:xfrm>
          <a:prstGeom prst="rect">
            <a:avLst/>
          </a:prstGeom>
          <a:solidFill>
            <a:srgbClr val="22293C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73075"/>
            <a:ext cx="1024128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EEF2F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生活中的图形运动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393192" y="713232"/>
            <a:ext cx="82296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spc="100" kern="0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推、转、折</a:t>
            </a:r>
            <a:endParaRPr lang="en-US" sz="2600" dirty="0"/>
          </a:p>
        </p:txBody>
      </p:sp>
      <p:sp>
        <p:nvSpPr>
          <p:cNvPr id="5" name="Shape 3"/>
          <p:cNvSpPr/>
          <p:nvPr/>
        </p:nvSpPr>
        <p:spPr>
          <a:xfrm>
            <a:off x="429768" y="1353312"/>
            <a:ext cx="566928" cy="41148"/>
          </a:xfrm>
          <a:prstGeom prst="rect">
            <a:avLst/>
          </a:prstGeom>
          <a:solidFill>
            <a:srgbClr val="1F7AB0"/>
          </a:solidFill>
          <a:ln/>
        </p:spPr>
      </p:sp>
      <p:sp>
        <p:nvSpPr>
          <p:cNvPr id="6" name="Shape 4"/>
          <p:cNvSpPr/>
          <p:nvPr/>
        </p:nvSpPr>
        <p:spPr>
          <a:xfrm>
            <a:off x="8275320" y="384048"/>
            <a:ext cx="457200" cy="457200"/>
          </a:xfrm>
          <a:prstGeom prst="roundRect">
            <a:avLst>
              <a:gd name="adj" fmla="val 8000"/>
            </a:avLst>
          </a:prstGeom>
          <a:ln w="19050">
            <a:solidFill>
              <a:srgbClr val="1F7AB0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275320" y="374904"/>
            <a:ext cx="45720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1F7AB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◇</a:t>
            </a:r>
            <a:endParaRPr lang="en-US" sz="1800" dirty="0"/>
          </a:p>
        </p:txBody>
      </p:sp>
      <p:sp>
        <p:nvSpPr>
          <p:cNvPr id="8" name="Shape 6"/>
          <p:cNvSpPr/>
          <p:nvPr/>
        </p:nvSpPr>
        <p:spPr>
          <a:xfrm>
            <a:off x="457200" y="1700784"/>
            <a:ext cx="77724" cy="777240"/>
          </a:xfrm>
          <a:prstGeom prst="rect">
            <a:avLst/>
          </a:prstGeom>
          <a:solidFill>
            <a:srgbClr val="D6447A"/>
          </a:solidFill>
          <a:ln/>
        </p:spPr>
      </p:sp>
      <p:sp>
        <p:nvSpPr>
          <p:cNvPr id="9" name="Text 7"/>
          <p:cNvSpPr/>
          <p:nvPr/>
        </p:nvSpPr>
        <p:spPr>
          <a:xfrm>
            <a:off x="640080" y="1645920"/>
            <a:ext cx="3840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平移(推)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640080" y="1956816"/>
            <a:ext cx="38404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推拉门、电梯上下——沿直线移动,形状大小方向都不变。</a:t>
            </a:r>
            <a:endParaRPr lang="en-US" sz="1100" dirty="0"/>
          </a:p>
        </p:txBody>
      </p:sp>
      <p:sp>
        <p:nvSpPr>
          <p:cNvPr id="11" name="Shape 9"/>
          <p:cNvSpPr/>
          <p:nvPr/>
        </p:nvSpPr>
        <p:spPr>
          <a:xfrm>
            <a:off x="457200" y="2670048"/>
            <a:ext cx="77724" cy="777240"/>
          </a:xfrm>
          <a:prstGeom prst="rect">
            <a:avLst/>
          </a:prstGeom>
          <a:solidFill>
            <a:srgbClr val="1F7AB0"/>
          </a:solidFill>
          <a:ln/>
        </p:spPr>
      </p:sp>
      <p:sp>
        <p:nvSpPr>
          <p:cNvPr id="12" name="Text 10"/>
          <p:cNvSpPr/>
          <p:nvPr/>
        </p:nvSpPr>
        <p:spPr>
          <a:xfrm>
            <a:off x="640080" y="2615184"/>
            <a:ext cx="3840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旋转(转)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640080" y="2926080"/>
            <a:ext cx="38404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风车、钟表指针——绕一个点转动,方向变了。</a:t>
            </a:r>
            <a:endParaRPr lang="en-US" sz="1100" dirty="0"/>
          </a:p>
        </p:txBody>
      </p:sp>
      <p:sp>
        <p:nvSpPr>
          <p:cNvPr id="14" name="Shape 12"/>
          <p:cNvSpPr/>
          <p:nvPr/>
        </p:nvSpPr>
        <p:spPr>
          <a:xfrm>
            <a:off x="457200" y="3639312"/>
            <a:ext cx="77724" cy="777240"/>
          </a:xfrm>
          <a:prstGeom prst="rect">
            <a:avLst/>
          </a:prstGeom>
          <a:solidFill>
            <a:srgbClr val="D6447A"/>
          </a:solidFill>
          <a:ln/>
        </p:spPr>
      </p:sp>
      <p:sp>
        <p:nvSpPr>
          <p:cNvPr id="15" name="Text 13"/>
          <p:cNvSpPr/>
          <p:nvPr/>
        </p:nvSpPr>
        <p:spPr>
          <a:xfrm>
            <a:off x="640080" y="3584448"/>
            <a:ext cx="3840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轴对称(折)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640080" y="3895344"/>
            <a:ext cx="38404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剪纸窗花、蝴蝶——对折能完全重合,折痕是对称轴。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4764024" y="1655064"/>
            <a:ext cx="3959352" cy="2816352"/>
          </a:xfrm>
          <a:prstGeom prst="rect">
            <a:avLst/>
          </a:prstGeom>
          <a:solidFill>
            <a:srgbClr val="FFFFFF"/>
          </a:solidFill>
          <a:ln w="12700">
            <a:solidFill>
              <a:srgbClr val="CFC3A3"/>
            </a:solidFill>
            <a:prstDash val="solid"/>
          </a:ln>
          <a:effectLst>
            <a:outerShdw sx="100000" sy="100000" kx="0" ky="0" algn="bl" rotWithShape="0" blurRad="152400" dist="38100" dir="5400000">
              <a:srgbClr val="8A7E60">
                <a:alpha val="35000"/>
              </a:srgbClr>
            </a:outerShdw>
          </a:effectLst>
        </p:spPr>
      </p:sp>
      <p:pic>
        <p:nvPicPr>
          <p:cNvPr id="18" name="Image 0" descr="/Users/shaorunze/Desktop/教学课件展示图片/数学/图形变换/实物-彩色风车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4800600" y="1691640"/>
            <a:ext cx="3886200" cy="2743200"/>
          </a:xfrm>
          <a:prstGeom prst="rect">
            <a:avLst/>
          </a:prstGeom>
        </p:spPr>
      </p:pic>
      <p:sp>
        <p:nvSpPr>
          <p:cNvPr id="19" name="Shape 16"/>
          <p:cNvSpPr/>
          <p:nvPr/>
        </p:nvSpPr>
        <p:spPr>
          <a:xfrm>
            <a:off x="4892040" y="1783080"/>
            <a:ext cx="758952" cy="274320"/>
          </a:xfrm>
          <a:prstGeom prst="rect">
            <a:avLst/>
          </a:prstGeom>
          <a:solidFill>
            <a:srgbClr val="22293C"/>
          </a:solidFill>
          <a:ln/>
        </p:spPr>
      </p:sp>
      <p:sp>
        <p:nvSpPr>
          <p:cNvPr id="20" name="Text 17"/>
          <p:cNvSpPr/>
          <p:nvPr/>
        </p:nvSpPr>
        <p:spPr>
          <a:xfrm>
            <a:off x="4892040" y="1772107"/>
            <a:ext cx="758952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EEF2F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旋转:风车</a:t>
            </a:r>
            <a:endParaRPr lang="en-US" sz="1000" dirty="0"/>
          </a:p>
        </p:txBody>
      </p:sp>
      <p:sp>
        <p:nvSpPr>
          <p:cNvPr id="21" name="Text 18"/>
          <p:cNvSpPr/>
          <p:nvPr/>
        </p:nvSpPr>
        <p:spPr>
          <a:xfrm>
            <a:off x="411480" y="4809744"/>
            <a:ext cx="5120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平移、旋转和轴对称 · 苏教版数学三年级上册</a:t>
            </a:r>
            <a:endParaRPr lang="en-US" sz="850" dirty="0"/>
          </a:p>
        </p:txBody>
      </p:sp>
      <p:sp>
        <p:nvSpPr>
          <p:cNvPr id="22" name="Text 19"/>
          <p:cNvSpPr/>
          <p:nvPr/>
        </p:nvSpPr>
        <p:spPr>
          <a:xfrm>
            <a:off x="8321040" y="4791456"/>
            <a:ext cx="5486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0345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其 二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33856" cy="292608"/>
          </a:xfrm>
          <a:prstGeom prst="rect">
            <a:avLst/>
          </a:prstGeom>
          <a:solidFill>
            <a:srgbClr val="22293C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73075"/>
            <a:ext cx="1133856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EEF2F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在方格里 · 平移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393192" y="713232"/>
            <a:ext cx="82296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spc="100" kern="0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推一推,数格数</a:t>
            </a:r>
            <a:endParaRPr lang="en-US" sz="2600" dirty="0"/>
          </a:p>
        </p:txBody>
      </p:sp>
      <p:sp>
        <p:nvSpPr>
          <p:cNvPr id="5" name="Shape 3"/>
          <p:cNvSpPr/>
          <p:nvPr/>
        </p:nvSpPr>
        <p:spPr>
          <a:xfrm>
            <a:off x="429768" y="1353312"/>
            <a:ext cx="566928" cy="41148"/>
          </a:xfrm>
          <a:prstGeom prst="rect">
            <a:avLst/>
          </a:prstGeom>
          <a:solidFill>
            <a:srgbClr val="1F7AB0"/>
          </a:solidFill>
          <a:ln/>
        </p:spPr>
      </p:sp>
      <p:sp>
        <p:nvSpPr>
          <p:cNvPr id="6" name="Shape 4"/>
          <p:cNvSpPr/>
          <p:nvPr/>
        </p:nvSpPr>
        <p:spPr>
          <a:xfrm>
            <a:off x="8275320" y="384048"/>
            <a:ext cx="457200" cy="457200"/>
          </a:xfrm>
          <a:prstGeom prst="roundRect">
            <a:avLst>
              <a:gd name="adj" fmla="val 8000"/>
            </a:avLst>
          </a:prstGeom>
          <a:ln w="19050">
            <a:solidFill>
              <a:srgbClr val="1F7AB0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275320" y="374904"/>
            <a:ext cx="45720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1F7AB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◇</a:t>
            </a:r>
            <a:endParaRPr lang="en-US" sz="1800" dirty="0"/>
          </a:p>
        </p:txBody>
      </p:sp>
      <p:sp>
        <p:nvSpPr>
          <p:cNvPr id="8" name="Shape 6"/>
          <p:cNvSpPr/>
          <p:nvPr/>
        </p:nvSpPr>
        <p:spPr>
          <a:xfrm>
            <a:off x="457200" y="1719072"/>
            <a:ext cx="77724" cy="777240"/>
          </a:xfrm>
          <a:prstGeom prst="rect">
            <a:avLst/>
          </a:prstGeom>
          <a:solidFill>
            <a:srgbClr val="1F7AB0"/>
          </a:solidFill>
          <a:ln/>
        </p:spPr>
      </p:sp>
      <p:sp>
        <p:nvSpPr>
          <p:cNvPr id="9" name="Text 7"/>
          <p:cNvSpPr/>
          <p:nvPr/>
        </p:nvSpPr>
        <p:spPr>
          <a:xfrm>
            <a:off x="640080" y="1664208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怎么动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640080" y="1975104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在方格纸上,把图形沿上下左右"推"过去,这就是平移。</a:t>
            </a:r>
            <a:endParaRPr lang="en-US" sz="1100" dirty="0"/>
          </a:p>
        </p:txBody>
      </p:sp>
      <p:sp>
        <p:nvSpPr>
          <p:cNvPr id="11" name="Shape 9"/>
          <p:cNvSpPr/>
          <p:nvPr/>
        </p:nvSpPr>
        <p:spPr>
          <a:xfrm>
            <a:off x="457200" y="2670048"/>
            <a:ext cx="77724" cy="777240"/>
          </a:xfrm>
          <a:prstGeom prst="rect">
            <a:avLst/>
          </a:prstGeom>
          <a:solidFill>
            <a:srgbClr val="D6447A"/>
          </a:solidFill>
          <a:ln/>
        </p:spPr>
      </p:sp>
      <p:sp>
        <p:nvSpPr>
          <p:cNvPr id="12" name="Text 10"/>
          <p:cNvSpPr/>
          <p:nvPr/>
        </p:nvSpPr>
        <p:spPr>
          <a:xfrm>
            <a:off x="640080" y="2615184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不变的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640080" y="2926080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平移后形状、大小、方向都不变,只是位置变了。</a:t>
            </a:r>
            <a:endParaRPr lang="en-US" sz="1100" dirty="0"/>
          </a:p>
        </p:txBody>
      </p:sp>
      <p:sp>
        <p:nvSpPr>
          <p:cNvPr id="14" name="Shape 12"/>
          <p:cNvSpPr/>
          <p:nvPr/>
        </p:nvSpPr>
        <p:spPr>
          <a:xfrm>
            <a:off x="457200" y="3621024"/>
            <a:ext cx="77724" cy="777240"/>
          </a:xfrm>
          <a:prstGeom prst="rect">
            <a:avLst/>
          </a:prstGeom>
          <a:solidFill>
            <a:srgbClr val="D6447A"/>
          </a:solidFill>
          <a:ln/>
        </p:spPr>
      </p:sp>
      <p:sp>
        <p:nvSpPr>
          <p:cNvPr id="15" name="Text 13"/>
          <p:cNvSpPr/>
          <p:nvPr/>
        </p:nvSpPr>
        <p:spPr>
          <a:xfrm>
            <a:off x="640080" y="3566160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数清楚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640080" y="3877056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看清向哪个方向、移了几格——这是本课要练的本领。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3913632" y="1746504"/>
            <a:ext cx="4809744" cy="2404872"/>
          </a:xfrm>
          <a:prstGeom prst="rect">
            <a:avLst/>
          </a:prstGeom>
          <a:solidFill>
            <a:srgbClr val="FFFFFF"/>
          </a:solidFill>
          <a:ln w="12700">
            <a:solidFill>
              <a:srgbClr val="CFC3A3"/>
            </a:solidFill>
            <a:prstDash val="solid"/>
          </a:ln>
          <a:effectLst>
            <a:outerShdw sx="100000" sy="100000" kx="0" ky="0" algn="bl" rotWithShape="0" blurRad="152400" dist="38100" dir="5400000">
              <a:srgbClr val="8A7E60">
                <a:alpha val="35000"/>
              </a:srgbClr>
            </a:outerShdw>
          </a:effectLst>
        </p:spPr>
      </p:sp>
      <p:pic>
        <p:nvPicPr>
          <p:cNvPr id="18" name="Image 0" descr="/Users/shaorunze/Documents/Claude/Projects/ai推演/图形变换-变换台/ppt-assets/c-tran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950208" y="1783080"/>
            <a:ext cx="4736592" cy="2331720"/>
          </a:xfrm>
          <a:prstGeom prst="rect">
            <a:avLst/>
          </a:prstGeom>
        </p:spPr>
      </p:pic>
      <p:sp>
        <p:nvSpPr>
          <p:cNvPr id="19" name="Shape 16"/>
          <p:cNvSpPr/>
          <p:nvPr/>
        </p:nvSpPr>
        <p:spPr>
          <a:xfrm>
            <a:off x="4041648" y="1874520"/>
            <a:ext cx="1234440" cy="274320"/>
          </a:xfrm>
          <a:prstGeom prst="rect">
            <a:avLst/>
          </a:prstGeom>
          <a:solidFill>
            <a:srgbClr val="22293C"/>
          </a:solidFill>
          <a:ln/>
        </p:spPr>
      </p:sp>
      <p:sp>
        <p:nvSpPr>
          <p:cNvPr id="20" name="Text 17"/>
          <p:cNvSpPr/>
          <p:nvPr/>
        </p:nvSpPr>
        <p:spPr>
          <a:xfrm>
            <a:off x="4041648" y="1863547"/>
            <a:ext cx="12344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EEF2F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小房子向右平移3格</a:t>
            </a:r>
            <a:endParaRPr lang="en-US" sz="1000" dirty="0"/>
          </a:p>
        </p:txBody>
      </p:sp>
      <p:sp>
        <p:nvSpPr>
          <p:cNvPr id="21" name="Shape 18"/>
          <p:cNvSpPr/>
          <p:nvPr/>
        </p:nvSpPr>
        <p:spPr>
          <a:xfrm>
            <a:off x="3950208" y="4370832"/>
            <a:ext cx="1481328" cy="365760"/>
          </a:xfrm>
          <a:prstGeom prst="roundRect">
            <a:avLst>
              <a:gd name="adj" fmla="val 12500"/>
            </a:avLst>
          </a:prstGeom>
          <a:solidFill>
            <a:srgbClr val="1F7AB0"/>
          </a:solidFill>
          <a:ln/>
        </p:spPr>
      </p:sp>
      <p:sp>
        <p:nvSpPr>
          <p:cNvPr id="22" name="Text 19"/>
          <p:cNvSpPr/>
          <p:nvPr/>
        </p:nvSpPr>
        <p:spPr>
          <a:xfrm>
            <a:off x="3950208" y="4361688"/>
            <a:ext cx="14813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变换台 · 平移</a:t>
            </a:r>
            <a:endParaRPr lang="en-US" sz="1150" dirty="0"/>
          </a:p>
        </p:txBody>
      </p:sp>
      <p:sp>
        <p:nvSpPr>
          <p:cNvPr id="23" name="Text 20"/>
          <p:cNvSpPr/>
          <p:nvPr/>
        </p:nvSpPr>
        <p:spPr>
          <a:xfrm>
            <a:off x="411480" y="4809744"/>
            <a:ext cx="5120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平移、旋转和轴对称 · 苏教版数学三年级上册</a:t>
            </a:r>
            <a:endParaRPr lang="en-US" sz="850" dirty="0"/>
          </a:p>
        </p:txBody>
      </p:sp>
      <p:sp>
        <p:nvSpPr>
          <p:cNvPr id="24" name="Text 21"/>
          <p:cNvSpPr/>
          <p:nvPr/>
        </p:nvSpPr>
        <p:spPr>
          <a:xfrm>
            <a:off x="8321040" y="4791456"/>
            <a:ext cx="5486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0345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其 三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33856" cy="292608"/>
          </a:xfrm>
          <a:prstGeom prst="rect">
            <a:avLst/>
          </a:prstGeom>
          <a:solidFill>
            <a:srgbClr val="22293C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73075"/>
            <a:ext cx="1133856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EEF2F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绕点转动 · 旋转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393192" y="713232"/>
            <a:ext cx="82296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spc="100" kern="0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转一转,方向变</a:t>
            </a:r>
            <a:endParaRPr lang="en-US" sz="2600" dirty="0"/>
          </a:p>
        </p:txBody>
      </p:sp>
      <p:sp>
        <p:nvSpPr>
          <p:cNvPr id="5" name="Shape 3"/>
          <p:cNvSpPr/>
          <p:nvPr/>
        </p:nvSpPr>
        <p:spPr>
          <a:xfrm>
            <a:off x="429768" y="1353312"/>
            <a:ext cx="566928" cy="41148"/>
          </a:xfrm>
          <a:prstGeom prst="rect">
            <a:avLst/>
          </a:prstGeom>
          <a:solidFill>
            <a:srgbClr val="1F7AB0"/>
          </a:solidFill>
          <a:ln/>
        </p:spPr>
      </p:sp>
      <p:sp>
        <p:nvSpPr>
          <p:cNvPr id="6" name="Shape 4"/>
          <p:cNvSpPr/>
          <p:nvPr/>
        </p:nvSpPr>
        <p:spPr>
          <a:xfrm>
            <a:off x="8275320" y="384048"/>
            <a:ext cx="457200" cy="457200"/>
          </a:xfrm>
          <a:prstGeom prst="roundRect">
            <a:avLst>
              <a:gd name="adj" fmla="val 8000"/>
            </a:avLst>
          </a:prstGeom>
          <a:ln w="19050">
            <a:solidFill>
              <a:srgbClr val="1F7AB0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275320" y="374904"/>
            <a:ext cx="45720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1F7AB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◇</a:t>
            </a:r>
            <a:endParaRPr lang="en-US" sz="1800" dirty="0"/>
          </a:p>
        </p:txBody>
      </p:sp>
      <p:sp>
        <p:nvSpPr>
          <p:cNvPr id="8" name="Shape 6"/>
          <p:cNvSpPr/>
          <p:nvPr/>
        </p:nvSpPr>
        <p:spPr>
          <a:xfrm>
            <a:off x="457200" y="1719072"/>
            <a:ext cx="77724" cy="777240"/>
          </a:xfrm>
          <a:prstGeom prst="rect">
            <a:avLst/>
          </a:prstGeom>
          <a:solidFill>
            <a:srgbClr val="1F7AB0"/>
          </a:solidFill>
          <a:ln/>
        </p:spPr>
      </p:sp>
      <p:sp>
        <p:nvSpPr>
          <p:cNvPr id="9" name="Text 7"/>
          <p:cNvSpPr/>
          <p:nvPr/>
        </p:nvSpPr>
        <p:spPr>
          <a:xfrm>
            <a:off x="640080" y="1664208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怎么动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640080" y="1975104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图形绕一个固定的点(红点)转动,可以顺时针,也可以逆时针。</a:t>
            </a:r>
            <a:endParaRPr lang="en-US" sz="1100" dirty="0"/>
          </a:p>
        </p:txBody>
      </p:sp>
      <p:sp>
        <p:nvSpPr>
          <p:cNvPr id="11" name="Shape 9"/>
          <p:cNvSpPr/>
          <p:nvPr/>
        </p:nvSpPr>
        <p:spPr>
          <a:xfrm>
            <a:off x="457200" y="2670048"/>
            <a:ext cx="77724" cy="777240"/>
          </a:xfrm>
          <a:prstGeom prst="rect">
            <a:avLst/>
          </a:prstGeom>
          <a:solidFill>
            <a:srgbClr val="D6447A"/>
          </a:solidFill>
          <a:ln/>
        </p:spPr>
      </p:sp>
      <p:sp>
        <p:nvSpPr>
          <p:cNvPr id="12" name="Text 10"/>
          <p:cNvSpPr/>
          <p:nvPr/>
        </p:nvSpPr>
        <p:spPr>
          <a:xfrm>
            <a:off x="640080" y="2615184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变的是方向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640080" y="2926080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旋转后形状大小不变,但方向变了——这和平移不一样。</a:t>
            </a:r>
            <a:endParaRPr lang="en-US" sz="1100" dirty="0"/>
          </a:p>
        </p:txBody>
      </p:sp>
      <p:sp>
        <p:nvSpPr>
          <p:cNvPr id="14" name="Shape 12"/>
          <p:cNvSpPr/>
          <p:nvPr/>
        </p:nvSpPr>
        <p:spPr>
          <a:xfrm>
            <a:off x="457200" y="3621024"/>
            <a:ext cx="77724" cy="777240"/>
          </a:xfrm>
          <a:prstGeom prst="rect">
            <a:avLst/>
          </a:prstGeom>
          <a:solidFill>
            <a:srgbClr val="D6447A"/>
          </a:solidFill>
          <a:ln/>
        </p:spPr>
      </p:sp>
      <p:sp>
        <p:nvSpPr>
          <p:cNvPr id="15" name="Text 13"/>
          <p:cNvSpPr/>
          <p:nvPr/>
        </p:nvSpPr>
        <p:spPr>
          <a:xfrm>
            <a:off x="640080" y="3566160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常见角度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640080" y="3877056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转90°是四分之一圈(直角),转180°是半圈(上下颠倒)。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3913632" y="1746504"/>
            <a:ext cx="4809744" cy="2404872"/>
          </a:xfrm>
          <a:prstGeom prst="rect">
            <a:avLst/>
          </a:prstGeom>
          <a:solidFill>
            <a:srgbClr val="FFFFFF"/>
          </a:solidFill>
          <a:ln w="12700">
            <a:solidFill>
              <a:srgbClr val="CFC3A3"/>
            </a:solidFill>
            <a:prstDash val="solid"/>
          </a:ln>
          <a:effectLst>
            <a:outerShdw sx="100000" sy="100000" kx="0" ky="0" algn="bl" rotWithShape="0" blurRad="152400" dist="38100" dir="5400000">
              <a:srgbClr val="8A7E60">
                <a:alpha val="35000"/>
              </a:srgbClr>
            </a:outerShdw>
          </a:effectLst>
        </p:spPr>
      </p:sp>
      <p:pic>
        <p:nvPicPr>
          <p:cNvPr id="18" name="Image 0" descr="/Users/shaorunze/Documents/Claude/Projects/ai推演/图形变换-变换台/ppt-assets/c-rot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950208" y="1783080"/>
            <a:ext cx="4736592" cy="2331720"/>
          </a:xfrm>
          <a:prstGeom prst="rect">
            <a:avLst/>
          </a:prstGeom>
        </p:spPr>
      </p:pic>
      <p:sp>
        <p:nvSpPr>
          <p:cNvPr id="19" name="Shape 16"/>
          <p:cNvSpPr/>
          <p:nvPr/>
        </p:nvSpPr>
        <p:spPr>
          <a:xfrm>
            <a:off x="4041648" y="1874520"/>
            <a:ext cx="1115568" cy="274320"/>
          </a:xfrm>
          <a:prstGeom prst="rect">
            <a:avLst/>
          </a:prstGeom>
          <a:solidFill>
            <a:srgbClr val="22293C"/>
          </a:solidFill>
          <a:ln/>
        </p:spPr>
      </p:sp>
      <p:sp>
        <p:nvSpPr>
          <p:cNvPr id="20" name="Text 17"/>
          <p:cNvSpPr/>
          <p:nvPr/>
        </p:nvSpPr>
        <p:spPr>
          <a:xfrm>
            <a:off x="4041648" y="1863547"/>
            <a:ext cx="1115568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EEF2F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绕红点旋转90°</a:t>
            </a:r>
            <a:endParaRPr lang="en-US" sz="1000" dirty="0"/>
          </a:p>
        </p:txBody>
      </p:sp>
      <p:sp>
        <p:nvSpPr>
          <p:cNvPr id="21" name="Shape 18"/>
          <p:cNvSpPr/>
          <p:nvPr/>
        </p:nvSpPr>
        <p:spPr>
          <a:xfrm>
            <a:off x="3950208" y="4370832"/>
            <a:ext cx="1481328" cy="365760"/>
          </a:xfrm>
          <a:prstGeom prst="roundRect">
            <a:avLst>
              <a:gd name="adj" fmla="val 12500"/>
            </a:avLst>
          </a:prstGeom>
          <a:solidFill>
            <a:srgbClr val="1F7AB0"/>
          </a:solidFill>
          <a:ln/>
        </p:spPr>
      </p:sp>
      <p:sp>
        <p:nvSpPr>
          <p:cNvPr id="22" name="Text 19"/>
          <p:cNvSpPr/>
          <p:nvPr/>
        </p:nvSpPr>
        <p:spPr>
          <a:xfrm>
            <a:off x="3950208" y="4361688"/>
            <a:ext cx="14813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变换台 · 旋转</a:t>
            </a:r>
            <a:endParaRPr lang="en-US" sz="1150" dirty="0"/>
          </a:p>
        </p:txBody>
      </p:sp>
      <p:sp>
        <p:nvSpPr>
          <p:cNvPr id="23" name="Text 20"/>
          <p:cNvSpPr/>
          <p:nvPr/>
        </p:nvSpPr>
        <p:spPr>
          <a:xfrm>
            <a:off x="411480" y="4809744"/>
            <a:ext cx="5120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平移、旋转和轴对称 · 苏教版数学三年级上册</a:t>
            </a:r>
            <a:endParaRPr lang="en-US" sz="850" dirty="0"/>
          </a:p>
        </p:txBody>
      </p:sp>
      <p:sp>
        <p:nvSpPr>
          <p:cNvPr id="24" name="Text 21"/>
          <p:cNvSpPr/>
          <p:nvPr/>
        </p:nvSpPr>
        <p:spPr>
          <a:xfrm>
            <a:off x="8321040" y="4791456"/>
            <a:ext cx="5486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0345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其 四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243584" cy="292608"/>
          </a:xfrm>
          <a:prstGeom prst="rect">
            <a:avLst/>
          </a:prstGeom>
          <a:solidFill>
            <a:srgbClr val="22293C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73075"/>
            <a:ext cx="1243584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EEF2F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对折重合 · 轴对称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393192" y="713232"/>
            <a:ext cx="82296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spc="100" kern="0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折一折,看对称</a:t>
            </a:r>
            <a:endParaRPr lang="en-US" sz="2600" dirty="0"/>
          </a:p>
        </p:txBody>
      </p:sp>
      <p:sp>
        <p:nvSpPr>
          <p:cNvPr id="5" name="Shape 3"/>
          <p:cNvSpPr/>
          <p:nvPr/>
        </p:nvSpPr>
        <p:spPr>
          <a:xfrm>
            <a:off x="429768" y="1353312"/>
            <a:ext cx="566928" cy="41148"/>
          </a:xfrm>
          <a:prstGeom prst="rect">
            <a:avLst/>
          </a:prstGeom>
          <a:solidFill>
            <a:srgbClr val="1F7AB0"/>
          </a:solidFill>
          <a:ln/>
        </p:spPr>
      </p:sp>
      <p:sp>
        <p:nvSpPr>
          <p:cNvPr id="6" name="Shape 4"/>
          <p:cNvSpPr/>
          <p:nvPr/>
        </p:nvSpPr>
        <p:spPr>
          <a:xfrm>
            <a:off x="8275320" y="384048"/>
            <a:ext cx="457200" cy="457200"/>
          </a:xfrm>
          <a:prstGeom prst="roundRect">
            <a:avLst>
              <a:gd name="adj" fmla="val 8000"/>
            </a:avLst>
          </a:prstGeom>
          <a:ln w="19050">
            <a:solidFill>
              <a:srgbClr val="1F7AB0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275320" y="374904"/>
            <a:ext cx="45720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1F7AB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◇</a:t>
            </a:r>
            <a:endParaRPr lang="en-US" sz="1800" dirty="0"/>
          </a:p>
        </p:txBody>
      </p:sp>
      <p:sp>
        <p:nvSpPr>
          <p:cNvPr id="8" name="Shape 6"/>
          <p:cNvSpPr/>
          <p:nvPr/>
        </p:nvSpPr>
        <p:spPr>
          <a:xfrm>
            <a:off x="457200" y="1719072"/>
            <a:ext cx="77724" cy="777240"/>
          </a:xfrm>
          <a:prstGeom prst="rect">
            <a:avLst/>
          </a:prstGeom>
          <a:solidFill>
            <a:srgbClr val="1F7AB0"/>
          </a:solidFill>
          <a:ln/>
        </p:spPr>
      </p:sp>
      <p:sp>
        <p:nvSpPr>
          <p:cNvPr id="9" name="Text 7"/>
          <p:cNvSpPr/>
          <p:nvPr/>
        </p:nvSpPr>
        <p:spPr>
          <a:xfrm>
            <a:off x="640080" y="1664208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怎么判断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640080" y="1975104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沿一条直线对折,两边能完全重合,就是轴对称图形,这条线叫对称轴。</a:t>
            </a:r>
            <a:endParaRPr lang="en-US" sz="1100" dirty="0"/>
          </a:p>
        </p:txBody>
      </p:sp>
      <p:sp>
        <p:nvSpPr>
          <p:cNvPr id="11" name="Shape 9"/>
          <p:cNvSpPr/>
          <p:nvPr/>
        </p:nvSpPr>
        <p:spPr>
          <a:xfrm>
            <a:off x="457200" y="2670048"/>
            <a:ext cx="77724" cy="777240"/>
          </a:xfrm>
          <a:prstGeom prst="rect">
            <a:avLst/>
          </a:prstGeom>
          <a:solidFill>
            <a:srgbClr val="D6447A"/>
          </a:solidFill>
          <a:ln/>
        </p:spPr>
      </p:sp>
      <p:sp>
        <p:nvSpPr>
          <p:cNvPr id="12" name="Text 10"/>
          <p:cNvSpPr/>
          <p:nvPr/>
        </p:nvSpPr>
        <p:spPr>
          <a:xfrm>
            <a:off x="640080" y="2615184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不是看一眼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640080" y="2926080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别只凭"看起来对称"——要真的对折看能不能重合,字母F就不行。</a:t>
            </a:r>
            <a:endParaRPr lang="en-US" sz="1100" dirty="0"/>
          </a:p>
        </p:txBody>
      </p:sp>
      <p:sp>
        <p:nvSpPr>
          <p:cNvPr id="14" name="Shape 12"/>
          <p:cNvSpPr/>
          <p:nvPr/>
        </p:nvSpPr>
        <p:spPr>
          <a:xfrm>
            <a:off x="457200" y="3621024"/>
            <a:ext cx="77724" cy="777240"/>
          </a:xfrm>
          <a:prstGeom prst="rect">
            <a:avLst/>
          </a:prstGeom>
          <a:solidFill>
            <a:srgbClr val="D6447A"/>
          </a:solidFill>
          <a:ln/>
        </p:spPr>
      </p:sp>
      <p:sp>
        <p:nvSpPr>
          <p:cNvPr id="15" name="Text 13"/>
          <p:cNvSpPr/>
          <p:nvPr/>
        </p:nvSpPr>
        <p:spPr>
          <a:xfrm>
            <a:off x="640080" y="3566160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可能不止一条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640080" y="3877056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正方形、圆有不止一条对称轴;蝴蝶、爱心有一条。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3913632" y="1746504"/>
            <a:ext cx="4809744" cy="2404872"/>
          </a:xfrm>
          <a:prstGeom prst="rect">
            <a:avLst/>
          </a:prstGeom>
          <a:solidFill>
            <a:srgbClr val="FFFFFF"/>
          </a:solidFill>
          <a:ln w="12700">
            <a:solidFill>
              <a:srgbClr val="CFC3A3"/>
            </a:solidFill>
            <a:prstDash val="solid"/>
          </a:ln>
          <a:effectLst>
            <a:outerShdw sx="100000" sy="100000" kx="0" ky="0" algn="bl" rotWithShape="0" blurRad="152400" dist="38100" dir="5400000">
              <a:srgbClr val="8A7E60">
                <a:alpha val="35000"/>
              </a:srgbClr>
            </a:outerShdw>
          </a:effectLst>
        </p:spPr>
      </p:sp>
      <p:pic>
        <p:nvPicPr>
          <p:cNvPr id="18" name="Image 0" descr="/Users/shaorunze/Documents/Claude/Projects/ai推演/图形变换-变换台/ppt-assets/c-sym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950208" y="1783080"/>
            <a:ext cx="4736592" cy="2331720"/>
          </a:xfrm>
          <a:prstGeom prst="rect">
            <a:avLst/>
          </a:prstGeom>
        </p:spPr>
      </p:pic>
      <p:sp>
        <p:nvSpPr>
          <p:cNvPr id="19" name="Shape 16"/>
          <p:cNvSpPr/>
          <p:nvPr/>
        </p:nvSpPr>
        <p:spPr>
          <a:xfrm>
            <a:off x="4041648" y="1874520"/>
            <a:ext cx="1234440" cy="274320"/>
          </a:xfrm>
          <a:prstGeom prst="rect">
            <a:avLst/>
          </a:prstGeom>
          <a:solidFill>
            <a:srgbClr val="22293C"/>
          </a:solidFill>
          <a:ln/>
        </p:spPr>
      </p:sp>
      <p:sp>
        <p:nvSpPr>
          <p:cNvPr id="20" name="Text 17"/>
          <p:cNvSpPr/>
          <p:nvPr/>
        </p:nvSpPr>
        <p:spPr>
          <a:xfrm>
            <a:off x="4041648" y="1863547"/>
            <a:ext cx="12344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EEF2F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沿对称轴对折能重合</a:t>
            </a:r>
            <a:endParaRPr lang="en-US" sz="1000" dirty="0"/>
          </a:p>
        </p:txBody>
      </p:sp>
      <p:sp>
        <p:nvSpPr>
          <p:cNvPr id="21" name="Shape 18"/>
          <p:cNvSpPr/>
          <p:nvPr/>
        </p:nvSpPr>
        <p:spPr>
          <a:xfrm>
            <a:off x="3950208" y="4370832"/>
            <a:ext cx="1609344" cy="365760"/>
          </a:xfrm>
          <a:prstGeom prst="roundRect">
            <a:avLst>
              <a:gd name="adj" fmla="val 12500"/>
            </a:avLst>
          </a:prstGeom>
          <a:solidFill>
            <a:srgbClr val="1F7AB0"/>
          </a:solidFill>
          <a:ln/>
        </p:spPr>
      </p:sp>
      <p:sp>
        <p:nvSpPr>
          <p:cNvPr id="22" name="Text 19"/>
          <p:cNvSpPr/>
          <p:nvPr/>
        </p:nvSpPr>
        <p:spPr>
          <a:xfrm>
            <a:off x="3950208" y="4361688"/>
            <a:ext cx="160934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变换台 · 轴对称</a:t>
            </a:r>
            <a:endParaRPr lang="en-US" sz="1150" dirty="0"/>
          </a:p>
        </p:txBody>
      </p:sp>
      <p:sp>
        <p:nvSpPr>
          <p:cNvPr id="23" name="Text 20"/>
          <p:cNvSpPr/>
          <p:nvPr/>
        </p:nvSpPr>
        <p:spPr>
          <a:xfrm>
            <a:off x="411480" y="4809744"/>
            <a:ext cx="5120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平移、旋转和轴对称 · 苏教版数学三年级上册</a:t>
            </a:r>
            <a:endParaRPr lang="en-US" sz="850" dirty="0"/>
          </a:p>
        </p:txBody>
      </p:sp>
      <p:sp>
        <p:nvSpPr>
          <p:cNvPr id="24" name="Text 21"/>
          <p:cNvSpPr/>
          <p:nvPr/>
        </p:nvSpPr>
        <p:spPr>
          <a:xfrm>
            <a:off x="8321040" y="4791456"/>
            <a:ext cx="5486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0345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其 五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esktop/教学课件展示图片/数学/图形变换/实物-重复花纹地砖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5486400" y="0"/>
            <a:ext cx="36576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486400" y="0"/>
            <a:ext cx="3657600" cy="5143500"/>
          </a:xfrm>
          <a:prstGeom prst="rect">
            <a:avLst/>
          </a:prstGeom>
          <a:solidFill>
            <a:srgbClr val="141B30">
              <a:alpha val="50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411480" y="411480"/>
            <a:ext cx="1243584" cy="292608"/>
          </a:xfrm>
          <a:prstGeom prst="rect">
            <a:avLst/>
          </a:prstGeom>
          <a:solidFill>
            <a:srgbClr val="22293C"/>
          </a:solidFill>
          <a:ln/>
        </p:spPr>
      </p:sp>
      <p:sp>
        <p:nvSpPr>
          <p:cNvPr id="5" name="Text 2"/>
          <p:cNvSpPr/>
          <p:nvPr/>
        </p:nvSpPr>
        <p:spPr>
          <a:xfrm>
            <a:off x="411480" y="400507"/>
            <a:ext cx="1243584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EEF2F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小结 · 一字记一种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393192" y="749808"/>
            <a:ext cx="48463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推、转、折</a:t>
            </a:r>
            <a:endParaRPr lang="en-US" sz="2400" dirty="0"/>
          </a:p>
        </p:txBody>
      </p:sp>
      <p:sp>
        <p:nvSpPr>
          <p:cNvPr id="7" name="Shape 4"/>
          <p:cNvSpPr/>
          <p:nvPr/>
        </p:nvSpPr>
        <p:spPr>
          <a:xfrm>
            <a:off x="429768" y="1371600"/>
            <a:ext cx="566928" cy="41148"/>
          </a:xfrm>
          <a:prstGeom prst="rect">
            <a:avLst/>
          </a:prstGeom>
          <a:solidFill>
            <a:srgbClr val="1F7AB0"/>
          </a:solidFill>
          <a:ln/>
        </p:spPr>
      </p:sp>
      <p:sp>
        <p:nvSpPr>
          <p:cNvPr id="8" name="Shape 5"/>
          <p:cNvSpPr/>
          <p:nvPr/>
        </p:nvSpPr>
        <p:spPr>
          <a:xfrm>
            <a:off x="457200" y="1719072"/>
            <a:ext cx="77724" cy="777240"/>
          </a:xfrm>
          <a:prstGeom prst="rect">
            <a:avLst/>
          </a:prstGeom>
          <a:solidFill>
            <a:srgbClr val="1F7AB0"/>
          </a:solidFill>
          <a:ln/>
        </p:spPr>
      </p:sp>
      <p:sp>
        <p:nvSpPr>
          <p:cNvPr id="9" name="Text 6"/>
          <p:cNvSpPr/>
          <p:nvPr/>
        </p:nvSpPr>
        <p:spPr>
          <a:xfrm>
            <a:off x="640080" y="1664208"/>
            <a:ext cx="4572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平移 = 推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640080" y="1975104"/>
            <a:ext cx="4572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沿直线移动,形状大小方向都不变,只换位置。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457200" y="2670048"/>
            <a:ext cx="77724" cy="777240"/>
          </a:xfrm>
          <a:prstGeom prst="rect">
            <a:avLst/>
          </a:prstGeom>
          <a:solidFill>
            <a:srgbClr val="D6447A"/>
          </a:solidFill>
          <a:ln/>
        </p:spPr>
      </p:sp>
      <p:sp>
        <p:nvSpPr>
          <p:cNvPr id="12" name="Text 9"/>
          <p:cNvSpPr/>
          <p:nvPr/>
        </p:nvSpPr>
        <p:spPr>
          <a:xfrm>
            <a:off x="640080" y="2615184"/>
            <a:ext cx="4572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旋转 = 转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640080" y="2926080"/>
            <a:ext cx="4572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绕一个点转动,方向变了(顺时针/逆时针)。</a:t>
            </a:r>
            <a:endParaRPr lang="en-US" sz="1100" dirty="0"/>
          </a:p>
        </p:txBody>
      </p:sp>
      <p:sp>
        <p:nvSpPr>
          <p:cNvPr id="14" name="Shape 11"/>
          <p:cNvSpPr/>
          <p:nvPr/>
        </p:nvSpPr>
        <p:spPr>
          <a:xfrm>
            <a:off x="457200" y="3621024"/>
            <a:ext cx="77724" cy="777240"/>
          </a:xfrm>
          <a:prstGeom prst="rect">
            <a:avLst/>
          </a:prstGeom>
          <a:solidFill>
            <a:srgbClr val="D6447A"/>
          </a:solidFill>
          <a:ln/>
        </p:spPr>
      </p:sp>
      <p:sp>
        <p:nvSpPr>
          <p:cNvPr id="15" name="Text 12"/>
          <p:cNvSpPr/>
          <p:nvPr/>
        </p:nvSpPr>
        <p:spPr>
          <a:xfrm>
            <a:off x="640080" y="3566160"/>
            <a:ext cx="4572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轴对称 = 折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640080" y="3877056"/>
            <a:ext cx="4572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对折能完全重合,折痕是对称轴。点「让小形讲讲三种变换」再听一遍。</a:t>
            </a:r>
            <a:endParaRPr lang="en-US" sz="1100" dirty="0"/>
          </a:p>
        </p:txBody>
      </p:sp>
      <p:sp>
        <p:nvSpPr>
          <p:cNvPr id="17" name="Shape 14"/>
          <p:cNvSpPr/>
          <p:nvPr/>
        </p:nvSpPr>
        <p:spPr>
          <a:xfrm>
            <a:off x="457200" y="4498848"/>
            <a:ext cx="2194560" cy="365760"/>
          </a:xfrm>
          <a:prstGeom prst="roundRect">
            <a:avLst>
              <a:gd name="adj" fmla="val 12500"/>
            </a:avLst>
          </a:prstGeom>
          <a:solidFill>
            <a:srgbClr val="1F7AB0"/>
          </a:solidFill>
          <a:ln/>
        </p:spPr>
      </p:sp>
      <p:sp>
        <p:nvSpPr>
          <p:cNvPr id="18" name="Text 15"/>
          <p:cNvSpPr/>
          <p:nvPr/>
        </p:nvSpPr>
        <p:spPr>
          <a:xfrm>
            <a:off x="457200" y="4489704"/>
            <a:ext cx="219456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变换台 · 闯关</a:t>
            </a:r>
            <a:endParaRPr lang="en-US" sz="1150" dirty="0"/>
          </a:p>
        </p:txBody>
      </p:sp>
      <p:sp>
        <p:nvSpPr>
          <p:cNvPr id="19" name="Text 16"/>
          <p:cNvSpPr/>
          <p:nvPr/>
        </p:nvSpPr>
        <p:spPr>
          <a:xfrm>
            <a:off x="411480" y="4809744"/>
            <a:ext cx="5120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平移、旋转和轴对称 · 苏教版数学三年级上册</a:t>
            </a:r>
            <a:endParaRPr lang="en-US" sz="850" dirty="0"/>
          </a:p>
        </p:txBody>
      </p:sp>
      <p:sp>
        <p:nvSpPr>
          <p:cNvPr id="20" name="Text 17"/>
          <p:cNvSpPr/>
          <p:nvPr/>
        </p:nvSpPr>
        <p:spPr>
          <a:xfrm>
            <a:off x="8321040" y="4791456"/>
            <a:ext cx="5486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0345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其 六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914400" cy="292608"/>
          </a:xfrm>
          <a:prstGeom prst="rect">
            <a:avLst/>
          </a:prstGeom>
          <a:solidFill>
            <a:srgbClr val="22293C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73075"/>
            <a:ext cx="9144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EEF2F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课后 · 作业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393192" y="713232"/>
            <a:ext cx="82296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600" b="1" spc="100" kern="0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动手做一做</a:t>
            </a:r>
            <a:endParaRPr lang="en-US" sz="2600" dirty="0"/>
          </a:p>
        </p:txBody>
      </p:sp>
      <p:sp>
        <p:nvSpPr>
          <p:cNvPr id="5" name="Shape 3"/>
          <p:cNvSpPr/>
          <p:nvPr/>
        </p:nvSpPr>
        <p:spPr>
          <a:xfrm>
            <a:off x="429768" y="1353312"/>
            <a:ext cx="566928" cy="41148"/>
          </a:xfrm>
          <a:prstGeom prst="rect">
            <a:avLst/>
          </a:prstGeom>
          <a:solidFill>
            <a:srgbClr val="1F7AB0"/>
          </a:solidFill>
          <a:ln/>
        </p:spPr>
      </p:sp>
      <p:sp>
        <p:nvSpPr>
          <p:cNvPr id="6" name="Shape 4"/>
          <p:cNvSpPr/>
          <p:nvPr/>
        </p:nvSpPr>
        <p:spPr>
          <a:xfrm>
            <a:off x="8275320" y="384048"/>
            <a:ext cx="457200" cy="457200"/>
          </a:xfrm>
          <a:prstGeom prst="roundRect">
            <a:avLst>
              <a:gd name="adj" fmla="val 8000"/>
            </a:avLst>
          </a:prstGeom>
          <a:ln w="19050">
            <a:solidFill>
              <a:srgbClr val="1F7AB0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275320" y="374904"/>
            <a:ext cx="45720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1F7AB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◇</a:t>
            </a:r>
            <a:endParaRPr lang="en-US" sz="1800" dirty="0"/>
          </a:p>
        </p:txBody>
      </p:sp>
      <p:sp>
        <p:nvSpPr>
          <p:cNvPr id="8" name="Shape 6"/>
          <p:cNvSpPr/>
          <p:nvPr/>
        </p:nvSpPr>
        <p:spPr>
          <a:xfrm>
            <a:off x="457200" y="1691640"/>
            <a:ext cx="8229600" cy="786384"/>
          </a:xfrm>
          <a:prstGeom prst="roundRect">
            <a:avLst>
              <a:gd name="adj" fmla="val 6977"/>
            </a:avLst>
          </a:prstGeom>
          <a:solidFill>
            <a:srgbClr val="E9F0FB"/>
          </a:solidFill>
          <a:ln w="12700">
            <a:solidFill>
              <a:srgbClr val="1F7AB0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457200" y="1801368"/>
            <a:ext cx="73152" cy="566928"/>
          </a:xfrm>
          <a:prstGeom prst="rect">
            <a:avLst/>
          </a:prstGeom>
          <a:solidFill>
            <a:srgbClr val="1F7AB0"/>
          </a:solidFill>
          <a:ln/>
        </p:spPr>
      </p:sp>
      <p:sp>
        <p:nvSpPr>
          <p:cNvPr id="10" name="Text 8"/>
          <p:cNvSpPr/>
          <p:nvPr/>
        </p:nvSpPr>
        <p:spPr>
          <a:xfrm>
            <a:off x="676656" y="1783080"/>
            <a:ext cx="1280160" cy="6035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2103120" y="1764792"/>
            <a:ext cx="6400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在方格纸上画图形,向右平移4格、再向下平移2格,画出平移后的图形。</a:t>
            </a:r>
            <a:endParaRPr lang="en-US" sz="1150" dirty="0"/>
          </a:p>
        </p:txBody>
      </p:sp>
      <p:sp>
        <p:nvSpPr>
          <p:cNvPr id="12" name="Shape 10"/>
          <p:cNvSpPr/>
          <p:nvPr/>
        </p:nvSpPr>
        <p:spPr>
          <a:xfrm>
            <a:off x="457200" y="2606040"/>
            <a:ext cx="8229600" cy="786384"/>
          </a:xfrm>
          <a:prstGeom prst="roundRect">
            <a:avLst>
              <a:gd name="adj" fmla="val 6977"/>
            </a:avLst>
          </a:prstGeom>
          <a:solidFill>
            <a:srgbClr val="E3E9F6"/>
          </a:solidFill>
          <a:ln w="9525">
            <a:solidFill>
              <a:srgbClr val="CFC3A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457200" y="2715768"/>
            <a:ext cx="73152" cy="566928"/>
          </a:xfrm>
          <a:prstGeom prst="rect">
            <a:avLst/>
          </a:prstGeom>
          <a:solidFill>
            <a:srgbClr val="D6447A"/>
          </a:solidFill>
          <a:ln/>
        </p:spPr>
      </p:sp>
      <p:sp>
        <p:nvSpPr>
          <p:cNvPr id="14" name="Text 12"/>
          <p:cNvSpPr/>
          <p:nvPr/>
        </p:nvSpPr>
        <p:spPr>
          <a:xfrm>
            <a:off x="676656" y="2697480"/>
            <a:ext cx="1280160" cy="6035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2103120" y="2679192"/>
            <a:ext cx="6400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剪一个轴对称的窗花(对折再剪),找出它的对称轴,贴在数学本上。</a:t>
            </a:r>
            <a:endParaRPr lang="en-US" sz="1150" dirty="0"/>
          </a:p>
        </p:txBody>
      </p:sp>
      <p:sp>
        <p:nvSpPr>
          <p:cNvPr id="16" name="Shape 14"/>
          <p:cNvSpPr/>
          <p:nvPr/>
        </p:nvSpPr>
        <p:spPr>
          <a:xfrm>
            <a:off x="457200" y="3520440"/>
            <a:ext cx="8229600" cy="786384"/>
          </a:xfrm>
          <a:prstGeom prst="roundRect">
            <a:avLst>
              <a:gd name="adj" fmla="val 6977"/>
            </a:avLst>
          </a:prstGeom>
          <a:solidFill>
            <a:srgbClr val="E3E9F6"/>
          </a:solidFill>
          <a:ln w="9525">
            <a:solidFill>
              <a:srgbClr val="CFC3A3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457200" y="3630168"/>
            <a:ext cx="73152" cy="566928"/>
          </a:xfrm>
          <a:prstGeom prst="rect">
            <a:avLst/>
          </a:prstGeom>
          <a:solidFill>
            <a:srgbClr val="D6447A"/>
          </a:solidFill>
          <a:ln/>
        </p:spPr>
      </p:sp>
      <p:sp>
        <p:nvSpPr>
          <p:cNvPr id="18" name="Text 16"/>
          <p:cNvSpPr/>
          <p:nvPr/>
        </p:nvSpPr>
        <p:spPr>
          <a:xfrm>
            <a:off x="676656" y="3611880"/>
            <a:ext cx="1280160" cy="6035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222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400" dirty="0"/>
          </a:p>
        </p:txBody>
      </p:sp>
      <p:sp>
        <p:nvSpPr>
          <p:cNvPr id="19" name="Text 17"/>
          <p:cNvSpPr/>
          <p:nvPr/>
        </p:nvSpPr>
        <p:spPr>
          <a:xfrm>
            <a:off x="2103120" y="3593592"/>
            <a:ext cx="6400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找生活中平移、旋转、轴对称各两个例子,画下来,说说它属于哪一种。</a:t>
            </a:r>
            <a:endParaRPr lang="en-US" sz="1150" dirty="0"/>
          </a:p>
        </p:txBody>
      </p:sp>
      <p:sp>
        <p:nvSpPr>
          <p:cNvPr id="20" name="Text 18"/>
          <p:cNvSpPr/>
          <p:nvPr/>
        </p:nvSpPr>
        <p:spPr>
          <a:xfrm>
            <a:off x="411480" y="4809744"/>
            <a:ext cx="5120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727C9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平移、旋转和轴对称 · 苏教版数学三年级上册</a:t>
            </a:r>
            <a:endParaRPr lang="en-US" sz="850" dirty="0"/>
          </a:p>
        </p:txBody>
      </p:sp>
      <p:sp>
        <p:nvSpPr>
          <p:cNvPr id="21" name="Text 19"/>
          <p:cNvSpPr/>
          <p:nvPr/>
        </p:nvSpPr>
        <p:spPr>
          <a:xfrm>
            <a:off x="8321040" y="4791456"/>
            <a:ext cx="5486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0345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其 七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3E9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esktop/教学课件展示图片/数学/图形变换/意象-对称蝶蝶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1554480"/>
            <a:ext cx="9144000" cy="2103120"/>
          </a:xfrm>
          <a:prstGeom prst="rect">
            <a:avLst/>
          </a:prstGeom>
          <a:solidFill>
            <a:srgbClr val="141B30">
              <a:alpha val="6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1828800"/>
            <a:ext cx="8229600" cy="640080"/>
          </a:xfrm>
          <a:prstGeom prst="rect">
            <a:avLst/>
          </a:prstGeom>
          <a:noFill/>
          <a:ln/>
          <a:effectLst>
            <a:outerShdw sx="100000" sy="100000" kx="0" ky="0" algn="bl" rotWithShape="0" blurRad="101600" dist="25400" dir="5400000">
              <a:srgbClr val="000000">
                <a:alpha val="50000"/>
              </a:srgbClr>
            </a:outerShdw>
          </a:effectLst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b="1" spc="300" kern="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平移、旋转、轴对称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457200" y="265176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400" b="1" spc="800" kern="0" dirty="0">
                <a:solidFill>
                  <a:srgbClr val="F4B6C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推 · 转 · 折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411480" y="4809744"/>
            <a:ext cx="5120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D8CDB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平移、旋转和轴对称 · 苏教版数学三年级上册</a:t>
            </a:r>
            <a:endParaRPr lang="en-US" sz="850" dirty="0"/>
          </a:p>
        </p:txBody>
      </p:sp>
      <p:sp>
        <p:nvSpPr>
          <p:cNvPr id="7" name="Text 4"/>
          <p:cNvSpPr/>
          <p:nvPr/>
        </p:nvSpPr>
        <p:spPr>
          <a:xfrm>
            <a:off x="8321040" y="4791456"/>
            <a:ext cx="5486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D644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其 八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平移、旋转和轴对称</dc:title>
  <dc:subject>PptxGenJS Presentation</dc:subject>
  <dc:creator>光鹿课件</dc:creator>
  <cp:lastModifiedBy>光鹿课件</cp:lastModifiedBy>
  <cp:revision>1</cp:revision>
  <dcterms:created xsi:type="dcterms:W3CDTF">2026-06-16T15:56:12Z</dcterms:created>
  <dcterms:modified xsi:type="dcterms:W3CDTF">2026-06-16T15:56:12Z</dcterms:modified>
</cp:coreProperties>
</file>