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notesMasterIdLst>
    <p:notesMasterId r:id="rId10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three-view/index.html" TargetMode="External"/><Relationship Id="rId1" Type="http://schemas.openxmlformats.org/officeDocument/2006/relationships/image" Target="../media/image-1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three-view/index.html?tab=build" TargetMode="External"/><Relationship Id="rId1" Type="http://schemas.openxmlformats.org/officeDocument/2006/relationships/image" Target="../media/image-3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three-view/index.html?tab=match" TargetMode="External"/><Relationship Id="rId1" Type="http://schemas.openxmlformats.org/officeDocument/2006/relationships/image" Target="../media/image-4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three-view/index.html?tab=count" TargetMode="External"/><Relationship Id="rId1" Type="http://schemas.openxmlformats.org/officeDocument/2006/relationships/image" Target="../media/image-5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three-view/index.html?tab=quiz" TargetMode="External"/><Relationship Id="rId1" Type="http://schemas.openxmlformats.org/officeDocument/2006/relationships/image" Target="../media/image-6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E4E7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观察物体-三视图台/ppt-assets/c-buil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3200400"/>
            <a:ext cx="9144000" cy="1943100"/>
          </a:xfrm>
          <a:prstGeom prst="rect">
            <a:avLst/>
          </a:prstGeom>
          <a:solidFill>
            <a:srgbClr val="14132E">
              <a:alpha val="62000"/>
            </a:srgbClr>
          </a:solidFill>
          <a:ln/>
        </p:spPr>
      </p:sp>
      <p:sp>
        <p:nvSpPr>
          <p:cNvPr id="4" name="Shape 1"/>
          <p:cNvSpPr/>
          <p:nvPr/>
        </p:nvSpPr>
        <p:spPr>
          <a:xfrm>
            <a:off x="502920" y="457200"/>
            <a:ext cx="4389120" cy="1554480"/>
          </a:xfrm>
          <a:prstGeom prst="rect">
            <a:avLst/>
          </a:prstGeom>
          <a:solidFill>
            <a:srgbClr val="EAEBFA">
              <a:alpha val="86000"/>
            </a:srgbClr>
          </a:solidFill>
          <a:ln/>
        </p:spPr>
      </p:sp>
      <p:sp>
        <p:nvSpPr>
          <p:cNvPr id="5" name="Text 2"/>
          <p:cNvSpPr/>
          <p:nvPr/>
        </p:nvSpPr>
        <p:spPr>
          <a:xfrm>
            <a:off x="566928" y="914400"/>
            <a:ext cx="457200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200" b="1" spc="200" kern="0" dirty="0">
                <a:solidFill>
                  <a:srgbClr val="25244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观察物体 · 三视图</a:t>
            </a:r>
            <a:endParaRPr lang="en-US" sz="3200" dirty="0"/>
          </a:p>
        </p:txBody>
      </p:sp>
      <p:sp>
        <p:nvSpPr>
          <p:cNvPr id="6" name="Text 3"/>
          <p:cNvSpPr/>
          <p:nvPr/>
        </p:nvSpPr>
        <p:spPr>
          <a:xfrm>
            <a:off x="640080" y="603504"/>
            <a:ext cx="36576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50" b="1" spc="100" kern="0" dirty="0">
                <a:solidFill>
                  <a:srgbClr val="443AA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搭一搭 · 三视图台</a:t>
            </a:r>
            <a:endParaRPr lang="en-US" sz="1150" dirty="0"/>
          </a:p>
        </p:txBody>
      </p:sp>
      <p:sp>
        <p:nvSpPr>
          <p:cNvPr id="7" name="Text 4"/>
          <p:cNvSpPr/>
          <p:nvPr/>
        </p:nvSpPr>
        <p:spPr>
          <a:xfrm>
            <a:off x="640080" y="1700784"/>
            <a:ext cx="36576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7A789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苏教版数学 · 四年级上册</a:t>
            </a:r>
            <a:endParaRPr lang="en-US" sz="1300" dirty="0"/>
          </a:p>
        </p:txBody>
      </p:sp>
      <p:sp>
        <p:nvSpPr>
          <p:cNvPr id="8" name="Text 5"/>
          <p:cNvSpPr/>
          <p:nvPr/>
        </p:nvSpPr>
        <p:spPr>
          <a:xfrm>
            <a:off x="566928" y="3977640"/>
            <a:ext cx="7315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i="1" spc="200" kern="0" dirty="0">
                <a:solidFill>
                  <a:srgbClr val="EAEBF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正面 · 上面 · 侧面,看到的形状各不同</a:t>
            </a:r>
            <a:endParaRPr lang="en-US" sz="1600" dirty="0"/>
          </a:p>
        </p:txBody>
      </p:sp>
      <p:sp>
        <p:nvSpPr>
          <p:cNvPr id="9" name="Shape 6"/>
          <p:cNvSpPr/>
          <p:nvPr/>
        </p:nvSpPr>
        <p:spPr>
          <a:xfrm>
            <a:off x="3566160" y="4434840"/>
            <a:ext cx="2011680" cy="365760"/>
          </a:xfrm>
          <a:prstGeom prst="roundRect">
            <a:avLst>
              <a:gd name="adj" fmla="val 12500"/>
            </a:avLst>
          </a:prstGeom>
          <a:solidFill>
            <a:srgbClr val="5A4FCF"/>
          </a:solidFill>
          <a:ln/>
        </p:spPr>
      </p:sp>
      <p:sp>
        <p:nvSpPr>
          <p:cNvPr id="10" name="Text 7"/>
          <p:cNvSpPr/>
          <p:nvPr/>
        </p:nvSpPr>
        <p:spPr>
          <a:xfrm>
            <a:off x="3566160" y="4425696"/>
            <a:ext cx="201168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打开三视图台</a:t>
            </a:r>
            <a:endParaRPr lang="en-US" sz="1150" dirty="0"/>
          </a:p>
        </p:txBody>
      </p:sp>
      <p:sp>
        <p:nvSpPr>
          <p:cNvPr id="11" name="Shape 8"/>
          <p:cNvSpPr/>
          <p:nvPr/>
        </p:nvSpPr>
        <p:spPr>
          <a:xfrm>
            <a:off x="8229600" y="502920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443AA6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8229600" y="493776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443AA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观</a:t>
            </a:r>
            <a:endParaRPr lang="en-US" sz="1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243584" cy="292608"/>
          </a:xfrm>
          <a:prstGeom prst="rect">
            <a:avLst/>
          </a:prstGeom>
          <a:solidFill>
            <a:srgbClr val="25244A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243584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EF0F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从"换个方向看"说起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spc="100" kern="0" dirty="0">
                <a:solidFill>
                  <a:srgbClr val="25244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同一个物体,看起来一样吗?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429768" y="1353312"/>
            <a:ext cx="566928" cy="41148"/>
          </a:xfrm>
          <a:prstGeom prst="rect">
            <a:avLst/>
          </a:prstGeom>
          <a:solidFill>
            <a:srgbClr val="5A4FCF"/>
          </a:solidFill>
          <a:ln/>
        </p:spPr>
      </p:sp>
      <p:sp>
        <p:nvSpPr>
          <p:cNvPr id="6" name="Shape 4"/>
          <p:cNvSpPr/>
          <p:nvPr/>
        </p:nvSpPr>
        <p:spPr>
          <a:xfrm>
            <a:off x="8275320" y="384048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443AA6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75320" y="374904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443AA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观</a:t>
            </a:r>
            <a:endParaRPr lang="en-US" sz="1700" dirty="0"/>
          </a:p>
        </p:txBody>
      </p:sp>
      <p:sp>
        <p:nvSpPr>
          <p:cNvPr id="8" name="Shape 6"/>
          <p:cNvSpPr/>
          <p:nvPr/>
        </p:nvSpPr>
        <p:spPr>
          <a:xfrm>
            <a:off x="457200" y="1700784"/>
            <a:ext cx="77724" cy="777240"/>
          </a:xfrm>
          <a:prstGeom prst="rect">
            <a:avLst/>
          </a:prstGeom>
          <a:solidFill>
            <a:srgbClr val="443AA6"/>
          </a:solidFill>
          <a:ln/>
        </p:spPr>
      </p:sp>
      <p:sp>
        <p:nvSpPr>
          <p:cNvPr id="9" name="Text 7"/>
          <p:cNvSpPr/>
          <p:nvPr/>
        </p:nvSpPr>
        <p:spPr>
          <a:xfrm>
            <a:off x="640080" y="1645920"/>
            <a:ext cx="384048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5244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横看成岭侧成峰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640080" y="1956816"/>
            <a:ext cx="384048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7A789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同一座山,从不同方向看,样子并不相同。</a:t>
            </a:r>
            <a:endParaRPr lang="en-US" sz="1100" dirty="0"/>
          </a:p>
        </p:txBody>
      </p:sp>
      <p:sp>
        <p:nvSpPr>
          <p:cNvPr id="11" name="Shape 9"/>
          <p:cNvSpPr/>
          <p:nvPr/>
        </p:nvSpPr>
        <p:spPr>
          <a:xfrm>
            <a:off x="457200" y="2670048"/>
            <a:ext cx="77724" cy="777240"/>
          </a:xfrm>
          <a:prstGeom prst="rect">
            <a:avLst/>
          </a:prstGeom>
          <a:solidFill>
            <a:srgbClr val="CF8B2E"/>
          </a:solidFill>
          <a:ln/>
        </p:spPr>
      </p:sp>
      <p:sp>
        <p:nvSpPr>
          <p:cNvPr id="12" name="Text 10"/>
          <p:cNvSpPr/>
          <p:nvPr/>
        </p:nvSpPr>
        <p:spPr>
          <a:xfrm>
            <a:off x="640080" y="2615184"/>
            <a:ext cx="384048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5244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观察物体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640080" y="2926080"/>
            <a:ext cx="384048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7A789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从正面、上面、侧面看一个物体,看到的形状叫三视图。</a:t>
            </a:r>
            <a:endParaRPr lang="en-US" sz="1100" dirty="0"/>
          </a:p>
        </p:txBody>
      </p:sp>
      <p:sp>
        <p:nvSpPr>
          <p:cNvPr id="14" name="Shape 12"/>
          <p:cNvSpPr/>
          <p:nvPr/>
        </p:nvSpPr>
        <p:spPr>
          <a:xfrm>
            <a:off x="457200" y="3639312"/>
            <a:ext cx="77724" cy="777240"/>
          </a:xfrm>
          <a:prstGeom prst="rect">
            <a:avLst/>
          </a:prstGeom>
          <a:solidFill>
            <a:srgbClr val="CF4326"/>
          </a:solidFill>
          <a:ln/>
        </p:spPr>
      </p:sp>
      <p:sp>
        <p:nvSpPr>
          <p:cNvPr id="15" name="Text 13"/>
          <p:cNvSpPr/>
          <p:nvPr/>
        </p:nvSpPr>
        <p:spPr>
          <a:xfrm>
            <a:off x="640080" y="3584448"/>
            <a:ext cx="384048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5244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今天的任务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640080" y="3895344"/>
            <a:ext cx="384048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7A789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搭小正方体,看懂它的正面、上面、侧面三视图。</a:t>
            </a:r>
            <a:endParaRPr lang="en-US" sz="1100" dirty="0"/>
          </a:p>
        </p:txBody>
      </p:sp>
      <p:sp>
        <p:nvSpPr>
          <p:cNvPr id="17" name="Shape 15"/>
          <p:cNvSpPr/>
          <p:nvPr/>
        </p:nvSpPr>
        <p:spPr>
          <a:xfrm>
            <a:off x="4764024" y="1655064"/>
            <a:ext cx="3959352" cy="2816352"/>
          </a:xfrm>
          <a:prstGeom prst="rect">
            <a:avLst/>
          </a:prstGeom>
          <a:solidFill>
            <a:srgbClr val="FFFFFF"/>
          </a:solidFill>
          <a:ln w="12700">
            <a:solidFill>
              <a:srgbClr val="CDD2E8"/>
            </a:solidFill>
            <a:prstDash val="solid"/>
          </a:ln>
          <a:effectLst>
            <a:outerShdw sx="100000" sy="100000" kx="0" ky="0" algn="bl" rotWithShape="0" blurRad="152400" dist="38100" dir="5400000">
              <a:srgbClr val="6A66A0">
                <a:alpha val="30000"/>
              </a:srgbClr>
            </a:outerShdw>
          </a:effectLst>
        </p:spPr>
      </p:sp>
      <p:pic>
        <p:nvPicPr>
          <p:cNvPr id="18" name="Image 0" descr="/Users/shaorunze/Documents/Claude/Projects/ai推演/观察物体-三视图台/ppt-assets/c-buil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4800600" y="1691640"/>
            <a:ext cx="3886200" cy="2743200"/>
          </a:xfrm>
          <a:prstGeom prst="rect">
            <a:avLst/>
          </a:prstGeom>
        </p:spPr>
      </p:pic>
      <p:sp>
        <p:nvSpPr>
          <p:cNvPr id="19" name="Shape 16"/>
          <p:cNvSpPr/>
          <p:nvPr/>
        </p:nvSpPr>
        <p:spPr>
          <a:xfrm>
            <a:off x="4892040" y="1783080"/>
            <a:ext cx="1115568" cy="274320"/>
          </a:xfrm>
          <a:prstGeom prst="rect">
            <a:avLst/>
          </a:prstGeom>
          <a:solidFill>
            <a:srgbClr val="25244A"/>
          </a:solidFill>
          <a:ln/>
        </p:spPr>
      </p:sp>
      <p:sp>
        <p:nvSpPr>
          <p:cNvPr id="20" name="Text 17"/>
          <p:cNvSpPr/>
          <p:nvPr/>
        </p:nvSpPr>
        <p:spPr>
          <a:xfrm>
            <a:off x="4892040" y="1772107"/>
            <a:ext cx="1115568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EEF0F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搭一搭,看三视图</a:t>
            </a:r>
            <a:endParaRPr lang="en-US" sz="1000" dirty="0"/>
          </a:p>
        </p:txBody>
      </p:sp>
      <p:sp>
        <p:nvSpPr>
          <p:cNvPr id="21" name="Text 18"/>
          <p:cNvSpPr/>
          <p:nvPr/>
        </p:nvSpPr>
        <p:spPr>
          <a:xfrm>
            <a:off x="411480" y="4809744"/>
            <a:ext cx="53035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7A789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观察物体(三视图) · 苏教版数学四年级上册</a:t>
            </a:r>
            <a:endParaRPr lang="en-US" sz="850" dirty="0"/>
          </a:p>
        </p:txBody>
      </p:sp>
      <p:sp>
        <p:nvSpPr>
          <p:cNvPr id="22" name="Text 19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443AA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二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024128" cy="292608"/>
          </a:xfrm>
          <a:prstGeom prst="rect">
            <a:avLst/>
          </a:prstGeom>
          <a:solidFill>
            <a:srgbClr val="25244A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024128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EF0F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动手 · 搭一搭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spc="100" kern="0" dirty="0">
                <a:solidFill>
                  <a:srgbClr val="25244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搭好积木,看三个方向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429768" y="1353312"/>
            <a:ext cx="566928" cy="41148"/>
          </a:xfrm>
          <a:prstGeom prst="rect">
            <a:avLst/>
          </a:prstGeom>
          <a:solidFill>
            <a:srgbClr val="5A4FCF"/>
          </a:solidFill>
          <a:ln/>
        </p:spPr>
      </p:sp>
      <p:sp>
        <p:nvSpPr>
          <p:cNvPr id="6" name="Shape 4"/>
          <p:cNvSpPr/>
          <p:nvPr/>
        </p:nvSpPr>
        <p:spPr>
          <a:xfrm>
            <a:off x="8275320" y="384048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443AA6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75320" y="374904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443AA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观</a:t>
            </a:r>
            <a:endParaRPr lang="en-US" sz="1700" dirty="0"/>
          </a:p>
        </p:txBody>
      </p:sp>
      <p:sp>
        <p:nvSpPr>
          <p:cNvPr id="8" name="Shape 6"/>
          <p:cNvSpPr/>
          <p:nvPr/>
        </p:nvSpPr>
        <p:spPr>
          <a:xfrm>
            <a:off x="457200" y="1719072"/>
            <a:ext cx="77724" cy="777240"/>
          </a:xfrm>
          <a:prstGeom prst="rect">
            <a:avLst/>
          </a:prstGeom>
          <a:solidFill>
            <a:srgbClr val="443AA6"/>
          </a:solidFill>
          <a:ln/>
        </p:spPr>
      </p:sp>
      <p:sp>
        <p:nvSpPr>
          <p:cNvPr id="9" name="Text 7"/>
          <p:cNvSpPr/>
          <p:nvPr/>
        </p:nvSpPr>
        <p:spPr>
          <a:xfrm>
            <a:off x="640080" y="1664208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5244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搭积木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640080" y="1975104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7A789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点底面格子,这一摞就长高一层;右侧三视图实时更新。</a:t>
            </a:r>
            <a:endParaRPr lang="en-US" sz="1100" dirty="0"/>
          </a:p>
        </p:txBody>
      </p:sp>
      <p:sp>
        <p:nvSpPr>
          <p:cNvPr id="11" name="Shape 9"/>
          <p:cNvSpPr/>
          <p:nvPr/>
        </p:nvSpPr>
        <p:spPr>
          <a:xfrm>
            <a:off x="457200" y="2670048"/>
            <a:ext cx="77724" cy="777240"/>
          </a:xfrm>
          <a:prstGeom prst="rect">
            <a:avLst/>
          </a:prstGeom>
          <a:solidFill>
            <a:srgbClr val="CF8B2E"/>
          </a:solidFill>
          <a:ln/>
        </p:spPr>
      </p:sp>
      <p:sp>
        <p:nvSpPr>
          <p:cNvPr id="12" name="Text 10"/>
          <p:cNvSpPr/>
          <p:nvPr/>
        </p:nvSpPr>
        <p:spPr>
          <a:xfrm>
            <a:off x="640080" y="2615184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5244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正面只看最高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640080" y="2926080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7A789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正面图从前看,每一竖列只看那一摞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25244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最高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7A789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的层数。</a:t>
            </a:r>
            <a:endParaRPr lang="en-US" sz="1100" dirty="0"/>
          </a:p>
        </p:txBody>
      </p:sp>
      <p:sp>
        <p:nvSpPr>
          <p:cNvPr id="14" name="Shape 12"/>
          <p:cNvSpPr/>
          <p:nvPr/>
        </p:nvSpPr>
        <p:spPr>
          <a:xfrm>
            <a:off x="457200" y="3621024"/>
            <a:ext cx="77724" cy="777240"/>
          </a:xfrm>
          <a:prstGeom prst="rect">
            <a:avLst/>
          </a:prstGeom>
          <a:solidFill>
            <a:srgbClr val="CF4326"/>
          </a:solidFill>
          <a:ln/>
        </p:spPr>
      </p:sp>
      <p:sp>
        <p:nvSpPr>
          <p:cNvPr id="15" name="Text 13"/>
          <p:cNvSpPr/>
          <p:nvPr/>
        </p:nvSpPr>
        <p:spPr>
          <a:xfrm>
            <a:off x="640080" y="356616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5244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上面看底面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640080" y="387705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7A789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上面图从上往下看,就是物体占地的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25244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底面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7A789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形状。</a:t>
            </a:r>
            <a:endParaRPr lang="en-US" sz="1100" dirty="0"/>
          </a:p>
        </p:txBody>
      </p:sp>
      <p:sp>
        <p:nvSpPr>
          <p:cNvPr id="17" name="Shape 15"/>
          <p:cNvSpPr/>
          <p:nvPr/>
        </p:nvSpPr>
        <p:spPr>
          <a:xfrm>
            <a:off x="3913632" y="1746504"/>
            <a:ext cx="4809744" cy="2404872"/>
          </a:xfrm>
          <a:prstGeom prst="rect">
            <a:avLst/>
          </a:prstGeom>
          <a:solidFill>
            <a:srgbClr val="FFFFFF"/>
          </a:solidFill>
          <a:ln w="12700">
            <a:solidFill>
              <a:srgbClr val="CDD2E8"/>
            </a:solidFill>
            <a:prstDash val="solid"/>
          </a:ln>
          <a:effectLst>
            <a:outerShdw sx="100000" sy="100000" kx="0" ky="0" algn="bl" rotWithShape="0" blurRad="152400" dist="38100" dir="5400000">
              <a:srgbClr val="6A66A0">
                <a:alpha val="30000"/>
              </a:srgbClr>
            </a:outerShdw>
          </a:effectLst>
        </p:spPr>
      </p:sp>
      <p:pic>
        <p:nvPicPr>
          <p:cNvPr id="18" name="Image 0" descr="/Users/shaorunze/Documents/Claude/Projects/ai推演/观察物体-三视图台/ppt-assets/c-buil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3950208" y="1783080"/>
            <a:ext cx="4736592" cy="2331720"/>
          </a:xfrm>
          <a:prstGeom prst="rect">
            <a:avLst/>
          </a:prstGeom>
        </p:spPr>
      </p:pic>
      <p:sp>
        <p:nvSpPr>
          <p:cNvPr id="19" name="Shape 16"/>
          <p:cNvSpPr/>
          <p:nvPr/>
        </p:nvSpPr>
        <p:spPr>
          <a:xfrm>
            <a:off x="4041648" y="1874520"/>
            <a:ext cx="1591056" cy="274320"/>
          </a:xfrm>
          <a:prstGeom prst="rect">
            <a:avLst/>
          </a:prstGeom>
          <a:solidFill>
            <a:srgbClr val="25244A"/>
          </a:solidFill>
          <a:ln/>
        </p:spPr>
      </p:sp>
      <p:sp>
        <p:nvSpPr>
          <p:cNvPr id="20" name="Text 17"/>
          <p:cNvSpPr/>
          <p:nvPr/>
        </p:nvSpPr>
        <p:spPr>
          <a:xfrm>
            <a:off x="4041648" y="1863547"/>
            <a:ext cx="1591056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EEF0F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正面 · 上面 · 侧面</a:t>
            </a:r>
            <a:endParaRPr lang="en-US" sz="1000" dirty="0"/>
          </a:p>
        </p:txBody>
      </p:sp>
      <p:sp>
        <p:nvSpPr>
          <p:cNvPr id="21" name="Shape 18"/>
          <p:cNvSpPr/>
          <p:nvPr/>
        </p:nvSpPr>
        <p:spPr>
          <a:xfrm>
            <a:off x="3950208" y="4370832"/>
            <a:ext cx="1737360" cy="365760"/>
          </a:xfrm>
          <a:prstGeom prst="roundRect">
            <a:avLst>
              <a:gd name="adj" fmla="val 12500"/>
            </a:avLst>
          </a:prstGeom>
          <a:solidFill>
            <a:srgbClr val="5A4FCF"/>
          </a:solidFill>
          <a:ln/>
        </p:spPr>
      </p:sp>
      <p:sp>
        <p:nvSpPr>
          <p:cNvPr id="22" name="Text 19"/>
          <p:cNvSpPr/>
          <p:nvPr/>
        </p:nvSpPr>
        <p:spPr>
          <a:xfrm>
            <a:off x="3950208" y="4361688"/>
            <a:ext cx="173736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三视图台 · 搭一搭</a:t>
            </a:r>
            <a:endParaRPr lang="en-US" sz="1150" dirty="0"/>
          </a:p>
        </p:txBody>
      </p:sp>
      <p:sp>
        <p:nvSpPr>
          <p:cNvPr id="23" name="Text 20"/>
          <p:cNvSpPr/>
          <p:nvPr/>
        </p:nvSpPr>
        <p:spPr>
          <a:xfrm>
            <a:off x="411480" y="4809744"/>
            <a:ext cx="53035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7A789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观察物体(三视图) · 苏教版数学四年级上册</a:t>
            </a:r>
            <a:endParaRPr lang="en-US" sz="850" dirty="0"/>
          </a:p>
        </p:txBody>
      </p:sp>
      <p:sp>
        <p:nvSpPr>
          <p:cNvPr id="24" name="Text 21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443AA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三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133856" cy="292608"/>
          </a:xfrm>
          <a:prstGeom prst="rect">
            <a:avLst/>
          </a:prstGeom>
          <a:solidFill>
            <a:srgbClr val="25244A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133856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EF0F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挑战 · 照样子搭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spc="100" kern="0" dirty="0">
                <a:solidFill>
                  <a:srgbClr val="25244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由三视图,搭出物体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429768" y="1353312"/>
            <a:ext cx="566928" cy="41148"/>
          </a:xfrm>
          <a:prstGeom prst="rect">
            <a:avLst/>
          </a:prstGeom>
          <a:solidFill>
            <a:srgbClr val="5A4FCF"/>
          </a:solidFill>
          <a:ln/>
        </p:spPr>
      </p:sp>
      <p:sp>
        <p:nvSpPr>
          <p:cNvPr id="6" name="Shape 4"/>
          <p:cNvSpPr/>
          <p:nvPr/>
        </p:nvSpPr>
        <p:spPr>
          <a:xfrm>
            <a:off x="8275320" y="384048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443AA6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75320" y="374904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443AA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观</a:t>
            </a:r>
            <a:endParaRPr lang="en-US" sz="1700" dirty="0"/>
          </a:p>
        </p:txBody>
      </p:sp>
      <p:sp>
        <p:nvSpPr>
          <p:cNvPr id="8" name="Shape 6"/>
          <p:cNvSpPr/>
          <p:nvPr/>
        </p:nvSpPr>
        <p:spPr>
          <a:xfrm>
            <a:off x="457200" y="1719072"/>
            <a:ext cx="77724" cy="777240"/>
          </a:xfrm>
          <a:prstGeom prst="rect">
            <a:avLst/>
          </a:prstGeom>
          <a:solidFill>
            <a:srgbClr val="443AA6"/>
          </a:solidFill>
          <a:ln/>
        </p:spPr>
      </p:sp>
      <p:sp>
        <p:nvSpPr>
          <p:cNvPr id="9" name="Text 7"/>
          <p:cNvSpPr/>
          <p:nvPr/>
        </p:nvSpPr>
        <p:spPr>
          <a:xfrm>
            <a:off x="640080" y="1664208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5244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反过来想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640080" y="1975104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7A789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给出目标三视图,你来搭出三视图一样的物体。</a:t>
            </a:r>
            <a:endParaRPr lang="en-US" sz="1100" dirty="0"/>
          </a:p>
        </p:txBody>
      </p:sp>
      <p:sp>
        <p:nvSpPr>
          <p:cNvPr id="11" name="Shape 9"/>
          <p:cNvSpPr/>
          <p:nvPr/>
        </p:nvSpPr>
        <p:spPr>
          <a:xfrm>
            <a:off x="457200" y="2670048"/>
            <a:ext cx="77724" cy="777240"/>
          </a:xfrm>
          <a:prstGeom prst="rect">
            <a:avLst/>
          </a:prstGeom>
          <a:solidFill>
            <a:srgbClr val="CF8B2E"/>
          </a:solidFill>
          <a:ln/>
        </p:spPr>
      </p:sp>
      <p:sp>
        <p:nvSpPr>
          <p:cNvPr id="12" name="Text 10"/>
          <p:cNvSpPr/>
          <p:nvPr/>
        </p:nvSpPr>
        <p:spPr>
          <a:xfrm>
            <a:off x="640080" y="2615184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5244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答案不止一种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640080" y="2926080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7A789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同一组三视图,可能有好几种搭法都对。</a:t>
            </a:r>
            <a:endParaRPr lang="en-US" sz="1100" dirty="0"/>
          </a:p>
        </p:txBody>
      </p:sp>
      <p:sp>
        <p:nvSpPr>
          <p:cNvPr id="14" name="Shape 12"/>
          <p:cNvSpPr/>
          <p:nvPr/>
        </p:nvSpPr>
        <p:spPr>
          <a:xfrm>
            <a:off x="457200" y="3621024"/>
            <a:ext cx="77724" cy="777240"/>
          </a:xfrm>
          <a:prstGeom prst="rect">
            <a:avLst/>
          </a:prstGeom>
          <a:solidFill>
            <a:srgbClr val="CF4326"/>
          </a:solidFill>
          <a:ln/>
        </p:spPr>
      </p:sp>
      <p:sp>
        <p:nvSpPr>
          <p:cNvPr id="15" name="Text 13"/>
          <p:cNvSpPr/>
          <p:nvPr/>
        </p:nvSpPr>
        <p:spPr>
          <a:xfrm>
            <a:off x="640080" y="356616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5244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三面都要对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640080" y="387705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7A789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只要正面、上面、侧面三个方向都对上就算成功。</a:t>
            </a:r>
            <a:endParaRPr lang="en-US" sz="1100" dirty="0"/>
          </a:p>
        </p:txBody>
      </p:sp>
      <p:sp>
        <p:nvSpPr>
          <p:cNvPr id="17" name="Shape 15"/>
          <p:cNvSpPr/>
          <p:nvPr/>
        </p:nvSpPr>
        <p:spPr>
          <a:xfrm>
            <a:off x="3913632" y="1746504"/>
            <a:ext cx="4809744" cy="2404872"/>
          </a:xfrm>
          <a:prstGeom prst="rect">
            <a:avLst/>
          </a:prstGeom>
          <a:solidFill>
            <a:srgbClr val="FFFFFF"/>
          </a:solidFill>
          <a:ln w="12700">
            <a:solidFill>
              <a:srgbClr val="CDD2E8"/>
            </a:solidFill>
            <a:prstDash val="solid"/>
          </a:ln>
          <a:effectLst>
            <a:outerShdw sx="100000" sy="100000" kx="0" ky="0" algn="bl" rotWithShape="0" blurRad="152400" dist="38100" dir="5400000">
              <a:srgbClr val="6A66A0">
                <a:alpha val="30000"/>
              </a:srgbClr>
            </a:outerShdw>
          </a:effectLst>
        </p:spPr>
      </p:sp>
      <p:pic>
        <p:nvPicPr>
          <p:cNvPr id="18" name="Image 0" descr="/Users/shaorunze/Documents/Claude/Projects/ai推演/观察物体-三视图台/ppt-assets/c-match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3950208" y="1783080"/>
            <a:ext cx="4736592" cy="2331720"/>
          </a:xfrm>
          <a:prstGeom prst="rect">
            <a:avLst/>
          </a:prstGeom>
        </p:spPr>
      </p:pic>
      <p:sp>
        <p:nvSpPr>
          <p:cNvPr id="19" name="Shape 16"/>
          <p:cNvSpPr/>
          <p:nvPr/>
        </p:nvSpPr>
        <p:spPr>
          <a:xfrm>
            <a:off x="4041648" y="1874520"/>
            <a:ext cx="996696" cy="274320"/>
          </a:xfrm>
          <a:prstGeom prst="rect">
            <a:avLst/>
          </a:prstGeom>
          <a:solidFill>
            <a:srgbClr val="25244A"/>
          </a:solidFill>
          <a:ln/>
        </p:spPr>
      </p:sp>
      <p:sp>
        <p:nvSpPr>
          <p:cNvPr id="20" name="Text 17"/>
          <p:cNvSpPr/>
          <p:nvPr/>
        </p:nvSpPr>
        <p:spPr>
          <a:xfrm>
            <a:off x="4041648" y="1863547"/>
            <a:ext cx="996696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EEF0F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按目标三视图搭</a:t>
            </a:r>
            <a:endParaRPr lang="en-US" sz="1000" dirty="0"/>
          </a:p>
        </p:txBody>
      </p:sp>
      <p:sp>
        <p:nvSpPr>
          <p:cNvPr id="21" name="Shape 18"/>
          <p:cNvSpPr/>
          <p:nvPr/>
        </p:nvSpPr>
        <p:spPr>
          <a:xfrm>
            <a:off x="3950208" y="4370832"/>
            <a:ext cx="1865376" cy="365760"/>
          </a:xfrm>
          <a:prstGeom prst="roundRect">
            <a:avLst>
              <a:gd name="adj" fmla="val 12500"/>
            </a:avLst>
          </a:prstGeom>
          <a:solidFill>
            <a:srgbClr val="5A4FCF"/>
          </a:solidFill>
          <a:ln/>
        </p:spPr>
      </p:sp>
      <p:sp>
        <p:nvSpPr>
          <p:cNvPr id="22" name="Text 19"/>
          <p:cNvSpPr/>
          <p:nvPr/>
        </p:nvSpPr>
        <p:spPr>
          <a:xfrm>
            <a:off x="3950208" y="4361688"/>
            <a:ext cx="1865376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三视图台 · 照样子搭</a:t>
            </a:r>
            <a:endParaRPr lang="en-US" sz="1150" dirty="0"/>
          </a:p>
        </p:txBody>
      </p:sp>
      <p:sp>
        <p:nvSpPr>
          <p:cNvPr id="23" name="Text 20"/>
          <p:cNvSpPr/>
          <p:nvPr/>
        </p:nvSpPr>
        <p:spPr>
          <a:xfrm>
            <a:off x="411480" y="4809744"/>
            <a:ext cx="53035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7A789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观察物体(三视图) · 苏教版数学四年级上册</a:t>
            </a:r>
            <a:endParaRPr lang="en-US" sz="850" dirty="0"/>
          </a:p>
        </p:txBody>
      </p:sp>
      <p:sp>
        <p:nvSpPr>
          <p:cNvPr id="24" name="Text 21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443AA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四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133856" cy="292608"/>
          </a:xfrm>
          <a:prstGeom prst="rect">
            <a:avLst/>
          </a:prstGeom>
          <a:solidFill>
            <a:srgbClr val="25244A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133856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EF0F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想一想 · 数一数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spc="100" kern="0" dirty="0">
                <a:solidFill>
                  <a:srgbClr val="25244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三视图一样,块数一样吗?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429768" y="1353312"/>
            <a:ext cx="566928" cy="41148"/>
          </a:xfrm>
          <a:prstGeom prst="rect">
            <a:avLst/>
          </a:prstGeom>
          <a:solidFill>
            <a:srgbClr val="5A4FCF"/>
          </a:solidFill>
          <a:ln/>
        </p:spPr>
      </p:sp>
      <p:sp>
        <p:nvSpPr>
          <p:cNvPr id="6" name="Shape 4"/>
          <p:cNvSpPr/>
          <p:nvPr/>
        </p:nvSpPr>
        <p:spPr>
          <a:xfrm>
            <a:off x="8275320" y="384048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443AA6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75320" y="374904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443AA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观</a:t>
            </a:r>
            <a:endParaRPr lang="en-US" sz="1700" dirty="0"/>
          </a:p>
        </p:txBody>
      </p:sp>
      <p:sp>
        <p:nvSpPr>
          <p:cNvPr id="8" name="Shape 6"/>
          <p:cNvSpPr/>
          <p:nvPr/>
        </p:nvSpPr>
        <p:spPr>
          <a:xfrm>
            <a:off x="457200" y="1719072"/>
            <a:ext cx="77724" cy="777240"/>
          </a:xfrm>
          <a:prstGeom prst="rect">
            <a:avLst/>
          </a:prstGeom>
          <a:solidFill>
            <a:srgbClr val="443AA6"/>
          </a:solidFill>
          <a:ln/>
        </p:spPr>
      </p:sp>
      <p:sp>
        <p:nvSpPr>
          <p:cNvPr id="9" name="Text 7"/>
          <p:cNvSpPr/>
          <p:nvPr/>
        </p:nvSpPr>
        <p:spPr>
          <a:xfrm>
            <a:off x="640080" y="1664208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5244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数块数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640080" y="1975104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7A789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数一数这个物体一共用了几个小正方体。</a:t>
            </a:r>
            <a:endParaRPr lang="en-US" sz="1100" dirty="0"/>
          </a:p>
        </p:txBody>
      </p:sp>
      <p:sp>
        <p:nvSpPr>
          <p:cNvPr id="11" name="Shape 9"/>
          <p:cNvSpPr/>
          <p:nvPr/>
        </p:nvSpPr>
        <p:spPr>
          <a:xfrm>
            <a:off x="457200" y="2670048"/>
            <a:ext cx="77724" cy="777240"/>
          </a:xfrm>
          <a:prstGeom prst="rect">
            <a:avLst/>
          </a:prstGeom>
          <a:solidFill>
            <a:srgbClr val="CF8B2E"/>
          </a:solidFill>
          <a:ln/>
        </p:spPr>
      </p:sp>
      <p:sp>
        <p:nvSpPr>
          <p:cNvPr id="12" name="Text 10"/>
          <p:cNvSpPr/>
          <p:nvPr/>
        </p:nvSpPr>
        <p:spPr>
          <a:xfrm>
            <a:off x="640080" y="2615184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5244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藏起来的看不见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640080" y="2926080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7A789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后面被挡住的方块,从三视图是看不出来的。</a:t>
            </a:r>
            <a:endParaRPr lang="en-US" sz="1100" dirty="0"/>
          </a:p>
        </p:txBody>
      </p:sp>
      <p:sp>
        <p:nvSpPr>
          <p:cNvPr id="14" name="Shape 12"/>
          <p:cNvSpPr/>
          <p:nvPr/>
        </p:nvSpPr>
        <p:spPr>
          <a:xfrm>
            <a:off x="457200" y="3621024"/>
            <a:ext cx="77724" cy="777240"/>
          </a:xfrm>
          <a:prstGeom prst="rect">
            <a:avLst/>
          </a:prstGeom>
          <a:solidFill>
            <a:srgbClr val="CF4326"/>
          </a:solidFill>
          <a:ln/>
        </p:spPr>
      </p:sp>
      <p:sp>
        <p:nvSpPr>
          <p:cNvPr id="15" name="Text 13"/>
          <p:cNvSpPr/>
          <p:nvPr/>
        </p:nvSpPr>
        <p:spPr>
          <a:xfrm>
            <a:off x="640080" y="356616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5244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结论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640080" y="387705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7A789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三视图相同的物体,用的小正方体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25244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不一定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7A789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一样多!</a:t>
            </a:r>
            <a:endParaRPr lang="en-US" sz="1100" dirty="0"/>
          </a:p>
        </p:txBody>
      </p:sp>
      <p:sp>
        <p:nvSpPr>
          <p:cNvPr id="17" name="Shape 15"/>
          <p:cNvSpPr/>
          <p:nvPr/>
        </p:nvSpPr>
        <p:spPr>
          <a:xfrm>
            <a:off x="3913632" y="1746504"/>
            <a:ext cx="4809744" cy="2404872"/>
          </a:xfrm>
          <a:prstGeom prst="rect">
            <a:avLst/>
          </a:prstGeom>
          <a:solidFill>
            <a:srgbClr val="FFFFFF"/>
          </a:solidFill>
          <a:ln w="12700">
            <a:solidFill>
              <a:srgbClr val="CDD2E8"/>
            </a:solidFill>
            <a:prstDash val="solid"/>
          </a:ln>
          <a:effectLst>
            <a:outerShdw sx="100000" sy="100000" kx="0" ky="0" algn="bl" rotWithShape="0" blurRad="152400" dist="38100" dir="5400000">
              <a:srgbClr val="6A66A0">
                <a:alpha val="30000"/>
              </a:srgbClr>
            </a:outerShdw>
          </a:effectLst>
        </p:spPr>
      </p:sp>
      <p:pic>
        <p:nvPicPr>
          <p:cNvPr id="18" name="Image 0" descr="/Users/shaorunze/Documents/Claude/Projects/ai推演/观察物体-三视图台/ppt-assets/c-count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3950208" y="1783080"/>
            <a:ext cx="4736592" cy="2331720"/>
          </a:xfrm>
          <a:prstGeom prst="rect">
            <a:avLst/>
          </a:prstGeom>
        </p:spPr>
      </p:pic>
      <p:sp>
        <p:nvSpPr>
          <p:cNvPr id="19" name="Shape 16"/>
          <p:cNvSpPr/>
          <p:nvPr/>
        </p:nvSpPr>
        <p:spPr>
          <a:xfrm>
            <a:off x="4041648" y="1874520"/>
            <a:ext cx="996696" cy="274320"/>
          </a:xfrm>
          <a:prstGeom prst="rect">
            <a:avLst/>
          </a:prstGeom>
          <a:solidFill>
            <a:srgbClr val="25244A"/>
          </a:solidFill>
          <a:ln/>
        </p:spPr>
      </p:sp>
      <p:sp>
        <p:nvSpPr>
          <p:cNvPr id="20" name="Text 17"/>
          <p:cNvSpPr/>
          <p:nvPr/>
        </p:nvSpPr>
        <p:spPr>
          <a:xfrm>
            <a:off x="4041648" y="1863547"/>
            <a:ext cx="996696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EEF0F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数一数用了几块</a:t>
            </a:r>
            <a:endParaRPr lang="en-US" sz="1000" dirty="0"/>
          </a:p>
        </p:txBody>
      </p:sp>
      <p:sp>
        <p:nvSpPr>
          <p:cNvPr id="21" name="Shape 18"/>
          <p:cNvSpPr/>
          <p:nvPr/>
        </p:nvSpPr>
        <p:spPr>
          <a:xfrm>
            <a:off x="3950208" y="4370832"/>
            <a:ext cx="1737360" cy="365760"/>
          </a:xfrm>
          <a:prstGeom prst="roundRect">
            <a:avLst>
              <a:gd name="adj" fmla="val 12500"/>
            </a:avLst>
          </a:prstGeom>
          <a:solidFill>
            <a:srgbClr val="5A4FCF"/>
          </a:solidFill>
          <a:ln/>
        </p:spPr>
      </p:sp>
      <p:sp>
        <p:nvSpPr>
          <p:cNvPr id="22" name="Text 19"/>
          <p:cNvSpPr/>
          <p:nvPr/>
        </p:nvSpPr>
        <p:spPr>
          <a:xfrm>
            <a:off x="3950208" y="4361688"/>
            <a:ext cx="173736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三视图台 · 数一数</a:t>
            </a:r>
            <a:endParaRPr lang="en-US" sz="1150" dirty="0"/>
          </a:p>
        </p:txBody>
      </p:sp>
      <p:sp>
        <p:nvSpPr>
          <p:cNvPr id="23" name="Text 20"/>
          <p:cNvSpPr/>
          <p:nvPr/>
        </p:nvSpPr>
        <p:spPr>
          <a:xfrm>
            <a:off x="411480" y="4809744"/>
            <a:ext cx="53035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7A789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观察物体(三视图) · 苏教版数学四年级上册</a:t>
            </a:r>
            <a:endParaRPr lang="en-US" sz="850" dirty="0"/>
          </a:p>
        </p:txBody>
      </p:sp>
      <p:sp>
        <p:nvSpPr>
          <p:cNvPr id="24" name="Text 21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443AA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五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观察物体-三视图台/ppt-assets/c-buil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5486400" y="0"/>
            <a:ext cx="36576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5486400" y="0"/>
            <a:ext cx="3657600" cy="5143500"/>
          </a:xfrm>
          <a:prstGeom prst="rect">
            <a:avLst/>
          </a:prstGeom>
          <a:solidFill>
            <a:srgbClr val="14132E">
              <a:alpha val="50000"/>
            </a:srgbClr>
          </a:solidFill>
          <a:ln/>
        </p:spPr>
      </p:sp>
      <p:sp>
        <p:nvSpPr>
          <p:cNvPr id="4" name="Shape 1"/>
          <p:cNvSpPr/>
          <p:nvPr/>
        </p:nvSpPr>
        <p:spPr>
          <a:xfrm>
            <a:off x="411480" y="411480"/>
            <a:ext cx="1133856" cy="292608"/>
          </a:xfrm>
          <a:prstGeom prst="rect">
            <a:avLst/>
          </a:prstGeom>
          <a:solidFill>
            <a:srgbClr val="25244A"/>
          </a:solidFill>
          <a:ln/>
        </p:spPr>
      </p:sp>
      <p:sp>
        <p:nvSpPr>
          <p:cNvPr id="5" name="Text 2"/>
          <p:cNvSpPr/>
          <p:nvPr/>
        </p:nvSpPr>
        <p:spPr>
          <a:xfrm>
            <a:off x="411480" y="400507"/>
            <a:ext cx="1133856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EF0F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小结 · 记牢三点</a:t>
            </a:r>
            <a:endParaRPr lang="en-US" sz="1050" dirty="0"/>
          </a:p>
        </p:txBody>
      </p:sp>
      <p:sp>
        <p:nvSpPr>
          <p:cNvPr id="6" name="Text 3"/>
          <p:cNvSpPr/>
          <p:nvPr/>
        </p:nvSpPr>
        <p:spPr>
          <a:xfrm>
            <a:off x="393192" y="749808"/>
            <a:ext cx="484632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25244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换个方向,换个样子</a:t>
            </a:r>
            <a:endParaRPr lang="en-US" sz="2200" dirty="0"/>
          </a:p>
        </p:txBody>
      </p:sp>
      <p:sp>
        <p:nvSpPr>
          <p:cNvPr id="7" name="Shape 4"/>
          <p:cNvSpPr/>
          <p:nvPr/>
        </p:nvSpPr>
        <p:spPr>
          <a:xfrm>
            <a:off x="429768" y="1371600"/>
            <a:ext cx="566928" cy="41148"/>
          </a:xfrm>
          <a:prstGeom prst="rect">
            <a:avLst/>
          </a:prstGeom>
          <a:solidFill>
            <a:srgbClr val="5A4FCF"/>
          </a:solidFill>
          <a:ln/>
        </p:spPr>
      </p:sp>
      <p:sp>
        <p:nvSpPr>
          <p:cNvPr id="8" name="Shape 5"/>
          <p:cNvSpPr/>
          <p:nvPr/>
        </p:nvSpPr>
        <p:spPr>
          <a:xfrm>
            <a:off x="457200" y="1719072"/>
            <a:ext cx="77724" cy="777240"/>
          </a:xfrm>
          <a:prstGeom prst="rect">
            <a:avLst/>
          </a:prstGeom>
          <a:solidFill>
            <a:srgbClr val="443AA6"/>
          </a:solidFill>
          <a:ln/>
        </p:spPr>
      </p:sp>
      <p:sp>
        <p:nvSpPr>
          <p:cNvPr id="9" name="Text 6"/>
          <p:cNvSpPr/>
          <p:nvPr/>
        </p:nvSpPr>
        <p:spPr>
          <a:xfrm>
            <a:off x="640080" y="1664208"/>
            <a:ext cx="457200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5244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三个方向</a:t>
            </a:r>
            <a:endParaRPr lang="en-US" sz="1400" dirty="0"/>
          </a:p>
        </p:txBody>
      </p:sp>
      <p:sp>
        <p:nvSpPr>
          <p:cNvPr id="10" name="Text 7"/>
          <p:cNvSpPr/>
          <p:nvPr/>
        </p:nvSpPr>
        <p:spPr>
          <a:xfrm>
            <a:off x="640080" y="1975104"/>
            <a:ext cx="45720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7A789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正面(从前)、侧面(从左)、上面(从上),形状可能不同。</a:t>
            </a:r>
            <a:endParaRPr lang="en-US" sz="1100" dirty="0"/>
          </a:p>
        </p:txBody>
      </p:sp>
      <p:sp>
        <p:nvSpPr>
          <p:cNvPr id="11" name="Shape 8"/>
          <p:cNvSpPr/>
          <p:nvPr/>
        </p:nvSpPr>
        <p:spPr>
          <a:xfrm>
            <a:off x="457200" y="2670048"/>
            <a:ext cx="77724" cy="777240"/>
          </a:xfrm>
          <a:prstGeom prst="rect">
            <a:avLst/>
          </a:prstGeom>
          <a:solidFill>
            <a:srgbClr val="CF8B2E"/>
          </a:solidFill>
          <a:ln/>
        </p:spPr>
      </p:sp>
      <p:sp>
        <p:nvSpPr>
          <p:cNvPr id="12" name="Text 9"/>
          <p:cNvSpPr/>
          <p:nvPr/>
        </p:nvSpPr>
        <p:spPr>
          <a:xfrm>
            <a:off x="640080" y="2615184"/>
            <a:ext cx="457200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5244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看图要点</a:t>
            </a:r>
            <a:endParaRPr lang="en-US" sz="1400" dirty="0"/>
          </a:p>
        </p:txBody>
      </p:sp>
      <p:sp>
        <p:nvSpPr>
          <p:cNvPr id="13" name="Text 10"/>
          <p:cNvSpPr/>
          <p:nvPr/>
        </p:nvSpPr>
        <p:spPr>
          <a:xfrm>
            <a:off x="640080" y="2926080"/>
            <a:ext cx="45720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7A789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正面只看最高,上面就是底面形状。</a:t>
            </a:r>
            <a:endParaRPr lang="en-US" sz="1100" dirty="0"/>
          </a:p>
        </p:txBody>
      </p:sp>
      <p:sp>
        <p:nvSpPr>
          <p:cNvPr id="14" name="Shape 11"/>
          <p:cNvSpPr/>
          <p:nvPr/>
        </p:nvSpPr>
        <p:spPr>
          <a:xfrm>
            <a:off x="457200" y="3621024"/>
            <a:ext cx="77724" cy="777240"/>
          </a:xfrm>
          <a:prstGeom prst="rect">
            <a:avLst/>
          </a:prstGeom>
          <a:solidFill>
            <a:srgbClr val="CF4326"/>
          </a:solidFill>
          <a:ln/>
        </p:spPr>
      </p:sp>
      <p:sp>
        <p:nvSpPr>
          <p:cNvPr id="15" name="Text 12"/>
          <p:cNvSpPr/>
          <p:nvPr/>
        </p:nvSpPr>
        <p:spPr>
          <a:xfrm>
            <a:off x="640080" y="3566160"/>
            <a:ext cx="457200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5244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别想当然</a:t>
            </a:r>
            <a:endParaRPr lang="en-US" sz="1400" dirty="0"/>
          </a:p>
        </p:txBody>
      </p:sp>
      <p:sp>
        <p:nvSpPr>
          <p:cNvPr id="16" name="Text 13"/>
          <p:cNvSpPr/>
          <p:nvPr/>
        </p:nvSpPr>
        <p:spPr>
          <a:xfrm>
            <a:off x="640080" y="3877056"/>
            <a:ext cx="45720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7A789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三视图相同,物体和块数不一定相同。点「让小观讲讲」再听一遍。</a:t>
            </a:r>
            <a:endParaRPr lang="en-US" sz="1100" dirty="0"/>
          </a:p>
        </p:txBody>
      </p:sp>
      <p:sp>
        <p:nvSpPr>
          <p:cNvPr id="17" name="Shape 14"/>
          <p:cNvSpPr/>
          <p:nvPr/>
        </p:nvSpPr>
        <p:spPr>
          <a:xfrm>
            <a:off x="457200" y="4498848"/>
            <a:ext cx="2194560" cy="365760"/>
          </a:xfrm>
          <a:prstGeom prst="roundRect">
            <a:avLst>
              <a:gd name="adj" fmla="val 12500"/>
            </a:avLst>
          </a:prstGeom>
          <a:solidFill>
            <a:srgbClr val="5A4FCF"/>
          </a:solidFill>
          <a:ln/>
        </p:spPr>
      </p:sp>
      <p:sp>
        <p:nvSpPr>
          <p:cNvPr id="18" name="Text 15"/>
          <p:cNvSpPr/>
          <p:nvPr/>
        </p:nvSpPr>
        <p:spPr>
          <a:xfrm>
            <a:off x="457200" y="4489704"/>
            <a:ext cx="219456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三视图台 · 闯关</a:t>
            </a:r>
            <a:endParaRPr lang="en-US" sz="1150" dirty="0"/>
          </a:p>
        </p:txBody>
      </p:sp>
      <p:sp>
        <p:nvSpPr>
          <p:cNvPr id="19" name="Text 16"/>
          <p:cNvSpPr/>
          <p:nvPr/>
        </p:nvSpPr>
        <p:spPr>
          <a:xfrm>
            <a:off x="411480" y="4809744"/>
            <a:ext cx="53035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7A789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观察物体(三视图) · 苏教版数学四年级上册</a:t>
            </a:r>
            <a:endParaRPr lang="en-US" sz="850" dirty="0"/>
          </a:p>
        </p:txBody>
      </p:sp>
      <p:sp>
        <p:nvSpPr>
          <p:cNvPr id="20" name="Text 17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443AA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六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914400" cy="292608"/>
          </a:xfrm>
          <a:prstGeom prst="rect">
            <a:avLst/>
          </a:prstGeom>
          <a:solidFill>
            <a:srgbClr val="25244A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9144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EF0F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课后 · 作业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spc="100" kern="0" dirty="0">
                <a:solidFill>
                  <a:srgbClr val="25244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搭一搭、画一画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429768" y="1353312"/>
            <a:ext cx="566928" cy="41148"/>
          </a:xfrm>
          <a:prstGeom prst="rect">
            <a:avLst/>
          </a:prstGeom>
          <a:solidFill>
            <a:srgbClr val="5A4FCF"/>
          </a:solidFill>
          <a:ln/>
        </p:spPr>
      </p:sp>
      <p:sp>
        <p:nvSpPr>
          <p:cNvPr id="6" name="Shape 4"/>
          <p:cNvSpPr/>
          <p:nvPr/>
        </p:nvSpPr>
        <p:spPr>
          <a:xfrm>
            <a:off x="8275320" y="384048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443AA6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75320" y="374904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443AA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观</a:t>
            </a:r>
            <a:endParaRPr lang="en-US" sz="1700" dirty="0"/>
          </a:p>
        </p:txBody>
      </p:sp>
      <p:sp>
        <p:nvSpPr>
          <p:cNvPr id="8" name="Shape 6"/>
          <p:cNvSpPr/>
          <p:nvPr/>
        </p:nvSpPr>
        <p:spPr>
          <a:xfrm>
            <a:off x="457200" y="16916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EBEBFA"/>
          </a:solidFill>
          <a:ln w="12700">
            <a:solidFill>
              <a:srgbClr val="5A4FCF"/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457200" y="1801368"/>
            <a:ext cx="73152" cy="566928"/>
          </a:xfrm>
          <a:prstGeom prst="rect">
            <a:avLst/>
          </a:prstGeom>
          <a:solidFill>
            <a:srgbClr val="443AA6"/>
          </a:solidFill>
          <a:ln/>
        </p:spPr>
      </p:sp>
      <p:sp>
        <p:nvSpPr>
          <p:cNvPr id="10" name="Text 8"/>
          <p:cNvSpPr/>
          <p:nvPr/>
        </p:nvSpPr>
        <p:spPr>
          <a:xfrm>
            <a:off x="676656" y="17830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5244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必做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2103120" y="17647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7A789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用 5 个小正方体搭一个物体,画出它的正面、上面、侧面三视图。</a:t>
            </a:r>
            <a:endParaRPr lang="en-US" sz="1150" dirty="0"/>
          </a:p>
        </p:txBody>
      </p:sp>
      <p:sp>
        <p:nvSpPr>
          <p:cNvPr id="12" name="Shape 10"/>
          <p:cNvSpPr/>
          <p:nvPr/>
        </p:nvSpPr>
        <p:spPr>
          <a:xfrm>
            <a:off x="457200" y="26060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E4E7F4"/>
          </a:solidFill>
          <a:ln w="9525">
            <a:solidFill>
              <a:srgbClr val="CDD2E8"/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457200" y="2715768"/>
            <a:ext cx="73152" cy="566928"/>
          </a:xfrm>
          <a:prstGeom prst="rect">
            <a:avLst/>
          </a:prstGeom>
          <a:solidFill>
            <a:srgbClr val="CF8B2E"/>
          </a:solidFill>
          <a:ln/>
        </p:spPr>
      </p:sp>
      <p:sp>
        <p:nvSpPr>
          <p:cNvPr id="14" name="Text 12"/>
          <p:cNvSpPr/>
          <p:nvPr/>
        </p:nvSpPr>
        <p:spPr>
          <a:xfrm>
            <a:off x="676656" y="26974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5244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实践</a:t>
            </a:r>
            <a:endParaRPr lang="en-US" sz="1400" dirty="0"/>
          </a:p>
        </p:txBody>
      </p:sp>
      <p:sp>
        <p:nvSpPr>
          <p:cNvPr id="15" name="Text 13"/>
          <p:cNvSpPr/>
          <p:nvPr/>
        </p:nvSpPr>
        <p:spPr>
          <a:xfrm>
            <a:off x="2103120" y="26791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7A789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找一个家里的物品,从前面、上面、侧面看一看、画一画它的形状。</a:t>
            </a:r>
            <a:endParaRPr lang="en-US" sz="1150" dirty="0"/>
          </a:p>
        </p:txBody>
      </p:sp>
      <p:sp>
        <p:nvSpPr>
          <p:cNvPr id="16" name="Shape 14"/>
          <p:cNvSpPr/>
          <p:nvPr/>
        </p:nvSpPr>
        <p:spPr>
          <a:xfrm>
            <a:off x="457200" y="35204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E4E7F4"/>
          </a:solidFill>
          <a:ln w="9525">
            <a:solidFill>
              <a:srgbClr val="CDD2E8"/>
            </a:solidFill>
            <a:prstDash val="solid"/>
          </a:ln>
        </p:spPr>
      </p:sp>
      <p:sp>
        <p:nvSpPr>
          <p:cNvPr id="17" name="Shape 15"/>
          <p:cNvSpPr/>
          <p:nvPr/>
        </p:nvSpPr>
        <p:spPr>
          <a:xfrm>
            <a:off x="457200" y="3630168"/>
            <a:ext cx="73152" cy="566928"/>
          </a:xfrm>
          <a:prstGeom prst="rect">
            <a:avLst/>
          </a:prstGeom>
          <a:solidFill>
            <a:srgbClr val="CF4326"/>
          </a:solidFill>
          <a:ln/>
        </p:spPr>
      </p:sp>
      <p:sp>
        <p:nvSpPr>
          <p:cNvPr id="18" name="Text 16"/>
          <p:cNvSpPr/>
          <p:nvPr/>
        </p:nvSpPr>
        <p:spPr>
          <a:xfrm>
            <a:off x="676656" y="36118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5244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挑战</a:t>
            </a:r>
            <a:endParaRPr lang="en-US" sz="1400" dirty="0"/>
          </a:p>
        </p:txBody>
      </p:sp>
      <p:sp>
        <p:nvSpPr>
          <p:cNvPr id="19" name="Text 17"/>
          <p:cNvSpPr/>
          <p:nvPr/>
        </p:nvSpPr>
        <p:spPr>
          <a:xfrm>
            <a:off x="2103120" y="35935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7A789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正面图是"一排3格"、上面图也是"一排3格",这个物体最少几个、最多几个小正方体?</a:t>
            </a:r>
            <a:endParaRPr lang="en-US" sz="1150" dirty="0"/>
          </a:p>
        </p:txBody>
      </p:sp>
      <p:sp>
        <p:nvSpPr>
          <p:cNvPr id="20" name="Text 18"/>
          <p:cNvSpPr/>
          <p:nvPr/>
        </p:nvSpPr>
        <p:spPr>
          <a:xfrm>
            <a:off x="411480" y="4809744"/>
            <a:ext cx="53035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7A789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观察物体(三视图) · 苏教版数学四年级上册</a:t>
            </a:r>
            <a:endParaRPr lang="en-US" sz="850" dirty="0"/>
          </a:p>
        </p:txBody>
      </p:sp>
      <p:sp>
        <p:nvSpPr>
          <p:cNvPr id="21" name="Text 19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443AA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七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4E7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观察物体-三视图台/ppt-assets/c-buil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1554480"/>
            <a:ext cx="9144000" cy="2103120"/>
          </a:xfrm>
          <a:prstGeom prst="rect">
            <a:avLst/>
          </a:prstGeom>
          <a:solidFill>
            <a:srgbClr val="14132E">
              <a:alpha val="64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457200" y="1828800"/>
            <a:ext cx="8229600" cy="640080"/>
          </a:xfrm>
          <a:prstGeom prst="rect">
            <a:avLst/>
          </a:prstGeom>
          <a:noFill/>
          <a:ln/>
          <a:effectLst>
            <a:outerShdw sx="100000" sy="100000" kx="0" ky="0" algn="bl" rotWithShape="0" blurRad="101600" dist="25400" dir="5400000">
              <a:srgbClr val="000000">
                <a:alpha val="50000"/>
              </a:srgbClr>
            </a:outerShdw>
          </a:effectLst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200" b="1" spc="400" kern="0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横看成岭侧成峰</a:t>
            </a:r>
            <a:endParaRPr lang="en-US" sz="3200" dirty="0"/>
          </a:p>
        </p:txBody>
      </p:sp>
      <p:sp>
        <p:nvSpPr>
          <p:cNvPr id="5" name="Text 2"/>
          <p:cNvSpPr/>
          <p:nvPr/>
        </p:nvSpPr>
        <p:spPr>
          <a:xfrm>
            <a:off x="457200" y="2651760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000" b="1" spc="300" kern="0" dirty="0">
                <a:solidFill>
                  <a:srgbClr val="CFCBF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换个方向,多看几面</a:t>
            </a:r>
            <a:endParaRPr lang="en-US" sz="2000" dirty="0"/>
          </a:p>
        </p:txBody>
      </p:sp>
      <p:sp>
        <p:nvSpPr>
          <p:cNvPr id="6" name="Text 3"/>
          <p:cNvSpPr/>
          <p:nvPr/>
        </p:nvSpPr>
        <p:spPr>
          <a:xfrm>
            <a:off x="411480" y="4809744"/>
            <a:ext cx="53035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C8CCE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观察物体(三视图) · 苏教版数学四年级上册</a:t>
            </a:r>
            <a:endParaRPr lang="en-US" sz="850" dirty="0"/>
          </a:p>
        </p:txBody>
      </p:sp>
      <p:sp>
        <p:nvSpPr>
          <p:cNvPr id="7" name="Text 4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B3ABE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八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观察物体(三视图)</dc:title>
  <dc:subject>PptxGenJS Presentation</dc:subject>
  <dc:creator>光鹿课件</dc:creator>
  <cp:lastModifiedBy>光鹿课件</cp:lastModifiedBy>
  <cp:revision>1</cp:revision>
  <dcterms:created xsi:type="dcterms:W3CDTF">2026-06-16T16:43:03Z</dcterms:created>
  <dcterms:modified xsi:type="dcterms:W3CDTF">2026-06-16T16:43:03Z</dcterms:modified>
</cp:coreProperties>
</file>