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ense-timelin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ense-timeline/index.html?tab=neg&amp;ne=0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tense-timelin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ense-timeline/index.html?tab=timeline&amp;v=go&amp;time=yesterday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ense-timeline/index.html?tab=forms&amp;word=study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E0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般过去时-时间轴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108960"/>
            <a:ext cx="9144000" cy="2034540"/>
          </a:xfrm>
          <a:prstGeom prst="rect">
            <a:avLst/>
          </a:prstGeom>
          <a:solidFill>
            <a:srgbClr val="1A1208">
              <a:alpha val="7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97680" cy="1591056"/>
          </a:xfrm>
          <a:prstGeom prst="rect">
            <a:avLst/>
          </a:prstGeom>
          <a:solidFill>
            <a:srgbClr val="FBF5EC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3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76072" y="1481328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7E4E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Simple Past Tense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40080" y="603504"/>
            <a:ext cx="4023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译林版英语 · 初中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66928" y="4023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2E9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回到昨天，把动作"讲成过去"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62272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A8702F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53128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打开时间轴台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10896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1089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Negative &amp; Question · 否定与疑问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请出助动词 did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否定句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主语 +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didn’t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+ 动词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。She didn’t watch TV.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一般疑问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Did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+ 主语 + 动词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…? Did she watch TV?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答语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Yes, she did. / No, she didn’t.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C6AA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4F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一般过去时-时间轴台/ppt-assets/c-ne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472184" cy="274320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肯定→否定→疑问 对照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A8702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时间轴台 · 否定与疑问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Warning · 易错点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有了 did，动词就还原原形!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3108960"/>
                <a:gridCol w="3108960"/>
                <a:gridCol w="2011680"/>
              </a:tblGrid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✗ 错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✓ 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为什么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CF432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She didn't watched TV.</a:t>
                      </a:r>
                      <a:endParaRPr lang="en-US" sz="13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F9B6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She didn't watch TV.</a:t>
                      </a:r>
                      <a:endParaRPr lang="en-US" sz="13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didn’t 后用原形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CF432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Did you went home?</a:t>
                      </a:r>
                      <a:endParaRPr lang="en-US" sz="13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F9B6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Did you go home?</a:t>
                      </a:r>
                      <a:endParaRPr lang="en-US" sz="13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Did 后用原形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1596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did / didn’t 已经表示过去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,后面的实义动词必须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还原成原形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,不能再用过去式。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· 三种句型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6EFE3"/>
          </a:solidFill>
          <a:ln w="16510">
            <a:solidFill>
              <a:srgbClr val="3F9B6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肯定句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39572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主语 + 动词过去式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276148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4A3A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+ed/+d/ied/双写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不规则单独记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6EFE3"/>
          </a:solidFill>
          <a:ln w="16510">
            <a:solidFill>
              <a:srgbClr val="CF43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否定句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39572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主语 + didn’t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410712" y="276148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4A3A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 动词原形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别用过去式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6EFE3"/>
          </a:solidFill>
          <a:ln w="16510">
            <a:solidFill>
              <a:srgbClr val="3A6EA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疑问句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39572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Did + 主语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6272784" y="276148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4A3A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 动词原形 …?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答:did/didn’t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383280" y="4069080"/>
            <a:ext cx="2377440" cy="365760"/>
          </a:xfrm>
          <a:prstGeom prst="roundRect">
            <a:avLst>
              <a:gd name="adj" fmla="val 12500"/>
            </a:avLst>
          </a:prstGeom>
          <a:solidFill>
            <a:srgbClr val="A8702F"/>
          </a:solidFill>
          <a:ln/>
        </p:spPr>
      </p:sp>
      <p:sp>
        <p:nvSpPr>
          <p:cNvPr id="25" name="Text 23"/>
          <p:cNvSpPr/>
          <p:nvPr/>
        </p:nvSpPr>
        <p:spPr>
          <a:xfrm>
            <a:off x="3383280" y="4059936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时间轴台 · 闯关检测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会变形，会运用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5EC"/>
          </a:solidFill>
          <a:ln w="12700">
            <a:solidFill>
              <a:srgbClr val="A8702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E4E1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 work / like / study / stop / go / have 的过去式,各标所用规则。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0CD"/>
          </a:solidFill>
          <a:ln w="9525">
            <a:solidFill>
              <a:srgbClr val="D8C6A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用一般过去时写3句话,说说你上个周末做了什么(用 yesterday / last weekend)。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0CD"/>
          </a:solidFill>
          <a:ln w="9525">
            <a:solidFill>
              <a:srgbClr val="D8C6A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 'She watched TV.' 改成否定句和一般疑问句,并写出肯定与否定的答语。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CE0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般过去时-时间轴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A1208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78308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2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 → went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0E1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过去的时间用过去式，否定疑问还原原形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8C6A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8C6A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P.14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 did you do yesterday?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6B4A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一本日记、一张老照片、一座旧钟——它们都在记录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7E4E1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"昨天/上周末你做了什么?"——要把这些动作说出来,得用什么时态?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:讲述过去发生的动作。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6AA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4F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一般过去时-时间轴台/ppt-assets/c-diar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234440" cy="274320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日记 · 记录过去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Observe · 观察发现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同一个动作，两种说法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48640" y="1600200"/>
            <a:ext cx="8046720" cy="914400"/>
          </a:xfrm>
          <a:prstGeom prst="roundRect">
            <a:avLst>
              <a:gd name="adj" fmla="val 10000"/>
            </a:avLst>
          </a:prstGeom>
          <a:solidFill>
            <a:srgbClr val="EFF3E6"/>
          </a:solidFill>
          <a:ln w="12700">
            <a:solidFill>
              <a:srgbClr val="6A7A3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1737360"/>
            <a:ext cx="5486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</a:t>
            </a:r>
            <a:pPr indent="0" marL="0">
              <a:buNone/>
            </a:pPr>
            <a:r>
              <a:rPr lang="en-US" sz="2200" b="1" dirty="0">
                <a:solidFill>
                  <a:srgbClr val="6A7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</a:t>
            </a:r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to school </a:t>
            </a:r>
            <a:pPr indent="0" marL="0">
              <a:buNone/>
            </a:pPr>
            <a:r>
              <a:rPr lang="en-US" sz="2200" b="1" dirty="0">
                <a:solidFill>
                  <a:srgbClr val="3A6E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day</a:t>
            </a:r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126480" y="173736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6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一般现在时(经常)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48640" y="2697480"/>
            <a:ext cx="8046720" cy="914400"/>
          </a:xfrm>
          <a:prstGeom prst="roundRect">
            <a:avLst>
              <a:gd name="adj" fmla="val 10000"/>
            </a:avLst>
          </a:prstGeom>
          <a:solidFill>
            <a:srgbClr val="F6E7D2"/>
          </a:solidFill>
          <a:ln w="17780">
            <a:solidFill>
              <a:srgbClr val="A8702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22960" y="2834640"/>
            <a:ext cx="5486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</a:t>
            </a:r>
            <a:pPr indent="0" marL="0">
              <a:buNone/>
            </a:pPr>
            <a:r>
              <a:rPr lang="en-US" sz="2200" b="1" dirty="0">
                <a:solidFill>
                  <a:srgbClr val="A8702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went</a:t>
            </a:r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to school </a:t>
            </a:r>
            <a:pPr indent="0" marL="0">
              <a:buNone/>
            </a:pPr>
            <a:r>
              <a:rPr lang="en-US" sz="2200" b="1" dirty="0">
                <a:solidFill>
                  <a:srgbClr val="3A6E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yesterday</a:t>
            </a:r>
            <a:pPr indent="0" marL="0">
              <a:buNone/>
            </a:pPr>
            <a:r>
              <a:rPr lang="en-US" sz="2200" dirty="0">
                <a:solidFill>
                  <a:srgbClr val="2F2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6126480" y="283464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一般过去时(过去)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" y="38862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发现:时间从 </a:t>
            </a:r>
            <a:pPr algn="ctr" indent="0" marL="0">
              <a:buNone/>
            </a:pPr>
            <a:r>
              <a:rPr lang="en-US" sz="12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every day</a:t>
            </a:r>
            <a:pPr algn="ctr" indent="0" marL="0">
              <a:buNone/>
            </a:pPr>
            <a:r>
              <a:rPr lang="en-US" sz="12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变成 </a:t>
            </a:r>
            <a:pPr algn="ctr" indent="0" marL="0">
              <a:buNone/>
            </a:pPr>
            <a:r>
              <a:rPr lang="en-US" sz="12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yesterday</a:t>
            </a:r>
            <a:pPr algn="ctr" indent="0" marL="0">
              <a:buNone/>
            </a:pPr>
            <a:r>
              <a:rPr lang="en-US" sz="12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,动词就从 go 变成了 </a:t>
            </a:r>
            <a:pPr algn="ctr" indent="0" marL="0">
              <a:buNone/>
            </a:pPr>
            <a:r>
              <a:rPr lang="en-US" sz="12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went</a:t>
            </a:r>
            <a:pPr algn="ctr" indent="0" marL="0">
              <a:buNone/>
            </a:pPr>
            <a:r>
              <a:rPr lang="en-US" sz="12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—— 这就是一般过去时,动词要用</a:t>
            </a:r>
            <a:pPr algn="ctr" indent="0" marL="0">
              <a:buNone/>
            </a:pPr>
            <a:r>
              <a:rPr lang="en-US" sz="12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过去式</a:t>
            </a:r>
            <a:pPr algn="ctr" indent="0" marL="0">
              <a:buNone/>
            </a:pPr>
            <a:r>
              <a:rPr lang="en-US" sz="12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Concept · 概念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什么是一般过去时?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7E4E1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表示什么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过去某个时间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发生的动作或存在的状态。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怎么构成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肯定句:主语 +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动词的过去式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常配什么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常和过去的时间状语连用(下一页看标志词)。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6AA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4F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一般过去时-时间轴台/ppt-assets/c-cloc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过去的时间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121408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12140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Signal Words · 标志词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看到这些词，就用过去时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1828800"/>
                <a:gridCol w="40233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标志词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例句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yesterday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昨天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 saw a film yesterday.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last week / night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上周 / 昨晚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She came last week.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… ago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…以前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He left two days ago.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just now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刚才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They left just now.</a:t>
                      </a:r>
                      <a:endParaRPr lang="en-US" sz="11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口诀:句中出现这些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过去时间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,动词就要用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过去式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Practice · 时间轴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在时间轴上看动词变时态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7E4E1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点时间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yesterday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,句子里的动词自动变成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换动词/人称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 go / watch / study… 看不同动词的过去式。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同一动词在 every day / yesterday / tomorrow 下形式不同。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C6AA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4F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一般过去时-时间轴台/ppt-assets/c-timeli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3374136" cy="274320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33741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 went to school yesterday.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A8702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时间轴台 · 时间轴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Rules · 规则动词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过去式的四条加 ed 规则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2194560"/>
                <a:gridCol w="36576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情况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变法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CE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251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① 一般情况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直接加 ed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work → worked · want → wanted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② 以不发音 e 结尾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加 d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like → liked · live → lived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③ 辅音字母 + y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 y 为 i 加 ed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study → studied · carry → carried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④ 重读闭音节(辅元辅)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双写末辅音 + ed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stop → stopped · plan → planned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D2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245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词尾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选规则:大多直接 +ed;以 e 加 d;辅音+y 变 ied;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重读闭音节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要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双写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Practice · 变形引擎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输入动词，自动判规则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7E4E1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输任意动词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在变形台输入 study,得到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studied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(规则②)。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6A7A3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高亮规则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程序按词尾点亮对应的规则卡,一看就懂。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3A6EA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试试易错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 stop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stopped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(双写)、carry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carried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C6AA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4F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一般过去时-时间轴台/ppt-assets/c-form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2660904" cy="274320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26609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study → studied · 规则②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A8702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时间轴台 · 过去式变形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011680" cy="292608"/>
          </a:xfrm>
          <a:prstGeom prst="rect">
            <a:avLst/>
          </a:prstGeom>
          <a:solidFill>
            <a:srgbClr val="2F25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011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C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Irregular · 不规则动词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F25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没有规律，必须背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A8702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昔</a:t>
            </a:r>
            <a:endParaRPr lang="en-US" sz="17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go  →  went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have  →  had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do  →  did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see  →  saw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eat  →  ate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come  →  came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get  →  got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take  →  took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make  →  made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buy  →  bought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read  →  read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251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write  →  wrote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6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E3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245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这些动词的过去式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不加 ed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、各不相同,只能</a:t>
            </a:r>
            <a:pPr algn="ctr" indent="0" marL="0">
              <a:buNone/>
            </a:pPr>
            <a:r>
              <a:rPr lang="en-US" sz="115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多读多记</a:t>
            </a:r>
            <a:pPr algn="ctr" indent="0" marL="0">
              <a:buNone/>
            </a:pPr>
            <a:r>
              <a:rPr lang="en-US" sz="115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(点🔊跟读)。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一般过去时 The Simple Past Tense · 译林版英语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一般过去时</dc:title>
  <dc:subject>PptxGenJS Presentation</dc:subject>
  <dc:creator>光鹿课件</dc:creator>
  <cp:lastModifiedBy>光鹿课件</cp:lastModifiedBy>
  <cp:revision>1</cp:revision>
  <dcterms:created xsi:type="dcterms:W3CDTF">2026-06-16T19:15:05Z</dcterms:created>
  <dcterms:modified xsi:type="dcterms:W3CDTF">2026-06-16T19:15:05Z</dcterms:modified>
</cp:coreProperties>
</file>