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und-vibrat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und-vibrate/index.html?tab=make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und-vibrate/index.html?tab=pitch&amp;freq=6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und-vibrate/index.html?tab=loud&amp;amp=9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sound-vibrat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CEE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科学/声音/instrument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6222A">
              <a:alpha val="64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06240" cy="1554480"/>
          </a:xfrm>
          <a:prstGeom prst="rect">
            <a:avLst/>
          </a:prstGeom>
          <a:solidFill>
            <a:srgbClr val="E6F4F5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spc="400" kern="0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声音的产生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振动发声 · 声波台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苏教版科学 · 四年级上册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AF6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声音,是物体振动产生的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11A3B8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打开声波台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A7C8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EE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科学/声音/soundwav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6222A">
              <a:alpha val="6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振动,产生声音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spc="300" kern="0" dirty="0">
                <a:solidFill>
                  <a:srgbClr val="C9EE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一停一动之间,藏着声音的秘密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6E0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声音的产生 · 苏教版科学四年级上册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9D2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十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03A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从"听声音"说起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这些声音,是怎么来的?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1A3B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A7C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声音无处不在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说话、敲鼓、弹琴、风吹……我们身边充满了各种声音。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0A7C8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它们看不见、摸不着,究竟是怎么产生的?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做实验找规律,弄清声音的产生与它的两个特点。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46904" y="1591056"/>
            <a:ext cx="3776472" cy="2907792"/>
          </a:xfrm>
          <a:prstGeom prst="roundRect">
            <a:avLst>
              <a:gd name="adj" fmla="val 2516"/>
            </a:avLst>
          </a:prstGeom>
          <a:solidFill>
            <a:srgbClr val="FBFDFD"/>
          </a:solidFill>
          <a:ln w="12700">
            <a:solidFill>
              <a:srgbClr val="B6DDE3"/>
            </a:solidFill>
            <a:prstDash val="solid"/>
          </a:ln>
          <a:effectLst>
            <a:outerShdw sx="100000" sy="100000" kx="0" ky="0" algn="bl" rotWithShape="0" blurRad="127000" dist="25400" dir="5400000">
              <a:srgbClr val="5A8388">
                <a:alpha val="25000"/>
              </a:srgbClr>
            </a:outerShdw>
          </a:effectLst>
        </p:spPr>
      </p:sp>
      <p:pic>
        <p:nvPicPr>
          <p:cNvPr id="18" name="Image 0" descr="/Users/shaorunze/Desktop/教学课件展示图片/科学/声音/drum-ri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38344" y="1682496"/>
            <a:ext cx="3593592" cy="2523744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4983480" y="4169664"/>
            <a:ext cx="3703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354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敲鼓时,鼓面在做什么?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声音的产生 · 苏教版科学四年级上册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03A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振动发声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振动,才会发出声音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1A3B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A7C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0A7C8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拨一拨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拨动琴弦,它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振动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起来,就发出了声音。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止一止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按住它不让它动,声音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立刻停止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声音的有无,和"振动"有什么关系?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6DDE3"/>
            </a:solidFill>
            <a:prstDash val="solid"/>
          </a:ln>
          <a:effectLst>
            <a:outerShdw sx="100000" sy="100000" kx="0" ky="0" algn="bl" rotWithShape="0" blurRad="152400" dist="38100" dir="5400000">
              <a:srgbClr val="5A838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声音的产生-声波台/ppt-assets/c-mak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115568" cy="274320"/>
          </a:xfrm>
          <a:prstGeom prst="rect">
            <a:avLst/>
          </a:prstGeom>
          <a:solidFill>
            <a:srgbClr val="103A44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拨弦→振动→发声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1A3B8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声波台 · 振动发声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声音的产生 · 苏教版科学四年级上册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03A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证据 · 看见振动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看不清的振动,放大给你看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1A3B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A7C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20624" y="1563624"/>
            <a:ext cx="2816352" cy="2359152"/>
          </a:xfrm>
          <a:prstGeom prst="roundRect">
            <a:avLst>
              <a:gd name="adj" fmla="val 3101"/>
            </a:avLst>
          </a:prstGeom>
          <a:solidFill>
            <a:srgbClr val="FBFDFD"/>
          </a:solidFill>
          <a:ln w="12700">
            <a:solidFill>
              <a:srgbClr val="B6DDE3"/>
            </a:solidFill>
            <a:prstDash val="solid"/>
          </a:ln>
          <a:effectLst>
            <a:outerShdw sx="100000" sy="100000" kx="0" ky="0" algn="bl" rotWithShape="0" blurRad="127000" dist="25400" dir="5400000">
              <a:srgbClr val="5A8388">
                <a:alpha val="25000"/>
              </a:srgbClr>
            </a:outerShdw>
          </a:effectLst>
        </p:spPr>
      </p:sp>
      <p:pic>
        <p:nvPicPr>
          <p:cNvPr id="9" name="Image 0" descr="/Users/shaorunze/Desktop/教学课件展示图片/科学/声音/drum-ri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12064" y="1655064"/>
            <a:ext cx="2633472" cy="197510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457200" y="359359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354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鼓面振动 → 米粒蹦跳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3346704" y="1563624"/>
            <a:ext cx="2816352" cy="2359152"/>
          </a:xfrm>
          <a:prstGeom prst="roundRect">
            <a:avLst>
              <a:gd name="adj" fmla="val 3101"/>
            </a:avLst>
          </a:prstGeom>
          <a:solidFill>
            <a:srgbClr val="FBFDFD"/>
          </a:solidFill>
          <a:ln w="12700">
            <a:solidFill>
              <a:srgbClr val="B6DDE3"/>
            </a:solidFill>
            <a:prstDash val="solid"/>
          </a:ln>
          <a:effectLst>
            <a:outerShdw sx="100000" sy="100000" kx="0" ky="0" algn="bl" rotWithShape="0" blurRad="127000" dist="25400" dir="5400000">
              <a:srgbClr val="5A8388">
                <a:alpha val="25000"/>
              </a:srgbClr>
            </a:outerShdw>
          </a:effectLst>
        </p:spPr>
      </p:sp>
      <p:pic>
        <p:nvPicPr>
          <p:cNvPr id="12" name="Image 1" descr="/Users/shaorunze/Desktop/教学课件展示图片/科学/声音/fork-water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438144" y="1655064"/>
            <a:ext cx="2633472" cy="197510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383280" y="359359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354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音叉振动 → 溅起水花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6355080" y="1600200"/>
            <a:ext cx="2331720" cy="2286000"/>
          </a:xfrm>
          <a:prstGeom prst="roundRect">
            <a:avLst>
              <a:gd name="adj" fmla="val 4000"/>
            </a:avLst>
          </a:prstGeom>
          <a:solidFill>
            <a:srgbClr val="E6F4F6"/>
          </a:solidFill>
          <a:ln w="12700">
            <a:solidFill>
              <a:srgbClr val="11A3B8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6355080" y="1783080"/>
            <a:ext cx="2331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 论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6446520" y="2194560"/>
            <a:ext cx="214884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声音是物体</a:t>
            </a:r>
            <a:endParaRPr lang="en-US" sz="1500" dirty="0"/>
          </a:p>
          <a:p>
            <a:pPr algn="ctr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振动产生的;</a:t>
            </a:r>
            <a:endParaRPr lang="en-US" sz="1500" dirty="0"/>
          </a:p>
          <a:p>
            <a:pPr algn="ctr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振动停止,</a:t>
            </a:r>
            <a:endParaRPr lang="en-US" sz="1500" dirty="0"/>
          </a:p>
          <a:p>
            <a:pPr algn="ctr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声音停止。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457200" y="41148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米粒蹦跳、水花飞溅,都是物体在振动的"放大证据"——振动看不清,现象帮你看见。</a:t>
            </a:r>
            <a:endParaRPr lang="en-US" sz="1150" dirty="0"/>
          </a:p>
        </p:txBody>
      </p:sp>
      <p:sp>
        <p:nvSpPr>
          <p:cNvPr id="18" name="Text 14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声音的产生 · 苏教版科学四年级上册</a:t>
            </a:r>
            <a:endParaRPr lang="en-US" sz="850" dirty="0"/>
          </a:p>
        </p:txBody>
      </p:sp>
      <p:sp>
        <p:nvSpPr>
          <p:cNvPr id="19" name="Text 1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03A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辨一辨 · 两个特点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音调 vs 响度,别搞混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1A3B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A7C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1005840"/>
                <a:gridCol w="1828800"/>
                <a:gridCol w="1828800"/>
                <a:gridCol w="1920240"/>
                <a:gridCol w="164592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6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特点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A4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6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是什么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A4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6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由什么决定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A4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6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声波怎么变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A4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6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生活例子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A4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音调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3B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声音的高低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(尖 / 沉)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物体振动的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快慢(频率)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振动越快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→ 声波越密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细琴弦、短管子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音调高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B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响度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2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声音的强弱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(响 / 轻)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物体振动的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幅度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振幅越大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→ 声波越高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用力敲鼓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A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声音更响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B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5262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记牢:音调=高低(由振动快慢决定);响度=大小(由振动幅度决定)。两者是不同的特点。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声音的产生 · 苏教版科学四年级上册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03A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特点一 · 音调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振动越快,音调越高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1A3B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A7C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0A7C8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看声波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拖频率滑块:振动越快,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声波越密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,音调越高(尖)。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想例子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细琴弦比粗琴弦音调高,短管子比长管子音调高。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动手试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在声波台拖一拖频率,边看声波边想音调变化。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6DDE3"/>
            </a:solidFill>
            <a:prstDash val="solid"/>
          </a:ln>
          <a:effectLst>
            <a:outerShdw sx="100000" sy="100000" kx="0" ky="0" algn="bl" rotWithShape="0" blurRad="152400" dist="38100" dir="5400000">
              <a:srgbClr val="5A838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声音的产生-声波台/ppt-assets/c-pitc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947672" cy="274320"/>
          </a:xfrm>
          <a:prstGeom prst="rect">
            <a:avLst/>
          </a:prstGeom>
          <a:solidFill>
            <a:srgbClr val="103A44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9476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频率高 → 声波密 → 音调高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1A3B8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声波台 · 音调高低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声音的产生 · 苏教版科学四年级上册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03A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特点二 · 响度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振动幅度越大,声音越响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1A3B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A7C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看声波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拖振幅滑块:振动幅度越大,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声波越高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,声音越响。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0A7C8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想例子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轻轻敲鼓声音小,用力敲鼓鼓面振幅大、声音响。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别混淆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响度变了,音调不一定变——这是两个不同的特点。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6DDE3"/>
            </a:solidFill>
            <a:prstDash val="solid"/>
          </a:ln>
          <a:effectLst>
            <a:outerShdw sx="100000" sy="100000" kx="0" ky="0" algn="bl" rotWithShape="0" blurRad="152400" dist="38100" dir="5400000">
              <a:srgbClr val="5A838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声音的产生-声波台/ppt-assets/c-lou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947672" cy="274320"/>
          </a:xfrm>
          <a:prstGeom prst="rect">
            <a:avLst/>
          </a:prstGeom>
          <a:solidFill>
            <a:srgbClr val="103A44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9476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振幅大 → 声波高 → 声音响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1A3B8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声波台 · 响度大小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声音的产生 · 苏教版科学四年级上册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03A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声音的产生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1A3B8"/>
          </a:solidFill>
          <a:ln/>
        </p:spPr>
      </p:sp>
      <p:sp>
        <p:nvSpPr>
          <p:cNvPr id="6" name="Shape 4"/>
          <p:cNvSpPr/>
          <p:nvPr/>
        </p:nvSpPr>
        <p:spPr>
          <a:xfrm>
            <a:off x="3383280" y="1691640"/>
            <a:ext cx="2377440" cy="731520"/>
          </a:xfrm>
          <a:prstGeom prst="roundRect">
            <a:avLst>
              <a:gd name="adj" fmla="val 12500"/>
            </a:avLst>
          </a:prstGeom>
          <a:solidFill>
            <a:srgbClr val="11A3B8"/>
          </a:solidFill>
          <a:ln/>
        </p:spPr>
      </p:sp>
      <p:sp>
        <p:nvSpPr>
          <p:cNvPr id="7" name="Text 5"/>
          <p:cNvSpPr/>
          <p:nvPr/>
        </p:nvSpPr>
        <p:spPr>
          <a:xfrm>
            <a:off x="3383280" y="1719072"/>
            <a:ext cx="237744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声音由物体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振动产生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4864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2FAFB"/>
          </a:solidFill>
          <a:ln w="15240">
            <a:solidFill>
              <a:srgbClr val="23546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8640" y="3017520"/>
            <a:ext cx="2286000" cy="64008"/>
          </a:xfrm>
          <a:prstGeom prst="rect">
            <a:avLst/>
          </a:prstGeom>
          <a:solidFill>
            <a:srgbClr val="235460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振动停止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48640" y="36118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声音停止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338328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2FAFB"/>
          </a:solidFill>
          <a:ln w="15240">
            <a:solidFill>
              <a:srgbClr val="0A7C8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383280" y="3017520"/>
            <a:ext cx="2286000" cy="64008"/>
          </a:xfrm>
          <a:prstGeom prst="rect">
            <a:avLst/>
          </a:prstGeom>
          <a:solidFill>
            <a:srgbClr val="0A7C8C"/>
          </a:solidFill>
          <a:ln/>
        </p:spPr>
      </p:sp>
      <p:sp>
        <p:nvSpPr>
          <p:cNvPr id="14" name="Text 12"/>
          <p:cNvSpPr/>
          <p:nvPr/>
        </p:nvSpPr>
        <p:spPr>
          <a:xfrm>
            <a:off x="338328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振动快慢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3383280" y="36118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决定音调高低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621792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2FAFB"/>
          </a:solidFill>
          <a:ln w="15240">
            <a:solidFill>
              <a:srgbClr val="E0922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217920" y="3017520"/>
            <a:ext cx="2286000" cy="6400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21792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振动幅度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217920" y="36118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决定响度大小</a:t>
            </a:r>
            <a:endParaRPr lang="en-US" sz="1250" dirty="0"/>
          </a:p>
        </p:txBody>
      </p:sp>
      <p:sp>
        <p:nvSpPr>
          <p:cNvPr id="20" name="Shape 18"/>
          <p:cNvSpPr/>
          <p:nvPr/>
        </p:nvSpPr>
        <p:spPr>
          <a:xfrm>
            <a:off x="4572000" y="2423160"/>
            <a:ext cx="0" cy="594360"/>
          </a:xfrm>
          <a:prstGeom prst="line">
            <a:avLst/>
          </a:prstGeom>
          <a:noFill/>
          <a:ln w="19050">
            <a:solidFill>
              <a:srgbClr val="B6DDE3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11A3B8"/>
          </a:solidFill>
          <a:ln/>
        </p:spPr>
      </p:sp>
      <p:sp>
        <p:nvSpPr>
          <p:cNvPr id="22" name="Text 20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声波台 · 闯关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声音的产生 · 苏教版科学四年级上册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03A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动手验一验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1A3B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A7C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F4F6"/>
          </a:solidFill>
          <a:ln w="12700">
            <a:solidFill>
              <a:srgbClr val="11A3B8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0A7C8C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用橡皮筋、尺子各制造一次声音,边发声边摸/看它的振动,写下你的发现。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EF0"/>
          </a:solidFill>
          <a:ln w="9525">
            <a:solidFill>
              <a:srgbClr val="B6DDE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手放喉咙上轻声和大声说话,感受振动的不同,说说和响度的关系。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EF0"/>
          </a:solidFill>
          <a:ln w="9525">
            <a:solidFill>
              <a:srgbClr val="B6DDE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A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用长短不同的橡皮筋(或水量不同的瓶子)发出高低不同的声音,记录方法。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8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声音的产生 · 苏教版科学四年级上册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A7C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声音的产生</dc:title>
  <dc:subject>PptxGenJS Presentation</dc:subject>
  <dc:creator>光鹿课件</dc:creator>
  <cp:lastModifiedBy>光鹿课件</cp:lastModifiedBy>
  <cp:revision>1</cp:revision>
  <dcterms:created xsi:type="dcterms:W3CDTF">2026-06-13T18:28:25Z</dcterms:created>
  <dcterms:modified xsi:type="dcterms:W3CDTF">2026-06-13T18:28:25Z</dcterms:modified>
</cp:coreProperties>
</file>