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ma-gua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ma-guang/index.html?line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ma-guang/index.html?tab=zici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ima-guang/index.html?tab=song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8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语文/司马光/封面-古庭水缸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40A">
              <a:alpha val="62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2920" y="457200"/>
            <a:ext cx="3840480" cy="1554480"/>
          </a:xfrm>
          <a:prstGeom prst="rect">
            <a:avLst/>
          </a:prstGeom>
          <a:solidFill>
            <a:srgbClr val="F8F0DC">
              <a:alpha val="82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640080" y="658368"/>
            <a:ext cx="3657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50" b="1" spc="100" kern="0" dirty="0">
                <a:solidFill>
                  <a:srgbClr val="1F355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 · 三上 · 第八单元 · 第24课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603504" y="950976"/>
            <a:ext cx="36576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600" b="1" spc="8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</a:t>
            </a:r>
            <a:endParaRPr lang="en-US" sz="4600" dirty="0"/>
          </a:p>
        </p:txBody>
      </p:sp>
      <p:sp>
        <p:nvSpPr>
          <p:cNvPr id="7" name="Text 4"/>
          <p:cNvSpPr/>
          <p:nvPr/>
        </p:nvSpPr>
        <p:spPr>
          <a:xfrm>
            <a:off x="640080" y="1810512"/>
            <a:ext cx="3657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小学第一篇文言文 · 选自《宋史》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66928" y="3977640"/>
            <a:ext cx="7315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i="1" spc="200" kern="0" dirty="0">
                <a:solidFill>
                  <a:srgbClr val="F4ECD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一句文言,一句白话,一幅画面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657600" y="4434840"/>
            <a:ext cx="1828800" cy="365760"/>
          </a:xfrm>
          <a:prstGeom prst="roundRect">
            <a:avLst>
              <a:gd name="adj" fmla="val 12500"/>
            </a:avLst>
          </a:prstGeom>
          <a:solidFill>
            <a:srgbClr val="B23A2C"/>
          </a:solidFill>
          <a:ln/>
        </p:spPr>
      </p:sp>
      <p:sp>
        <p:nvSpPr>
          <p:cNvPr id="10" name="Text 7"/>
          <p:cNvSpPr/>
          <p:nvPr/>
        </p:nvSpPr>
        <p:spPr>
          <a:xfrm>
            <a:off x="3657600" y="4425696"/>
            <a:ext cx="18288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打开文言台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8229600" y="502920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29600" y="493776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353312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35331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走近 · 第一篇文言文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30个字,讲一个故事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00784"/>
            <a:ext cx="77724" cy="777240"/>
          </a:xfrm>
          <a:prstGeom prst="rect">
            <a:avLst/>
          </a:prstGeom>
          <a:solidFill>
            <a:srgbClr val="2D4A6E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45920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什么是文言文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56816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古人写文章用的语言,叫文言文,也叫"小古文"。它很短,一个字常常就是一个意思。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这篇讲什么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司马光小时候,一个伙伴掉进大水缸,他搬石头砸破缸救人——大家熟悉的"砸缸"故事。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39312"/>
            <a:ext cx="77724" cy="777240"/>
          </a:xfrm>
          <a:prstGeom prst="rect">
            <a:avLst/>
          </a:prstGeom>
          <a:solidFill>
            <a:srgbClr val="B08A36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84448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怎么学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95344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一句文言对一句白话,看着画面读,借助注释懂意思——文言文也能读得懂、读得顺。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764024" y="1655064"/>
            <a:ext cx="3959352" cy="2816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esktop/教学课件展示图片/语文/司马光/文房-竹简笔墨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800600" y="1691640"/>
            <a:ext cx="3886200" cy="27432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892040" y="1783080"/>
            <a:ext cx="640080" cy="274320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20" name="Text 17"/>
          <p:cNvSpPr/>
          <p:nvPr/>
        </p:nvSpPr>
        <p:spPr>
          <a:xfrm>
            <a:off x="4892040" y="1772107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3EAD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竹简笔墨</a:t>
            </a:r>
            <a:endParaRPr lang="en-US" sz="100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二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353312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35331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文白对照 · 读懂意思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一句文言,一句白话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6420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对着读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75104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点文言每一句,右边就是白话意思,画面也聚光亮起对应情节——不再怕"读不懂"。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2D4A6E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看着想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群儿戏庭、一儿登瓮、众皆弃去、光持石击瓮、水迸儿活——五句话,五个画面。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B08A36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66160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语文要素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7705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借助注释和插图,读懂文言文的意思——这就是本课要学的本领。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913632" y="1746504"/>
            <a:ext cx="4809744" cy="240487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ocuments/Claude/Projects/ai推演/司马光-文言台/ppt-assets/c-d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33172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41648" y="1874520"/>
            <a:ext cx="1472184" cy="274320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20" name="Text 17"/>
          <p:cNvSpPr/>
          <p:nvPr/>
        </p:nvSpPr>
        <p:spPr>
          <a:xfrm>
            <a:off x="4041648" y="1863547"/>
            <a:ext cx="147218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3EAD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点句→聚光"水迸儿活"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3950208" y="4370832"/>
            <a:ext cx="1737360" cy="365760"/>
          </a:xfrm>
          <a:prstGeom prst="roundRect">
            <a:avLst>
              <a:gd name="adj" fmla="val 12500"/>
            </a:avLst>
          </a:prstGeom>
          <a:solidFill>
            <a:srgbClr val="B23A2C"/>
          </a:solidFill>
          <a:ln/>
        </p:spPr>
      </p:sp>
      <p:sp>
        <p:nvSpPr>
          <p:cNvPr id="22" name="Text 19"/>
          <p:cNvSpPr/>
          <p:nvPr/>
        </p:nvSpPr>
        <p:spPr>
          <a:xfrm>
            <a:off x="3950208" y="4361688"/>
            <a:ext cx="1737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文言台 · 文白对照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三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585216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585216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全文对照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文言 → 白话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graphicFrame>
        <p:nvGraphicFramePr>
          <p:cNvPr id="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457200" y="1591056"/>
          <a:ext cx="8229600" cy="914400"/>
        </p:xfrm>
        <a:graphic>
          <a:graphicData uri="http://schemas.openxmlformats.org/drawingml/2006/table">
            <a:tbl>
              <a:tblPr/>
              <a:tblGrid>
                <a:gridCol w="3657600"/>
                <a:gridCol w="4572000"/>
              </a:tblGrid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200" b="1" dirty="0">
                          <a:solidFill>
                            <a:srgbClr val="F3EAD3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文言</a:t>
                      </a:r>
                      <a:endParaRPr lang="en-US" sz="12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018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200" b="1" dirty="0">
                          <a:solidFill>
                            <a:srgbClr val="F3EAD3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白话</a:t>
                      </a:r>
                      <a:endParaRPr lang="en-US" sz="12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018"/>
                    </a:solidFill>
                  </a:tcPr>
                </a:tc>
              </a:tr>
              <a:tr h="512064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500" b="1" dirty="0">
                          <a:solidFill>
                            <a:srgbClr val="272018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群儿戏于庭</a:t>
                      </a:r>
                      <a:endParaRPr lang="en-US" sz="15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857A6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一群小孩在庭院里玩耍。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</a:tr>
              <a:tr h="512064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500" b="1" dirty="0">
                          <a:solidFill>
                            <a:srgbClr val="272018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一儿登瓮,足跌没水中</a:t>
                      </a:r>
                      <a:endParaRPr lang="en-US" sz="15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BE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857A6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一个小孩爬上大水缸,失足掉进水里。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BE"/>
                    </a:solidFill>
                  </a:tcPr>
                </a:tc>
              </a:tr>
              <a:tr h="512064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500" b="1" dirty="0">
                          <a:solidFill>
                            <a:srgbClr val="272018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众皆弃去</a:t>
                      </a:r>
                      <a:endParaRPr lang="en-US" sz="15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857A6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别的孩子都吓得丢下他跑了。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</a:tr>
              <a:tr h="512064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500" b="1" dirty="0">
                          <a:solidFill>
                            <a:srgbClr val="272018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光持石击瓮破之</a:t>
                      </a:r>
                      <a:endParaRPr lang="en-US" sz="15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BE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857A6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司马光拿起石头砸破了水缸。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BE"/>
                    </a:solidFill>
                  </a:tcPr>
                </a:tc>
              </a:tr>
              <a:tr h="512064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500" b="1" dirty="0">
                          <a:solidFill>
                            <a:srgbClr val="272018"/>
                          </a:solidFill>
                          <a:latin typeface="Songti SC" pitchFamily="34" charset="0"/>
                          <a:ea typeface="Songti SC" pitchFamily="34" charset="-122"/>
                          <a:cs typeface="Songti SC" pitchFamily="34" charset="-120"/>
                        </a:rPr>
                        <a:t>水迸,儿得活</a:t>
                      </a:r>
                      <a:endParaRPr lang="en-US" sz="1500" dirty="0">
                        <a:latin typeface="Songti SC" charset="0"/>
                        <a:ea typeface="Songti SC" charset="0"/>
                        <a:cs typeface="Songti SC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857A6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水一下涌出来,那孩子得救了。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4E2"/>
                    </a:solidFill>
                  </a:tcPr>
                </a:tc>
              </a:tr>
            </a:tbl>
          </a:graphicData>
        </a:graphic>
      </p:graphicFrame>
      <p:sp>
        <p:nvSpPr>
          <p:cNvPr id="9" name="Text 6"/>
          <p:cNvSpPr/>
          <p:nvPr/>
        </p:nvSpPr>
        <p:spPr>
          <a:xfrm>
            <a:off x="457200" y="4334256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i="1" dirty="0">
                <a:solidFill>
                  <a:srgbClr val="4A403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重点字:瓮(大水缸,不是缸)· 没 mò(淹没)· 皆(都)· 迸 bèng(涌出)· 破之(把它砸破)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11" name="Text 8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四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243584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243584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逐字注释 · 学方法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一个字,一个意思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6420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瓮 与 缸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75104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"瓮"是口小肚大的大水缸,文言用"瓮"不用"缸"——古今用词不同。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2D4A6E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读准字音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"没"在这里读 mò(淹没),不读 méi;"迸"读 bèng(涌出)。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B08A36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66160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借助注释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7705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遇到不懂的字,先看注释——这是读文言文最重要的方法。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913632" y="1746504"/>
            <a:ext cx="4809744" cy="240487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ocuments/Claude/Projects/ai推演/司马光-文言台/ppt-assets/c-zi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33172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41648" y="1874520"/>
            <a:ext cx="1115568" cy="274320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20" name="Text 17"/>
          <p:cNvSpPr/>
          <p:nvPr/>
        </p:nvSpPr>
        <p:spPr>
          <a:xfrm>
            <a:off x="4041648" y="1863547"/>
            <a:ext cx="1115568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3EAD3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点字看释义与注音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3950208" y="4370832"/>
            <a:ext cx="1737360" cy="365760"/>
          </a:xfrm>
          <a:prstGeom prst="roundRect">
            <a:avLst>
              <a:gd name="adj" fmla="val 12500"/>
            </a:avLst>
          </a:prstGeom>
          <a:solidFill>
            <a:srgbClr val="B23A2C"/>
          </a:solidFill>
          <a:ln/>
        </p:spPr>
      </p:sp>
      <p:sp>
        <p:nvSpPr>
          <p:cNvPr id="22" name="Text 19"/>
          <p:cNvSpPr/>
          <p:nvPr/>
        </p:nvSpPr>
        <p:spPr>
          <a:xfrm>
            <a:off x="3950208" y="4361688"/>
            <a:ext cx="17373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文言台 · 逐字注释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五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语文/司马光/庭院-古典园林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141008">
              <a:alpha val="4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1572768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5" name="Text 2"/>
          <p:cNvSpPr/>
          <p:nvPr/>
        </p:nvSpPr>
        <p:spPr>
          <a:xfrm>
            <a:off x="411480" y="400507"/>
            <a:ext cx="157276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 · 复述 · 悟品质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48463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读出停顿,讲出故事</a:t>
            </a:r>
            <a:endParaRPr lang="en-US" sz="2300" dirty="0"/>
          </a:p>
        </p:txBody>
      </p:sp>
      <p:sp>
        <p:nvSpPr>
          <p:cNvPr id="7" name="Shape 4"/>
          <p:cNvSpPr/>
          <p:nvPr/>
        </p:nvSpPr>
        <p:spPr>
          <a:xfrm>
            <a:off x="429768" y="1371600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2D4A6E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66420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读出停顿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40080" y="1975104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光/持石/击瓮/破之 —— 文言要读出节奏,慢慢读、读出味道,再背下来。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615184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按序复述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40080" y="2926080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按"戏庭→登瓮→弃去→击瓮→得活"的顺序,用自己的话把故事讲一遍。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B08A36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566160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司马光是谁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40080" y="387705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别人吓跑了,他却沉着冷静、急中生智——"让水离开人"。点「让小文讲讲司马光」。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457200" y="4498848"/>
            <a:ext cx="2377440" cy="365760"/>
          </a:xfrm>
          <a:prstGeom prst="roundRect">
            <a:avLst>
              <a:gd name="adj" fmla="val 12500"/>
            </a:avLst>
          </a:prstGeom>
          <a:solidFill>
            <a:srgbClr val="B23A2C"/>
          </a:solidFill>
          <a:ln/>
        </p:spPr>
      </p:sp>
      <p:sp>
        <p:nvSpPr>
          <p:cNvPr id="18" name="Text 15"/>
          <p:cNvSpPr/>
          <p:nvPr/>
        </p:nvSpPr>
        <p:spPr>
          <a:xfrm>
            <a:off x="457200" y="4489704"/>
            <a:ext cx="23774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文言台 · 诵读复述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六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4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914400" cy="292608"/>
          </a:xfrm>
          <a:prstGeom prst="rect">
            <a:avLst/>
          </a:prstGeom>
          <a:solidFill>
            <a:srgbClr val="2720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914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3EAD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课后 · 作业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把故事讲下去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6916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FBF0EA"/>
          </a:solidFill>
          <a:ln w="12700">
            <a:solidFill>
              <a:srgbClr val="B23A2C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57200" y="1801368"/>
            <a:ext cx="73152" cy="566928"/>
          </a:xfrm>
          <a:prstGeom prst="rect">
            <a:avLst/>
          </a:prstGeom>
          <a:solidFill>
            <a:srgbClr val="B23A2C"/>
          </a:solidFill>
          <a:ln/>
        </p:spPr>
      </p:sp>
      <p:sp>
        <p:nvSpPr>
          <p:cNvPr id="10" name="Text 8"/>
          <p:cNvSpPr/>
          <p:nvPr/>
        </p:nvSpPr>
        <p:spPr>
          <a:xfrm>
            <a:off x="676656" y="17830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必做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103120" y="17647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正确流利地朗读并背诵《司马光》;用自己的话把故事讲给家人听。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457200" y="26060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E8DCBE"/>
          </a:solidFill>
          <a:ln w="9525">
            <a:solidFill>
              <a:srgbClr val="CFC3A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57200" y="2715768"/>
            <a:ext cx="73152" cy="566928"/>
          </a:xfrm>
          <a:prstGeom prst="rect">
            <a:avLst/>
          </a:prstGeom>
          <a:solidFill>
            <a:srgbClr val="2D4A6E"/>
          </a:solidFill>
          <a:ln/>
        </p:spPr>
      </p:sp>
      <p:sp>
        <p:nvSpPr>
          <p:cNvPr id="14" name="Text 12"/>
          <p:cNvSpPr/>
          <p:nvPr/>
        </p:nvSpPr>
        <p:spPr>
          <a:xfrm>
            <a:off x="676656" y="26974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实践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2103120" y="26791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借助注释,试读另一篇小古文(如《守株待兔》),圈出你读懂的字。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457200" y="35204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E8DCBE"/>
          </a:solidFill>
          <a:ln w="9525">
            <a:solidFill>
              <a:srgbClr val="CFC3A3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7200" y="3630168"/>
            <a:ext cx="73152" cy="566928"/>
          </a:xfrm>
          <a:prstGeom prst="rect">
            <a:avLst/>
          </a:prstGeom>
          <a:solidFill>
            <a:srgbClr val="B08A36"/>
          </a:solidFill>
          <a:ln/>
        </p:spPr>
      </p:sp>
      <p:sp>
        <p:nvSpPr>
          <p:cNvPr id="18" name="Text 16"/>
          <p:cNvSpPr/>
          <p:nvPr/>
        </p:nvSpPr>
        <p:spPr>
          <a:xfrm>
            <a:off x="676656" y="36118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72018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挑战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2103120" y="35935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857A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如果是你,遇到同伴落水会怎么办?和司马光的办法比一比,说说"沉着冷静"的重要。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57A6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21" name="Text 19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1F355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七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8DC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语文/司马光/封面-古庭水缸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554480"/>
            <a:ext cx="9144000" cy="2103120"/>
          </a:xfrm>
          <a:prstGeom prst="rect">
            <a:avLst/>
          </a:prstGeom>
          <a:solidFill>
            <a:srgbClr val="141008">
              <a:alpha val="66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1828800"/>
            <a:ext cx="8229600" cy="640080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25400" dir="5400000">
              <a:srgbClr val="000000">
                <a:alpha val="55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spc="600" kern="0" dirty="0">
                <a:solidFill>
                  <a:srgbClr val="FAF4E2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光持石击瓮破之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457200" y="265176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spc="400" kern="0" dirty="0">
                <a:solidFill>
                  <a:srgbClr val="B08A36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沉着冷静,机智救人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8229600" y="4114800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B23A2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29600" y="4105656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B23A2C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光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D8CDB0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司马光 · 选自《宋史》· 统编版语文三年级上册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8A36"/>
                </a:solidFill>
                <a:latin typeface="Songti SC" pitchFamily="34" charset="0"/>
                <a:ea typeface="Songti SC" pitchFamily="34" charset="-122"/>
                <a:cs typeface="Songti SC" pitchFamily="34" charset="-120"/>
              </a:rPr>
              <a:t>其 八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司马光</dc:title>
  <dc:subject>PptxGenJS Presentation</dc:subject>
  <dc:creator>光鹿课件</dc:creator>
  <cp:lastModifiedBy>光鹿课件</cp:lastModifiedBy>
  <cp:revision>1</cp:revision>
  <dcterms:created xsi:type="dcterms:W3CDTF">2026-06-13T16:34:20Z</dcterms:created>
  <dcterms:modified xsi:type="dcterms:W3CDTF">2026-06-13T16:34:20Z</dcterms:modified>
</cp:coreProperties>
</file>