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shaonian-runtu/index.html" TargetMode="External"/><Relationship Id="rId1" Type="http://schemas.openxmlformats.org/officeDocument/2006/relationships/image" Target="../media/image-1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shaonian-runtu/index.html?p=4" TargetMode="External"/><Relationship Id="rId1" Type="http://schemas.openxmlformats.org/officeDocument/2006/relationships/image" Target="../media/image-3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shaonian-runtu/index.html?p=5" TargetMode="External"/><Relationship Id="rId1" Type="http://schemas.openxmlformats.org/officeDocument/2006/relationships/image" Target="../media/image-4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shaonian-runtu/index.html?p=6" TargetMode="External"/><Relationship Id="rId1" Type="http://schemas.openxmlformats.org/officeDocument/2006/relationships/image" Target="../media/image-5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shaonian-runtu/index.html?p=7" TargetMode="External"/><Relationship Id="rId1" Type="http://schemas.openxmlformats.org/officeDocument/2006/relationships/image" Target="../media/image-6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shaonian-runtu/index.html?p=8" TargetMode="External"/><Relationship Id="rId1" Type="http://schemas.openxmlformats.org/officeDocument/2006/relationships/image" Target="../media/image-7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shaonian-runtu/index.html?p=10" TargetMode="External"/><Relationship Id="rId1" Type="http://schemas.openxmlformats.org/officeDocument/2006/relationships/image" Target="../media/image-8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少年闰土-月夜瓜田/ppt-assets/c-cover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3200400"/>
            <a:ext cx="9144000" cy="1943100"/>
          </a:xfrm>
          <a:prstGeom prst="rect">
            <a:avLst/>
          </a:prstGeom>
          <a:solidFill>
            <a:srgbClr val="1A130A">
              <a:alpha val="84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502920" y="3310128"/>
            <a:ext cx="82296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少年闰土 · 月夜瓜田</a:t>
            </a:r>
            <a:endParaRPr lang="en-US" sz="3000" dirty="0"/>
          </a:p>
        </p:txBody>
      </p:sp>
      <p:sp>
        <p:nvSpPr>
          <p:cNvPr id="5" name="Text 2"/>
          <p:cNvSpPr/>
          <p:nvPr/>
        </p:nvSpPr>
        <p:spPr>
          <a:xfrm>
            <a:off x="521208" y="4023360"/>
            <a:ext cx="8229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dirty="0">
                <a:solidFill>
                  <a:srgbClr val="F3E4C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鲁迅《故乡》节选 · 一个三十年念念不忘的少年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521208" y="4425696"/>
            <a:ext cx="59436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dirty="0">
                <a:solidFill>
                  <a:srgbClr val="EACFA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统编版语文六年级上册《少年闰土》</a:t>
            </a:r>
            <a:endParaRPr lang="en-US" sz="1100" dirty="0"/>
          </a:p>
        </p:txBody>
      </p:sp>
      <p:sp>
        <p:nvSpPr>
          <p:cNvPr id="7" name="Shape 4"/>
          <p:cNvSpPr/>
          <p:nvPr/>
        </p:nvSpPr>
        <p:spPr>
          <a:xfrm>
            <a:off x="6400800" y="4425696"/>
            <a:ext cx="1243584" cy="365760"/>
          </a:xfrm>
          <a:prstGeom prst="roundRect">
            <a:avLst>
              <a:gd name="adj" fmla="val 15000"/>
            </a:avLst>
          </a:prstGeom>
          <a:solidFill>
            <a:srgbClr val="C0563A"/>
          </a:solidFill>
          <a:ln/>
        </p:spPr>
      </p:sp>
      <p:sp>
        <p:nvSpPr>
          <p:cNvPr id="8" name="Text 5"/>
          <p:cNvSpPr/>
          <p:nvPr/>
        </p:nvSpPr>
        <p:spPr>
          <a:xfrm>
            <a:off x="6400800" y="4416552"/>
            <a:ext cx="1243584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打开沉浸课件</a:t>
            </a:r>
            <a:endParaRPr lang="en-US" sz="11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3E8D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005840" cy="310896"/>
          </a:xfrm>
          <a:prstGeom prst="rect">
            <a:avLst/>
          </a:prstGeom>
          <a:solidFill>
            <a:srgbClr val="A87E22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00584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作业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11480" y="77724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3A2C1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分层作业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457200" y="173736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6" name="Text 4"/>
          <p:cNvSpPr/>
          <p:nvPr/>
        </p:nvSpPr>
        <p:spPr>
          <a:xfrm>
            <a:off x="457200" y="172821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A87E2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必做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1645920" y="169164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4A3D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背诵并默写'月下刺猹'开篇名段;摘抄闰土外貌描写并批注。</a:t>
            </a:r>
            <a:endParaRPr lang="en-US" sz="1350" dirty="0"/>
          </a:p>
        </p:txBody>
      </p:sp>
      <p:sp>
        <p:nvSpPr>
          <p:cNvPr id="8" name="Shape 6"/>
          <p:cNvSpPr/>
          <p:nvPr/>
        </p:nvSpPr>
        <p:spPr>
          <a:xfrm>
            <a:off x="457200" y="274320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9" name="Text 7"/>
          <p:cNvSpPr/>
          <p:nvPr/>
        </p:nvSpPr>
        <p:spPr>
          <a:xfrm>
            <a:off x="457200" y="273405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A87E2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实践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1645920" y="269748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4A3D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用'外貌 + 一件事'的方法,向同学介绍少年闰土。</a:t>
            </a:r>
            <a:endParaRPr lang="en-US" sz="1350" dirty="0"/>
          </a:p>
        </p:txBody>
      </p:sp>
      <p:sp>
        <p:nvSpPr>
          <p:cNvPr id="11" name="Shape 9"/>
          <p:cNvSpPr/>
          <p:nvPr/>
        </p:nvSpPr>
        <p:spPr>
          <a:xfrm>
            <a:off x="457200" y="374904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12" name="Text 10"/>
          <p:cNvSpPr/>
          <p:nvPr/>
        </p:nvSpPr>
        <p:spPr>
          <a:xfrm>
            <a:off x="457200" y="373989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A87E2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挑战</a:t>
            </a:r>
            <a:endParaRPr lang="en-US" sz="1200" dirty="0"/>
          </a:p>
        </p:txBody>
      </p:sp>
      <p:sp>
        <p:nvSpPr>
          <p:cNvPr id="13" name="Text 11"/>
          <p:cNvSpPr/>
          <p:nvPr/>
        </p:nvSpPr>
        <p:spPr>
          <a:xfrm>
            <a:off x="1645920" y="370332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4A3D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你身边有没有像闰土这样'懂得很多新鲜事'的伙伴?用一两件事把他写一写。</a:t>
            </a:r>
            <a:endParaRPr lang="en-US" sz="1350" dirty="0"/>
          </a:p>
        </p:txBody>
      </p:sp>
      <p:sp>
        <p:nvSpPr>
          <p:cNvPr id="14" name="Text 12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9A8A6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少年闰土 · 月夜瓜田</a:t>
            </a:r>
            <a:endParaRPr lang="en-US" sz="850" dirty="0"/>
          </a:p>
        </p:txBody>
      </p:sp>
      <p:sp>
        <p:nvSpPr>
          <p:cNvPr id="15" name="Text 13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A87E2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P.10</a:t>
            </a:r>
            <a:endParaRPr lang="en-US" sz="1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3E8D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188720" cy="310896"/>
          </a:xfrm>
          <a:prstGeom prst="rect">
            <a:avLst/>
          </a:prstGeom>
          <a:solidFill>
            <a:srgbClr val="3A2C1E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18872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7F1E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学习目标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11480" y="77724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3A2C1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这节课,我们要学会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438912" y="1371600"/>
            <a:ext cx="548640" cy="45720"/>
          </a:xfrm>
          <a:prstGeom prst="rect">
            <a:avLst/>
          </a:prstGeom>
          <a:solidFill>
            <a:srgbClr val="C0563A"/>
          </a:solidFill>
          <a:ln/>
        </p:spPr>
      </p:sp>
      <p:sp>
        <p:nvSpPr>
          <p:cNvPr id="6" name="Shape 4"/>
          <p:cNvSpPr/>
          <p:nvPr/>
        </p:nvSpPr>
        <p:spPr>
          <a:xfrm>
            <a:off x="457200" y="1801368"/>
            <a:ext cx="118872" cy="566928"/>
          </a:xfrm>
          <a:prstGeom prst="rect">
            <a:avLst/>
          </a:prstGeom>
          <a:solidFill>
            <a:srgbClr val="C0563A"/>
          </a:solidFill>
          <a:ln/>
        </p:spPr>
      </p:sp>
      <p:sp>
        <p:nvSpPr>
          <p:cNvPr id="7" name="Text 5"/>
          <p:cNvSpPr/>
          <p:nvPr/>
        </p:nvSpPr>
        <p:spPr>
          <a:xfrm>
            <a:off x="713232" y="17830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A87E2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读画面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3154680" y="17830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4A3D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有感情地朗读'月下刺猹'等经典片段,在脑海中'看见'画面并背诵开篇名段。</a:t>
            </a:r>
            <a:endParaRPr lang="en-US" sz="1300" dirty="0"/>
          </a:p>
        </p:txBody>
      </p:sp>
      <p:sp>
        <p:nvSpPr>
          <p:cNvPr id="9" name="Shape 7"/>
          <p:cNvSpPr/>
          <p:nvPr/>
        </p:nvSpPr>
        <p:spPr>
          <a:xfrm>
            <a:off x="457200" y="2715768"/>
            <a:ext cx="118872" cy="566928"/>
          </a:xfrm>
          <a:prstGeom prst="rect">
            <a:avLst/>
          </a:prstGeom>
          <a:solidFill>
            <a:srgbClr val="C0563A"/>
          </a:solidFill>
          <a:ln/>
        </p:spPr>
      </p:sp>
      <p:sp>
        <p:nvSpPr>
          <p:cNvPr id="10" name="Text 8"/>
          <p:cNvSpPr/>
          <p:nvPr/>
        </p:nvSpPr>
        <p:spPr>
          <a:xfrm>
            <a:off x="713232" y="26974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A87E2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识人物</a:t>
            </a:r>
            <a:endParaRPr lang="en-US" sz="1500" dirty="0"/>
          </a:p>
        </p:txBody>
      </p:sp>
      <p:sp>
        <p:nvSpPr>
          <p:cNvPr id="11" name="Text 9"/>
          <p:cNvSpPr/>
          <p:nvPr/>
        </p:nvSpPr>
        <p:spPr>
          <a:xfrm>
            <a:off x="3154680" y="26974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4A3D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抓住外貌、动作、语言,概括闰土是个见多识广、活泼勇敢的怎样的少年。</a:t>
            </a:r>
            <a:endParaRPr lang="en-US" sz="1300" dirty="0"/>
          </a:p>
        </p:txBody>
      </p:sp>
      <p:sp>
        <p:nvSpPr>
          <p:cNvPr id="12" name="Shape 10"/>
          <p:cNvSpPr/>
          <p:nvPr/>
        </p:nvSpPr>
        <p:spPr>
          <a:xfrm>
            <a:off x="457200" y="3630168"/>
            <a:ext cx="118872" cy="566928"/>
          </a:xfrm>
          <a:prstGeom prst="rect">
            <a:avLst/>
          </a:prstGeom>
          <a:solidFill>
            <a:srgbClr val="C0563A"/>
          </a:solidFill>
          <a:ln/>
        </p:spPr>
      </p:sp>
      <p:sp>
        <p:nvSpPr>
          <p:cNvPr id="13" name="Text 11"/>
          <p:cNvSpPr/>
          <p:nvPr/>
        </p:nvSpPr>
        <p:spPr>
          <a:xfrm>
            <a:off x="713232" y="36118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A87E2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品情感</a:t>
            </a:r>
            <a:endParaRPr lang="en-US" sz="1500" dirty="0"/>
          </a:p>
        </p:txBody>
      </p:sp>
      <p:sp>
        <p:nvSpPr>
          <p:cNvPr id="14" name="Text 12"/>
          <p:cNvSpPr/>
          <p:nvPr/>
        </p:nvSpPr>
        <p:spPr>
          <a:xfrm>
            <a:off x="3154680" y="36118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4A3D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通过'闰土'与'我'的对比,体会'我'的羡慕与课文寄托的怀念之情。</a:t>
            </a:r>
            <a:endParaRPr lang="en-US" sz="1300" dirty="0"/>
          </a:p>
        </p:txBody>
      </p:sp>
      <p:sp>
        <p:nvSpPr>
          <p:cNvPr id="15" name="Text 13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9A8A6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少年闰土 · 月夜瓜田</a:t>
            </a:r>
            <a:endParaRPr lang="en-US" sz="850" dirty="0"/>
          </a:p>
        </p:txBody>
      </p:sp>
      <p:sp>
        <p:nvSpPr>
          <p:cNvPr id="16" name="Text 14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A87E2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P.2</a:t>
            </a:r>
            <a:endParaRPr lang="en-US" sz="1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少年闰土-月夜瓜田/ppt-assets/c-freeze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核心互动一 · 经典画面定格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点"月下刺猹"图上5处光点:深蓝天空→金黄圆月→碧绿西瓜→项带银圈的少年→刺猹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C0563A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4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少年闰土 · 月夜瓜田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P.3</a:t>
            </a:r>
            <a:endParaRPr lang="en-US" sz="1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少年闰土-月夜瓜田/ppt-assets/c-story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核心互动二 · 四件稀奇事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点卡牌换景:雪地捕鸟·海边拾贝·看瓜刺猹·看跳鱼儿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C0563A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5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少年闰土 · 月夜瓜田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P.4</a:t>
            </a:r>
            <a:endParaRPr lang="en-US" sz="1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少年闰土-月夜瓜田/ppt-assets/c-runtu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识人物 · 闰土的样子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外貌(银项圈)+本领(捕鸟/拾贝/刺猹/跳鱼)+性子 = 见多识广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C0563A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6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少年闰土 · 月夜瓜田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P.5</a:t>
            </a:r>
            <a:endParaRPr lang="en-US" sz="1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少年闰土-月夜瓜田/ppt-assets/c-compare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核心互动三 · 闰土 vs 我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"无穷无尽的稀奇事" ↔ "院子里高墙上四角的天空"——体会羡慕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C0563A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7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少年闰土 · 月夜瓜田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P.6</a:t>
            </a:r>
            <a:endParaRPr lang="en-US" sz="1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少年闰土-月夜瓜田/ppt-assets/c-words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词句积累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其间·无端·如许·单知道·素不知道·希奇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C0563A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8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少年闰土 · 月夜瓜田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P.7</a:t>
            </a: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少年闰土-月夜瓜田/ppt-assets/c-quiz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课堂闯关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画面、人物形象、"四角的天空"含义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490472" cy="365760"/>
          </a:xfrm>
          <a:prstGeom prst="roundRect">
            <a:avLst>
              <a:gd name="adj" fmla="val 15000"/>
            </a:avLst>
          </a:prstGeom>
          <a:solidFill>
            <a:srgbClr val="C0563A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490472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10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少年闰土 · 月夜瓜田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P.8</a:t>
            </a:r>
            <a:endParaRPr lang="en-US" sz="1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3E8D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005840" cy="310896"/>
          </a:xfrm>
          <a:prstGeom prst="rect">
            <a:avLst/>
          </a:prstGeom>
          <a:solidFill>
            <a:srgbClr val="3A2C1E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00584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7F1E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板书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57200" y="91440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400" b="1" dirty="0">
                <a:solidFill>
                  <a:srgbClr val="3A2C1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少年闰土 · 鲁迅《故乡》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548640" y="169164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A87E2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画面:深蓝天空·金黄圆月·碧绿西瓜·少年刺猹——电影般的开篇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548640" y="233172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dirty="0">
                <a:solidFill>
                  <a:srgbClr val="4A3D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人物:外貌(银项圈)+本领(捕鸟/拾贝/刺猹/跳鱼)+性子(活泼真诚)= 见多识广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548640" y="297180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A87E2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情感:闰土的广阔 ↔ '我'的'四角的天空' = 羡慕 · 自省 · 怀念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9A8A6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少年闰土 · 月夜瓜田</a:t>
            </a:r>
            <a:endParaRPr lang="en-US" sz="850" dirty="0"/>
          </a:p>
        </p:txBody>
      </p:sp>
      <p:sp>
        <p:nvSpPr>
          <p:cNvPr id="9" name="Text 7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A87E2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P.9</a:t>
            </a:r>
            <a:endParaRPr lang="en-US" sz="1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少年闰土 · 月夜瓜田</dc:title>
  <dc:subject>PptxGenJS Presentation</dc:subject>
  <dc:creator>光鹿课件</dc:creator>
  <cp:lastModifiedBy>光鹿课件</cp:lastModifiedBy>
  <cp:revision>1</cp:revision>
  <dcterms:created xsi:type="dcterms:W3CDTF">2026-06-24T09:01:49Z</dcterms:created>
  <dcterms:modified xsi:type="dcterms:W3CDTF">2026-06-24T09:01:49Z</dcterms:modified>
</cp:coreProperties>
</file>