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eed-structur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eed-structure/index.html?tab=bean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eed-structure/index.html?tab=corn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seed-structure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6EA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种子结构-萌发台/ppt-assets/c-bea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4230F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4EAC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Seed Structure &amp; Germination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6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种子的结构与萌发</a:t>
            </a:r>
            <a:endParaRPr lang="en-US" sz="46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EF1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菜豆 vs 玉米 · 双子叶与单子叶 · 萌发去向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6FA14A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打开萌发台</a:t>
            </a:r>
            <a:endParaRPr lang="en-US" sz="1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A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种子结构-萌发台/ppt-assets/c-bea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4230F">
              <a:alpha val="5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From Seed to Plant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EF1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看得见 · 比得出 · 读懂一粒种子的萌发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D4A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种子的结构与萌发 · 人教版生物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D4A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P.10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9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33321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F4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一粒种子里藏着什么?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6FA1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8A9A3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一粒菜豆、一粒玉米,埋进土里就能长成一株植物 —— 它们内部到底由哪几部分组成?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6FA14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 = &lt;b&gt;种皮 + 胚&lt;/b&gt;;胚 = 胚芽 + 胚轴 + 胚根 + 子叶。比较菜豆(双子叶)与玉米(单子叶)。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99B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&lt;b&gt;点剖面看结构 → 菜豆/玉米对比 → 萌发去向 → 闯关&lt;/b&gt;,看得见、点得着。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种子的结构与萌发 · 人教版生物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F7F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9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682496" cy="292608"/>
          </a:xfrm>
          <a:prstGeom prst="rect">
            <a:avLst/>
          </a:prstGeom>
          <a:solidFill>
            <a:srgbClr val="33321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6824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F4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Structure · 结构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种子由哪几部分组成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6FA1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914400"/>
          </a:xfrm>
          <a:prstGeom prst="roundRect">
            <a:avLst>
              <a:gd name="adj" fmla="val 8000"/>
            </a:avLst>
          </a:prstGeom>
          <a:solidFill>
            <a:srgbClr val="F8F9EE"/>
          </a:solidFill>
          <a:ln w="15240">
            <a:solidFill>
              <a:srgbClr val="6FA14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7830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  =  </a:t>
            </a:r>
            <a:pPr algn="ctr" indent="0" marL="0">
              <a:buNone/>
            </a:pPr>
            <a:r>
              <a:rPr lang="en-US" sz="1800" b="1" dirty="0">
                <a:solidFill>
                  <a:srgbClr val="7E5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种皮</a:t>
            </a:r>
            <a:pPr algn="ctr" indent="0" marL="0">
              <a:buNone/>
            </a:pPr>
            <a:r>
              <a:rPr lang="en-US" sz="180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 +  </a:t>
            </a:r>
            <a:pPr algn="ctr" indent="0" marL="0">
              <a:buNone/>
            </a:pPr>
            <a:r>
              <a:rPr lang="en-US" sz="1800" b="1" dirty="0">
                <a:solidFill>
                  <a:srgbClr val="4F7F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胚</a:t>
            </a:r>
            <a:pPr algn="ctr" indent="0" marL="0">
              <a:buNone/>
            </a:pPr>
            <a:r>
              <a:rPr lang="en-US" sz="1800" b="1" dirty="0">
                <a:solidFill>
                  <a:srgbClr val="4A4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(胚芽 + 胚轴 + 胚根 + 子叶)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457200" y="2231136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胚是新植物体的幼体 —— 一颗能长成整株植物的“小植物”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548640" y="2834640"/>
            <a:ext cx="2606040" cy="1371600"/>
          </a:xfrm>
          <a:prstGeom prst="roundRect">
            <a:avLst>
              <a:gd name="adj" fmla="val 6667"/>
            </a:avLst>
          </a:prstGeom>
          <a:solidFill>
            <a:srgbClr val="F8F9EE"/>
          </a:solidFill>
          <a:ln w="16510">
            <a:solidFill>
              <a:srgbClr val="A9763E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834640"/>
            <a:ext cx="2606040" cy="73152"/>
          </a:xfrm>
          <a:prstGeom prst="rect">
            <a:avLst/>
          </a:prstGeom>
          <a:solidFill>
            <a:srgbClr val="A9763E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054096"/>
            <a:ext cx="2606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A976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种皮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85800" y="3611880"/>
            <a:ext cx="2331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4A4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保护内部的胚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3419856" y="2834640"/>
            <a:ext cx="2606040" cy="1371600"/>
          </a:xfrm>
          <a:prstGeom prst="roundRect">
            <a:avLst>
              <a:gd name="adj" fmla="val 6667"/>
            </a:avLst>
          </a:prstGeom>
          <a:solidFill>
            <a:srgbClr val="F8F9EE"/>
          </a:solidFill>
          <a:ln w="16510">
            <a:solidFill>
              <a:srgbClr val="D99B3C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3419856" y="2834640"/>
            <a:ext cx="2606040" cy="73152"/>
          </a:xfrm>
          <a:prstGeom prst="rect">
            <a:avLst/>
          </a:prstGeom>
          <a:solidFill>
            <a:srgbClr val="D99B3C"/>
          </a:solidFill>
          <a:ln/>
        </p:spPr>
      </p:sp>
      <p:sp>
        <p:nvSpPr>
          <p:cNvPr id="15" name="Text 13"/>
          <p:cNvSpPr/>
          <p:nvPr/>
        </p:nvSpPr>
        <p:spPr>
          <a:xfrm>
            <a:off x="3419856" y="3054096"/>
            <a:ext cx="2606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D99B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子叶 / 胚乳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3557016" y="3611880"/>
            <a:ext cx="2331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4A4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储存营养,供萌发用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6291072" y="2834640"/>
            <a:ext cx="2606040" cy="1371600"/>
          </a:xfrm>
          <a:prstGeom prst="roundRect">
            <a:avLst>
              <a:gd name="adj" fmla="val 6667"/>
            </a:avLst>
          </a:prstGeom>
          <a:solidFill>
            <a:srgbClr val="F8F9EE"/>
          </a:solidFill>
          <a:ln w="16510">
            <a:solidFill>
              <a:srgbClr val="4F7F30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291072" y="2834640"/>
            <a:ext cx="2606040" cy="73152"/>
          </a:xfrm>
          <a:prstGeom prst="rect">
            <a:avLst/>
          </a:prstGeom>
          <a:solidFill>
            <a:srgbClr val="4F7F30"/>
          </a:solidFill>
          <a:ln/>
        </p:spPr>
      </p:sp>
      <p:sp>
        <p:nvSpPr>
          <p:cNvPr id="19" name="Text 17"/>
          <p:cNvSpPr/>
          <p:nvPr/>
        </p:nvSpPr>
        <p:spPr>
          <a:xfrm>
            <a:off x="6291072" y="3054096"/>
            <a:ext cx="2606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4F7F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胚芽·胚轴·胚根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6428232" y="3611880"/>
            <a:ext cx="2331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4A4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发育成茎叶·连接·根</a:t>
            </a:r>
            <a:endParaRPr lang="en-US" sz="1150" dirty="0"/>
          </a:p>
        </p:txBody>
      </p:sp>
      <p:sp>
        <p:nvSpPr>
          <p:cNvPr id="21" name="Text 1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种子的结构与萌发 · 人教版生物</a:t>
            </a:r>
            <a:endParaRPr lang="en-US" sz="850" dirty="0"/>
          </a:p>
        </p:txBody>
      </p:sp>
      <p:sp>
        <p:nvSpPr>
          <p:cNvPr id="22" name="Text 2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F7F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9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33321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F4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Compare · 对比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菜豆 vs 玉米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6FA14A"/>
          </a:solidFill>
          <a:ln/>
        </p:spPr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40080" y="1645920"/>
          <a:ext cx="7863840" cy="914400"/>
        </p:xfrm>
        <a:graphic>
          <a:graphicData uri="http://schemas.openxmlformats.org/drawingml/2006/table">
            <a:tbl>
              <a:tblPr/>
              <a:tblGrid>
                <a:gridCol w="2194560"/>
                <a:gridCol w="2834640"/>
                <a:gridCol w="283464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3F4E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比较项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2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3F4E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菜豆(双子叶)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2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3F4E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玉米(单子叶)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21A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4F7F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子叶片数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D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332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两片,肥厚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332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一片(又叫盾片)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EE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4F7F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储存营养处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D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332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两片子叶里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332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胚乳里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EE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4F7F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有无胚乳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D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332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无胚乳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332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有胚乳(遇碘变蓝)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EE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4F7F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外层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D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332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种皮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332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果皮和种皮愈合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4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EE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343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相同点:都由种皮和胚组成,胚都包括胚芽、胚轴、胚根和子叶。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种子的结构与萌发 · 人教版生物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F7F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9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33321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F4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菜豆(双子叶)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点剖面,看结构与功能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6FA1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6FA14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点结构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点种皮/子叶/胚芽/胚轴/胚根。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8A9A3C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看功能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右侧显示功能与萌发去向。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99B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记要点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两片肥厚子叶储营养,无胚乳。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FD4AE"/>
            </a:solidFill>
            <a:prstDash val="solid"/>
          </a:ln>
          <a:effectLst>
            <a:outerShdw sx="100000" sy="100000" kx="0" ky="0" algn="bl" rotWithShape="0" blurRad="152400" dist="38100" dir="5400000">
              <a:srgbClr val="8A8A60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种子结构-萌发台/ppt-assets/c-bea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115568" cy="274320"/>
          </a:xfrm>
          <a:prstGeom prst="rect">
            <a:avLst/>
          </a:prstGeom>
          <a:solidFill>
            <a:srgbClr val="33321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1155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3F4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菜豆 · 双子叶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481328" cy="365760"/>
          </a:xfrm>
          <a:prstGeom prst="roundRect">
            <a:avLst>
              <a:gd name="adj" fmla="val 12500"/>
            </a:avLst>
          </a:prstGeom>
          <a:solidFill>
            <a:srgbClr val="6FA14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4813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萌发台 · 菜豆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种子的结构与萌发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F7F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9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33321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F4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玉米(单子叶)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对比:一片子叶 + 胚乳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6FA1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6FA14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点结构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点果皮种皮/胚乳/盾片/胚的各部分。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8A9A3C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看胚乳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胚乳占大部分,营养储在这里。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99B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记要点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一片子叶(盾片),胚乳遇碘变蓝。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FD4AE"/>
            </a:solidFill>
            <a:prstDash val="solid"/>
          </a:ln>
          <a:effectLst>
            <a:outerShdw sx="100000" sy="100000" kx="0" ky="0" algn="bl" rotWithShape="0" blurRad="152400" dist="38100" dir="5400000">
              <a:srgbClr val="8A8A60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种子结构-萌发台/ppt-assets/c-cor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115568" cy="274320"/>
          </a:xfrm>
          <a:prstGeom prst="rect">
            <a:avLst/>
          </a:prstGeom>
          <a:solidFill>
            <a:srgbClr val="33321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1155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3F4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玉米 · 单子叶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481328" cy="365760"/>
          </a:xfrm>
          <a:prstGeom prst="roundRect">
            <a:avLst>
              <a:gd name="adj" fmla="val 12500"/>
            </a:avLst>
          </a:prstGeom>
          <a:solidFill>
            <a:srgbClr val="6FA14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4813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萌发台 · 玉米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种子的结构与萌发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F7F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9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901952" cy="292608"/>
          </a:xfrm>
          <a:prstGeom prst="rect">
            <a:avLst/>
          </a:prstGeom>
          <a:solidFill>
            <a:srgbClr val="33321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90195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F4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Germination · 萌发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萌发:谁变成了什么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6FA1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45920"/>
            <a:ext cx="3977640" cy="731520"/>
          </a:xfrm>
          <a:prstGeom prst="roundRect">
            <a:avLst>
              <a:gd name="adj" fmla="val 7500"/>
            </a:avLst>
          </a:prstGeom>
          <a:solidFill>
            <a:srgbClr val="F8F9EE"/>
          </a:solidFill>
          <a:ln w="15240">
            <a:solidFill>
              <a:srgbClr val="4F7F3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737360"/>
            <a:ext cx="73152" cy="548640"/>
          </a:xfrm>
          <a:prstGeom prst="rect">
            <a:avLst/>
          </a:prstGeom>
          <a:solidFill>
            <a:srgbClr val="4F7F30"/>
          </a:solidFill>
          <a:ln/>
        </p:spPr>
      </p:sp>
      <p:sp>
        <p:nvSpPr>
          <p:cNvPr id="8" name="Text 6"/>
          <p:cNvSpPr/>
          <p:nvPr/>
        </p:nvSpPr>
        <p:spPr>
          <a:xfrm>
            <a:off x="658368" y="1645920"/>
            <a:ext cx="1371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F7F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胚根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828800" y="1645920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4A4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 根(最先突破种皮)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617720" y="1645920"/>
            <a:ext cx="3977640" cy="731520"/>
          </a:xfrm>
          <a:prstGeom prst="roundRect">
            <a:avLst>
              <a:gd name="adj" fmla="val 7500"/>
            </a:avLst>
          </a:prstGeom>
          <a:solidFill>
            <a:srgbClr val="F8F9EE"/>
          </a:solidFill>
          <a:ln w="15240">
            <a:solidFill>
              <a:srgbClr val="6FA14A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617720" y="1737360"/>
            <a:ext cx="73152" cy="548640"/>
          </a:xfrm>
          <a:prstGeom prst="rect">
            <a:avLst/>
          </a:prstGeom>
          <a:solidFill>
            <a:srgbClr val="6FA14A"/>
          </a:solidFill>
          <a:ln/>
        </p:spPr>
      </p:sp>
      <p:sp>
        <p:nvSpPr>
          <p:cNvPr id="12" name="Text 10"/>
          <p:cNvSpPr/>
          <p:nvPr/>
        </p:nvSpPr>
        <p:spPr>
          <a:xfrm>
            <a:off x="4818888" y="1645920"/>
            <a:ext cx="1371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FA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胚芽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5989320" y="1645920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4A4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 茎和叶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2514600"/>
            <a:ext cx="3977640" cy="731520"/>
          </a:xfrm>
          <a:prstGeom prst="roundRect">
            <a:avLst>
              <a:gd name="adj" fmla="val 7500"/>
            </a:avLst>
          </a:prstGeom>
          <a:solidFill>
            <a:srgbClr val="F8F9EE"/>
          </a:solidFill>
          <a:ln w="15240">
            <a:solidFill>
              <a:srgbClr val="8A9A3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2606040"/>
            <a:ext cx="73152" cy="548640"/>
          </a:xfrm>
          <a:prstGeom prst="rect">
            <a:avLst/>
          </a:prstGeom>
          <a:solidFill>
            <a:srgbClr val="8A9A3C"/>
          </a:solidFill>
          <a:ln/>
        </p:spPr>
      </p:sp>
      <p:sp>
        <p:nvSpPr>
          <p:cNvPr id="16" name="Text 14"/>
          <p:cNvSpPr/>
          <p:nvPr/>
        </p:nvSpPr>
        <p:spPr>
          <a:xfrm>
            <a:off x="658368" y="2514600"/>
            <a:ext cx="1371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8A9A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胚轴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828800" y="2514600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4A4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 连接根与茎的部分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617720" y="2514600"/>
            <a:ext cx="3977640" cy="731520"/>
          </a:xfrm>
          <a:prstGeom prst="roundRect">
            <a:avLst>
              <a:gd name="adj" fmla="val 7500"/>
            </a:avLst>
          </a:prstGeom>
          <a:solidFill>
            <a:srgbClr val="F8F9EE"/>
          </a:solidFill>
          <a:ln w="15240">
            <a:solidFill>
              <a:srgbClr val="D99B3C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617720" y="2606040"/>
            <a:ext cx="73152" cy="548640"/>
          </a:xfrm>
          <a:prstGeom prst="rect">
            <a:avLst/>
          </a:prstGeom>
          <a:solidFill>
            <a:srgbClr val="D99B3C"/>
          </a:solidFill>
          <a:ln/>
        </p:spPr>
      </p:sp>
      <p:sp>
        <p:nvSpPr>
          <p:cNvPr id="20" name="Text 18"/>
          <p:cNvSpPr/>
          <p:nvPr/>
        </p:nvSpPr>
        <p:spPr>
          <a:xfrm>
            <a:off x="4818888" y="2514600"/>
            <a:ext cx="1371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D99B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子叶/胚乳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5989320" y="2514600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4A4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 为萌发提供营养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457200" y="3520440"/>
            <a:ext cx="8229600" cy="960120"/>
          </a:xfrm>
          <a:prstGeom prst="roundRect">
            <a:avLst>
              <a:gd name="adj" fmla="val 7619"/>
            </a:avLst>
          </a:prstGeom>
          <a:solidFill>
            <a:srgbClr val="EEF1DC"/>
          </a:solidFill>
          <a:ln w="12700">
            <a:solidFill>
              <a:srgbClr val="6FA14A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40080" y="3657600"/>
            <a:ext cx="78638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300" b="1" dirty="0">
                <a:solidFill>
                  <a:srgbClr val="4F7F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萌发条件　</a:t>
            </a:r>
            <a:pPr indent="0" marL="0">
              <a:lnSpc>
                <a:spcPts val="1800"/>
              </a:lnSpc>
              <a:buNone/>
            </a:pPr>
            <a:r>
              <a:rPr lang="en-US" sz="1300" b="1" dirty="0">
                <a:solidFill>
                  <a:srgbClr val="7E5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自身:</a:t>
            </a:r>
            <a:pPr indent="0" marL="0">
              <a:lnSpc>
                <a:spcPts val="1800"/>
              </a:lnSpc>
              <a:buNone/>
            </a:pPr>
            <a:r>
              <a:rPr lang="en-US" sz="1300" dirty="0">
                <a:solidFill>
                  <a:srgbClr val="4A4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胚是完整的、活的,度过休眠期；　</a:t>
            </a:r>
            <a:pPr indent="0" marL="0">
              <a:lnSpc>
                <a:spcPts val="1800"/>
              </a:lnSpc>
              <a:buNone/>
            </a:pPr>
            <a:r>
              <a:rPr lang="en-US" sz="1300" b="1" dirty="0">
                <a:solidFill>
                  <a:srgbClr val="7E5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环境:</a:t>
            </a:r>
            <a:pPr indent="0" marL="0">
              <a:lnSpc>
                <a:spcPts val="1800"/>
              </a:lnSpc>
              <a:buNone/>
            </a:pPr>
            <a:r>
              <a:rPr lang="en-US" sz="1300" dirty="0">
                <a:solidFill>
                  <a:srgbClr val="4A4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适宜的温度 + 一定的水分 + 充足的空气。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种子的结构与萌发 · 人教版生物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F7F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9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33321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F4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种子的结构与萌发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6FA14A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 = 种皮 + 胚</a:t>
            </a:r>
            <a:pPr indent="0" marL="0">
              <a:buNone/>
            </a:pPr>
            <a:r>
              <a:rPr lang="en-US" sz="1700" b="1" dirty="0">
                <a:solidFill>
                  <a:srgbClr val="4F7F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　(胚 = 胚芽 + 胚轴 + 胚根 + 子叶)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548640" y="246888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F7F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菜豆(双子叶):两片肥厚子叶储营养 · 无胚乳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48640" y="292608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E5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玉米(单子叶):一片子叶(盾片) · 有胚乳(遇碘变蓝)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548640" y="34747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6774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萌发:胚根→根 · 胚芽→茎和叶 · 胚轴→连接;条件=温度+水分+空气(环境)、胚活且完整(自身)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3291840" y="416052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6FA14A"/>
          </a:solidFill>
          <a:ln/>
        </p:spPr>
      </p:sp>
      <p:sp>
        <p:nvSpPr>
          <p:cNvPr id="11" name="Text 9"/>
          <p:cNvSpPr/>
          <p:nvPr/>
        </p:nvSpPr>
        <p:spPr>
          <a:xfrm>
            <a:off x="3291840" y="415137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萌发台 · 闯关检测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种子的结构与萌发 · 人教版生物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F7F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9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33321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F4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画一画,比一比,探一探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6FA1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EF1DC"/>
          </a:solidFill>
          <a:ln w="12700">
            <a:solidFill>
              <a:srgbClr val="6FA14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6FA14A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画出菜豆或玉米种子剖面图,标注各部分名称,并写出每部分萌发后发育成什么。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6EACE"/>
          </a:solidFill>
          <a:ln w="9525">
            <a:solidFill>
              <a:srgbClr val="CFD4A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8A9A3C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纵切浸软的菜豆和玉米各一粒,比较子叶片数与有无胚乳;给玉米切面滴碘液记录变色。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6EACE"/>
          </a:solidFill>
          <a:ln w="9525">
            <a:solidFill>
              <a:srgbClr val="CFD4AE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D99B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32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设计“探究种子萌发外界条件”的小实验方案(控制一个变量),写出假设、做法与预期。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8A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种子的结构与萌发 · 人教版生物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F7F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种子的结构与萌发</dc:title>
  <dc:subject>PptxGenJS Presentation</dc:subject>
  <dc:creator>光鹿课件</dc:creator>
  <cp:lastModifiedBy>光鹿课件</cp:lastModifiedBy>
  <cp:revision>1</cp:revision>
  <dcterms:created xsi:type="dcterms:W3CDTF">2026-06-14T11:40:13Z</dcterms:created>
  <dcterms:modified xsi:type="dcterms:W3CDTF">2026-06-14T11:40:13Z</dcterms:modified>
</cp:coreProperties>
</file>