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alt-purify/index.html#0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courseware/salt-purify/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alt-purify/index.html#0" TargetMode="External"/><Relationship Id="rId2" Type="http://schemas.openxmlformats.org/officeDocument/2006/relationships/hyperlink" Target="https://globalaits.com/files/salt-purify/index.html#0" TargetMode="External"/><Relationship Id="rId3" Type="http://schemas.openxmlformats.org/officeDocument/2006/relationships/hyperlink" Target="https://globalaits.com/files/salt-purify/index.html#1" TargetMode="External"/><Relationship Id="rId4" Type="http://schemas.openxmlformats.org/officeDocument/2006/relationships/hyperlink" Target="https://globalaits.com/files/salt-purify/index.html#1" TargetMode="External"/><Relationship Id="rId5" Type="http://schemas.openxmlformats.org/officeDocument/2006/relationships/hyperlink" Target="https://globalaits.com/files/salt-purify/index.html#2" TargetMode="External"/><Relationship Id="rId6" Type="http://schemas.openxmlformats.org/officeDocument/2006/relationships/hyperlink" Target="https://globalaits.com/files/salt-purify/index.html#2" TargetMode="External"/><Relationship Id="rId7" Type="http://schemas.openxmlformats.org/officeDocument/2006/relationships/hyperlink" Target="https://globalaits.com/files/salt-purify/index.html#3" TargetMode="External"/><Relationship Id="rId8" Type="http://schemas.openxmlformats.org/officeDocument/2006/relationships/hyperlink" Target="https://globalaits.com/files/salt-purify/index.html#3" TargetMode="External"/><Relationship Id="rId9" Type="http://schemas.openxmlformats.org/officeDocument/2006/relationships/hyperlink" Target="https://globalaits.com/files/salt-purify/index.html#4" TargetMode="External"/><Relationship Id="rId10" Type="http://schemas.openxmlformats.org/officeDocument/2006/relationships/hyperlink" Target="https://globalaits.com/files/salt-purify/index.html#4" TargetMode="External"/><Relationship Id="rId11" Type="http://schemas.openxmlformats.org/officeDocument/2006/relationships/hyperlink" Target="https://globalaits.com/files/salt-purify/index.html#5" TargetMode="External"/><Relationship Id="rId12" Type="http://schemas.openxmlformats.org/officeDocument/2006/relationships/hyperlink" Target="https://globalaits.com/files/salt-purify/index.html#5" TargetMode="External"/><Relationship Id="rId13" Type="http://schemas.openxmlformats.org/officeDocument/2006/relationships/hyperlink" Target="https://globalaits.com/files/salt-purify/index.html#6" TargetMode="External"/><Relationship Id="rId14" Type="http://schemas.openxmlformats.org/officeDocument/2006/relationships/hyperlink" Target="https://globalaits.com/files/salt-purify/index.html#6" TargetMode="External"/><Relationship Id="rId15" Type="http://schemas.openxmlformats.org/officeDocument/2006/relationships/hyperlink" Target="https://globalaits.com/files/salt-purify/index.html#7" TargetMode="External"/><Relationship Id="rId16" Type="http://schemas.openxmlformats.org/officeDocument/2006/relationships/hyperlink" Target="https://globalaits.com/files/salt-purify/index.html#7" TargetMode="External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alt-purify/index.html#0" TargetMode="External"/><Relationship Id="rId3" Type="http://schemas.openxmlformats.org/officeDocument/2006/relationships/hyperlink" Target="https://globalaits.com/files/salt-purify/index.html#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alt-purify/index.html#1" TargetMode="External"/><Relationship Id="rId3" Type="http://schemas.openxmlformats.org/officeDocument/2006/relationships/hyperlink" Target="https://globalaits.com/files/salt-purify/index.html#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alt-purify/index.html#2" TargetMode="External"/><Relationship Id="rId3" Type="http://schemas.openxmlformats.org/officeDocument/2006/relationships/hyperlink" Target="https://globalaits.com/files/salt-purify/index.html#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alt-purify/index.html#3" TargetMode="External"/><Relationship Id="rId3" Type="http://schemas.openxmlformats.org/officeDocument/2006/relationships/hyperlink" Target="https://globalaits.com/files/salt-purify/index.html#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粗盐提纯-过滤蒸发台/ppt-assets/c-filt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1714">
              <a:alpha val="5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743200"/>
            <a:ext cx="9144000" cy="2400300"/>
          </a:xfrm>
          <a:prstGeom prst="rect">
            <a:avLst/>
          </a:prstGeom>
          <a:solidFill>
            <a:srgbClr val="0B100D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907792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spc="200" kern="0" dirty="0">
                <a:solidFill>
                  <a:srgbClr val="FFE0B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人教版义务教育教科书·化学·九年级下册(第十一单元 实验活动8 粗盐中难溶性杂质的去除)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3236976"/>
            <a:ext cx="8229600" cy="77724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过滤与粗盐提纯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457200" y="40599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7E2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溶解·过滤·蒸发结晶的3D提纯台 · 配套说课演示</a:t>
            </a:r>
            <a:endParaRPr lang="en-US" sz="14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3566160" y="4526280"/>
            <a:ext cx="2011680" cy="310896"/>
          </a:xfrm>
          <a:prstGeom prst="rect">
            <a:avLst/>
          </a:prstGeom>
          <a:solidFill>
            <a:srgbClr val="2F86A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打开互动课件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86A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9A7B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62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E6E6"/>
          </a:solidFill>
          <a:ln w="12700">
            <a:solidFill>
              <a:srgbClr val="ADAC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一条探究线,一眼看全课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914400" y="1481328"/>
            <a:ext cx="7315200" cy="3017520"/>
          </a:xfrm>
          <a:prstGeom prst="roundRect">
            <a:avLst>
              <a:gd name="adj" fmla="val 3030"/>
            </a:avLst>
          </a:prstGeom>
          <a:solidFill>
            <a:srgbClr val="2E4B3C"/>
          </a:solidFill>
          <a:ln/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1325880" y="1691640"/>
            <a:ext cx="64922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90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过滤与粗盐提纯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一、步骤:溶解 → 过滤 → 蒸发结晶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二、过滤口诀:一贴 · 二低 · 三靠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三、玻璃棒三用:溶解搅拌 · 过滤引流 · 蒸发搅拌防飞溅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四、蒸发:边搅拌;出现较多固体即停止加热,用余热蒸干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五、原理:依据溶解性不同分离混合物(食盐溶、泥沙不溶)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914400" y="45720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(屏幕板书与黑板手写板书配合:公式必由教师在黑板郑重写下)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　10 / 11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粗盐提纯-过滤蒸发台/ppt-assets/c-filt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100D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37744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过滤与粗盐提纯 · 恳请各位老师批评指正</a:t>
            </a:r>
            <a:endParaRPr lang="en-US" sz="3000" dirty="0"/>
          </a:p>
        </p:txBody>
      </p:sp>
      <p:sp>
        <p:nvSpPr>
          <p:cNvPr id="5" name="Text 2">
            <a:hlinkClick r:id="rId2" tooltip="打开课件资源页"/>
          </p:cNvPr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u="sng" dirty="0">
                <a:solidFill>
                  <a:srgbClr val="F9C99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资源页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课件、教学设计、使用说明完整资源包：globalaits.com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AA9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人教版化学九下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86A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9A7B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62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F3EFE7"/>
          </a:solidFill>
          <a:ln w="12700">
            <a:solidFill>
              <a:srgbClr val="D7CAB0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教材分析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混合物分离的基本功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54864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7F4EF"/>
          </a:solidFill>
          <a:ln w="19050">
            <a:solidFill>
              <a:srgbClr val="9A7B3A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73152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已学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3152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溶液与溶解性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食盐易溶、泥沙难溶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物质的分离意识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309067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342900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EEF5F8"/>
          </a:solidFill>
          <a:ln w="19050">
            <a:solidFill>
              <a:srgbClr val="2F86A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361188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61188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溶解→过滤→蒸发结晶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一贴二低三靠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玻璃棒三用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蒸发要点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597103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630936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0F7F3"/>
          </a:solidFill>
          <a:ln w="19050">
            <a:solidFill>
              <a:srgbClr val="3F9B6E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649224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后续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9224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可溶性杂质的去除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海水晒盐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混合物分离综合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548640" y="3794760"/>
            <a:ext cx="80924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核心价值: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粗盐提纯是过滤与蒸发结晶两项基本操作的综合实践:学生据'溶解性不同'设计分离方案并规范操作,是把分离思路落到动手技能、培养严谨实验习惯的关键一课。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教材定位　2 / 11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86A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9A7B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62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EBEFE7"/>
          </a:solidFill>
          <a:ln w="12700">
            <a:solidFill>
              <a:srgbClr val="BDCAB0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2700" dirty="0"/>
          </a:p>
        </p:txBody>
      </p:sp>
      <p:sp>
        <p:nvSpPr>
          <p:cNvPr id="11" name="Text 9"/>
          <p:cNvSpPr/>
          <p:nvPr/>
        </p:nvSpPr>
        <p:spPr>
          <a:xfrm>
            <a:off x="502920" y="1737360"/>
            <a:ext cx="4114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50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学情基础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知道食盐易溶、泥沙难溶,但'一贴二低三靠'易混易错;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蒸发的'搅拌''停止加热时机'操作性强、难把握;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滤液滴落与晶体析出过程细碎,后排不易观察。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4754880" y="1554480"/>
            <a:ext cx="3931920" cy="2286000"/>
          </a:xfrm>
          <a:prstGeom prst="roundRect">
            <a:avLst>
              <a:gd name="adj" fmla="val 3600"/>
            </a:avLst>
          </a:prstGeom>
          <a:solidFill>
            <a:srgbClr val="FFF4EA"/>
          </a:solidFill>
          <a:ln w="19050">
            <a:solidFill>
              <a:srgbClr val="2F86A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956048" y="1737360"/>
            <a:ext cx="3584448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教学重点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粗盐提纯的步骤(溶解→过滤→蒸发结晶);过滤'一贴二低三靠'与蒸发结晶的操作要点。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06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教学难点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规范完成过滤(一贴二低三靠、玻璃棒引流)与蒸发(边搅拌、出现较多固体即停止加热)操作,理解每步的作用。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548640" y="4069080"/>
            <a:ext cx="8092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突破策略: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用3D提纯台把细碎过程放大、可拖动复看,并把易错要点贴在操作旁,把'记口诀'变成'看着做'。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 · 重难点　3 / 11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86A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9A7B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62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8F3EE"/>
          </a:solidFill>
          <a:ln w="12700">
            <a:solidFill>
              <a:srgbClr val="B2D7C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三维目标,一条分离主线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457200" y="1499616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9F7F3"/>
          </a:solidFill>
          <a:ln/>
        </p:spPr>
      </p:sp>
      <p:sp>
        <p:nvSpPr>
          <p:cNvPr id="12" name="Shape 10"/>
          <p:cNvSpPr/>
          <p:nvPr/>
        </p:nvSpPr>
        <p:spPr>
          <a:xfrm>
            <a:off x="594360" y="1673352"/>
            <a:ext cx="566928" cy="566928"/>
          </a:xfrm>
          <a:prstGeom prst="ellipse">
            <a:avLst/>
          </a:prstGeom>
          <a:solidFill>
            <a:srgbClr val="9A7B3A"/>
          </a:solidFill>
          <a:ln/>
        </p:spPr>
      </p:sp>
      <p:sp>
        <p:nvSpPr>
          <p:cNvPr id="13" name="Text 11"/>
          <p:cNvSpPr/>
          <p:nvPr/>
        </p:nvSpPr>
        <p:spPr>
          <a:xfrm>
            <a:off x="594360" y="1673352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371600" y="1554480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知识与技能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知道粗盐提纯(除不溶性杂质)的步骤是溶解→过滤→蒸发结晶,掌握过滤的'一贴二低三靠'和蒸发结晶的操作要点。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457200" y="2487168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9F6"/>
          </a:solidFill>
          <a:ln/>
        </p:spPr>
      </p:sp>
      <p:sp>
        <p:nvSpPr>
          <p:cNvPr id="16" name="Shape 14"/>
          <p:cNvSpPr/>
          <p:nvPr/>
        </p:nvSpPr>
        <p:spPr>
          <a:xfrm>
            <a:off x="594360" y="2660904"/>
            <a:ext cx="566928" cy="566928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17" name="Text 15"/>
          <p:cNvSpPr/>
          <p:nvPr/>
        </p:nvSpPr>
        <p:spPr>
          <a:xfrm>
            <a:off x="594360" y="2660904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371600" y="2542032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过程与方法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通过3D实验台经历完整分离过程,理解'根据溶解性不同分离混合物'的方法。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457200" y="3474720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BF6F3"/>
          </a:solidFill>
          <a:ln/>
        </p:spPr>
      </p:sp>
      <p:sp>
        <p:nvSpPr>
          <p:cNvPr id="20" name="Shape 18"/>
          <p:cNvSpPr/>
          <p:nvPr/>
        </p:nvSpPr>
        <p:spPr>
          <a:xfrm>
            <a:off x="594360" y="3648456"/>
            <a:ext cx="566928" cy="566928"/>
          </a:xfrm>
          <a:prstGeom prst="ellipse">
            <a:avLst/>
          </a:prstGeom>
          <a:solidFill>
            <a:srgbClr val="C0623A"/>
          </a:solidFill>
          <a:ln/>
        </p:spPr>
      </p:sp>
      <p:sp>
        <p:nvSpPr>
          <p:cNvPr id="21" name="Text 19"/>
          <p:cNvSpPr/>
          <p:nvPr/>
        </p:nvSpPr>
        <p:spPr>
          <a:xfrm>
            <a:off x="594360" y="3648456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371600" y="3529584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06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情感·态度·价值观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在规范操作中培养严谨细致的实验习惯与安全意识。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　4 / 11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86A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9A7B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62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325880" cy="310896"/>
          </a:xfrm>
          <a:prstGeom prst="rect">
            <a:avLst/>
          </a:prstGeom>
          <a:solidFill>
            <a:srgbClr val="E6F0F5"/>
          </a:solidFill>
          <a:ln w="12700">
            <a:solidFill>
              <a:srgbClr val="ACCFDC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教学流程总览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七环节,一条提纯主线</a:t>
            </a:r>
            <a:endParaRPr lang="en-US" sz="2700" dirty="0"/>
          </a:p>
        </p:txBody>
      </p:sp>
      <p:sp>
        <p:nvSpPr>
          <p:cNvPr id="11" name="Shape 9">
            <a:hlinkClick r:id="rId1" tooltip="打开课件并直达该环节"/>
          </p:cNvPr>
          <p:cNvSpPr/>
          <p:nvPr/>
        </p:nvSpPr>
        <p:spPr>
          <a:xfrm>
            <a:off x="41148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7F9"/>
          </a:solidFill>
          <a:ln w="19050">
            <a:solidFill>
              <a:srgbClr val="2F86A8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5778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050" dirty="0"/>
          </a:p>
        </p:txBody>
      </p:sp>
      <p:sp>
        <p:nvSpPr>
          <p:cNvPr id="13" name="Text 11">
            <a:hlinkClick r:id="rId2" tooltip="打开课件并直达该环节"/>
          </p:cNvPr>
          <p:cNvSpPr/>
          <p:nvPr/>
        </p:nvSpPr>
        <p:spPr>
          <a:xfrm>
            <a:off x="182880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5778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5778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提纯台动画</a:t>
            </a:r>
            <a:endParaRPr lang="en-US" sz="1100" dirty="0"/>
          </a:p>
        </p:txBody>
      </p:sp>
      <p:sp>
        <p:nvSpPr>
          <p:cNvPr id="16" name="Shape 14">
            <a:hlinkClick r:id="rId3" tooltip="打开课件并直达该环节"/>
          </p:cNvPr>
          <p:cNvSpPr/>
          <p:nvPr/>
        </p:nvSpPr>
        <p:spPr>
          <a:xfrm>
            <a:off x="256032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8F6F1"/>
          </a:solidFill>
          <a:ln w="19050">
            <a:solidFill>
              <a:srgbClr val="9A7B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270662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环节1</a:t>
            </a:r>
            <a:endParaRPr lang="en-US" sz="1050" dirty="0"/>
          </a:p>
        </p:txBody>
      </p:sp>
      <p:sp>
        <p:nvSpPr>
          <p:cNvPr id="18" name="Text 16">
            <a:hlinkClick r:id="rId4" tooltip="打开课件并直达该环节"/>
          </p:cNvPr>
          <p:cNvSpPr/>
          <p:nvPr/>
        </p:nvSpPr>
        <p:spPr>
          <a:xfrm>
            <a:off x="397764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270662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情境导入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270662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粗盐含泥沙</a:t>
            </a:r>
            <a:endParaRPr lang="en-US" sz="1100" dirty="0"/>
          </a:p>
        </p:txBody>
      </p:sp>
      <p:sp>
        <p:nvSpPr>
          <p:cNvPr id="21" name="Shape 19">
            <a:hlinkClick r:id="rId5" tooltip="打开课件并直达该环节"/>
          </p:cNvPr>
          <p:cNvSpPr/>
          <p:nvPr/>
        </p:nvSpPr>
        <p:spPr>
          <a:xfrm>
            <a:off x="470916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3F6F1"/>
          </a:solidFill>
          <a:ln w="19050">
            <a:solidFill>
              <a:srgbClr val="5A7A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485546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环节2</a:t>
            </a:r>
            <a:endParaRPr lang="en-US" sz="1050" dirty="0"/>
          </a:p>
        </p:txBody>
      </p:sp>
      <p:sp>
        <p:nvSpPr>
          <p:cNvPr id="23" name="Text 21">
            <a:hlinkClick r:id="rId6" tooltip="打开课件并直达该环节"/>
          </p:cNvPr>
          <p:cNvSpPr/>
          <p:nvPr/>
        </p:nvSpPr>
        <p:spPr>
          <a:xfrm>
            <a:off x="612648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85546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认装置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85546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两套装置</a:t>
            </a:r>
            <a:endParaRPr lang="en-US" sz="1100" dirty="0"/>
          </a:p>
        </p:txBody>
      </p:sp>
      <p:sp>
        <p:nvSpPr>
          <p:cNvPr id="26" name="Shape 24">
            <a:hlinkClick r:id="rId7" tooltip="打开课件并直达该环节"/>
          </p:cNvPr>
          <p:cNvSpPr/>
          <p:nvPr/>
        </p:nvSpPr>
        <p:spPr>
          <a:xfrm>
            <a:off x="685800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7F9"/>
          </a:solidFill>
          <a:ln w="19050">
            <a:solidFill>
              <a:srgbClr val="2F86A8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7" name="Text 25"/>
          <p:cNvSpPr/>
          <p:nvPr/>
        </p:nvSpPr>
        <p:spPr>
          <a:xfrm>
            <a:off x="700430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环节3</a:t>
            </a:r>
            <a:endParaRPr lang="en-US" sz="1050" dirty="0"/>
          </a:p>
        </p:txBody>
      </p:sp>
      <p:sp>
        <p:nvSpPr>
          <p:cNvPr id="28" name="Text 26">
            <a:hlinkClick r:id="rId8" tooltip="打开课件并直达该环节"/>
          </p:cNvPr>
          <p:cNvSpPr/>
          <p:nvPr/>
        </p:nvSpPr>
        <p:spPr>
          <a:xfrm>
            <a:off x="827532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8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700430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溶解过滤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00430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一贴二低三靠</a:t>
            </a:r>
            <a:endParaRPr lang="en-US" sz="1100" dirty="0"/>
          </a:p>
        </p:txBody>
      </p:sp>
      <p:sp>
        <p:nvSpPr>
          <p:cNvPr id="31" name="Shape 29">
            <a:hlinkClick r:id="rId9" tooltip="打开课件并直达该环节"/>
          </p:cNvPr>
          <p:cNvSpPr/>
          <p:nvPr/>
        </p:nvSpPr>
        <p:spPr>
          <a:xfrm>
            <a:off x="41148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2F8F5"/>
          </a:solidFill>
          <a:ln w="19050">
            <a:solidFill>
              <a:srgbClr val="3F9B6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2" name="Text 30"/>
          <p:cNvSpPr/>
          <p:nvPr/>
        </p:nvSpPr>
        <p:spPr>
          <a:xfrm>
            <a:off x="55778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环节4</a:t>
            </a:r>
            <a:endParaRPr lang="en-US" sz="1050" dirty="0"/>
          </a:p>
        </p:txBody>
      </p:sp>
      <p:sp>
        <p:nvSpPr>
          <p:cNvPr id="33" name="Text 31">
            <a:hlinkClick r:id="rId10" tooltip="打开课件并直达该环节"/>
          </p:cNvPr>
          <p:cNvSpPr/>
          <p:nvPr/>
        </p:nvSpPr>
        <p:spPr>
          <a:xfrm>
            <a:off x="182880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0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55778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蒸发结晶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5778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晶体析出</a:t>
            </a:r>
            <a:endParaRPr lang="en-US" sz="1100" dirty="0"/>
          </a:p>
        </p:txBody>
      </p:sp>
      <p:sp>
        <p:nvSpPr>
          <p:cNvPr id="36" name="Shape 34">
            <a:hlinkClick r:id="rId11" tooltip="打开课件并直达该环节"/>
          </p:cNvPr>
          <p:cNvSpPr/>
          <p:nvPr/>
        </p:nvSpPr>
        <p:spPr>
          <a:xfrm>
            <a:off x="256032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4F1"/>
          </a:solidFill>
          <a:ln w="19050">
            <a:solidFill>
              <a:srgbClr val="C062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7" name="Text 35"/>
          <p:cNvSpPr/>
          <p:nvPr/>
        </p:nvSpPr>
        <p:spPr>
          <a:xfrm>
            <a:off x="270662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06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环节5</a:t>
            </a:r>
            <a:endParaRPr lang="en-US" sz="1050" dirty="0"/>
          </a:p>
        </p:txBody>
      </p:sp>
      <p:sp>
        <p:nvSpPr>
          <p:cNvPr id="38" name="Text 36">
            <a:hlinkClick r:id="rId12" tooltip="打开课件并直达该环节"/>
          </p:cNvPr>
          <p:cNvSpPr/>
          <p:nvPr/>
        </p:nvSpPr>
        <p:spPr>
          <a:xfrm>
            <a:off x="397764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06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270662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归纳方法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270662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三步·玻璃棒</a:t>
            </a:r>
            <a:endParaRPr lang="en-US" sz="1100" dirty="0"/>
          </a:p>
        </p:txBody>
      </p:sp>
      <p:sp>
        <p:nvSpPr>
          <p:cNvPr id="41" name="Shape 39">
            <a:hlinkClick r:id="rId13" tooltip="打开课件并直达该环节"/>
          </p:cNvPr>
          <p:cNvSpPr/>
          <p:nvPr/>
        </p:nvSpPr>
        <p:spPr>
          <a:xfrm>
            <a:off x="470916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8F6F1"/>
          </a:solidFill>
          <a:ln w="19050">
            <a:solidFill>
              <a:srgbClr val="9A7B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2" name="Text 40"/>
          <p:cNvSpPr/>
          <p:nvPr/>
        </p:nvSpPr>
        <p:spPr>
          <a:xfrm>
            <a:off x="485546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环节6</a:t>
            </a:r>
            <a:endParaRPr lang="en-US" sz="1050" dirty="0"/>
          </a:p>
        </p:txBody>
      </p:sp>
      <p:sp>
        <p:nvSpPr>
          <p:cNvPr id="43" name="Text 41">
            <a:hlinkClick r:id="rId14" tooltip="打开课件并直达该环节"/>
          </p:cNvPr>
          <p:cNvSpPr/>
          <p:nvPr/>
        </p:nvSpPr>
        <p:spPr>
          <a:xfrm>
            <a:off x="612648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9A7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485546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误差讨论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85546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产率分析</a:t>
            </a:r>
            <a:endParaRPr lang="en-US" sz="1100" dirty="0"/>
          </a:p>
        </p:txBody>
      </p:sp>
      <p:sp>
        <p:nvSpPr>
          <p:cNvPr id="46" name="Shape 44">
            <a:hlinkClick r:id="rId15" tooltip="打开课件并直达该环节"/>
          </p:cNvPr>
          <p:cNvSpPr/>
          <p:nvPr/>
        </p:nvSpPr>
        <p:spPr>
          <a:xfrm>
            <a:off x="685800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3F6F1"/>
          </a:solidFill>
          <a:ln w="19050">
            <a:solidFill>
              <a:srgbClr val="5A7A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7" name="Text 45"/>
          <p:cNvSpPr/>
          <p:nvPr/>
        </p:nvSpPr>
        <p:spPr>
          <a:xfrm>
            <a:off x="700430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环节7</a:t>
            </a:r>
            <a:endParaRPr lang="en-US" sz="1050" dirty="0"/>
          </a:p>
        </p:txBody>
      </p:sp>
      <p:sp>
        <p:nvSpPr>
          <p:cNvPr id="48" name="Text 46">
            <a:hlinkClick r:id="rId16" tooltip="打开课件并直达该环节"/>
          </p:cNvPr>
          <p:cNvSpPr/>
          <p:nvPr/>
        </p:nvSpPr>
        <p:spPr>
          <a:xfrm>
            <a:off x="827532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700430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闯关小结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00430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 → 过滤(一贴二低三靠) → 蒸发结晶(边搅拌·适时停火) → 得到较纯食盐</a:t>
            </a:r>
            <a:endParaRPr lang="en-US" sz="1400" dirty="0"/>
          </a:p>
        </p:txBody>
      </p:sp>
      <p:sp>
        <p:nvSpPr>
          <p:cNvPr id="52" name="Text 5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流程总览　5 / 11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86A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9A7B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62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778508" cy="310896"/>
          </a:xfrm>
          <a:prstGeom prst="rect">
            <a:avLst/>
          </a:prstGeom>
          <a:solidFill>
            <a:srgbClr val="EBEFE7"/>
          </a:solidFill>
          <a:ln w="12700">
            <a:solidFill>
              <a:srgbClr val="BDCAB0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环节一 · 认装置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过滤装置 + 蒸发装置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86A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粗盐提纯-过滤蒸发台/_assets/stage0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5A7A3A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过滤装置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漏斗、滤纸、玻璃棒、烧杯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5A7A3A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蒸发装置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蒸发皿、铁圈、酒精灯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5A7A3A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玻璃棒三用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溶解搅拌·过滤引流·蒸发搅拌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6 / 11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86A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9A7B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62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E6F0F5"/>
          </a:solidFill>
          <a:ln w="12700">
            <a:solidFill>
              <a:srgbClr val="ACCFDC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环节二 · 溶解·过滤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一贴二低三靠:滤渣留下,滤液变清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86A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粗盐提纯-过滤蒸发台/_assets/stage1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86A8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一贴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滤纸紧贴漏斗内壁,赶走气泡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86A8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二低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滤纸低于漏斗口、液面低于滤纸边缘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86A8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86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三靠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杯靠棒、棒靠三层滤纸、漏斗口靠杯壁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7 / 11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86A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9A7B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62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E8F3EE"/>
          </a:solidFill>
          <a:ln w="12700">
            <a:solidFill>
              <a:srgbClr val="B2D7C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环节三 · 蒸发结晶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食盐晶体析出:边搅拌,适时停火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86A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粗盐提纯-过滤蒸发台/_assets/stage2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边加热边搅拌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防止局部过热使液滴飞溅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停止加热时机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出现较多固体时停火,用余热蒸干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得到食盐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较纯净的氯化钠晶体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8 / 11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CF1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86A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9A7B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062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F7ECE7"/>
          </a:solidFill>
          <a:ln w="12700">
            <a:solidFill>
              <a:srgbClr val="E6C0B0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06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环节四 · 闯关小结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四题检测,落实操作要点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86A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粗盐提纯-过滤蒸发台/_assets/stage3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623A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6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步骤顺序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 → 过滤 → 蒸发结晶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623A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6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二低含义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滤纸低于漏斗口、液面低于滤纸边缘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623A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6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玻璃棒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三步操作都要用到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9 / 11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过滤与粗盐提纯 · 公开课</dc:title>
  <dc:subject>PptxGenJS Presentation</dc:subject>
  <dc:creator>光鹿课件</dc:creator>
  <cp:lastModifiedBy>光鹿课件</cp:lastModifiedBy>
  <cp:revision>1</cp:revision>
  <dcterms:created xsi:type="dcterms:W3CDTF">2026-06-25T19:39:28Z</dcterms:created>
  <dcterms:modified xsi:type="dcterms:W3CDTF">2026-06-25T19:39:28Z</dcterms:modified>
</cp:coreProperties>
</file>