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lex-arc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lex-arc/index.html?tab=arc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lex-arc/index.html?tab=demo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flex-arc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4D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反射弧-神经台/ppt-assets/c-ar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1338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4D8F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Reflex &amp; Reflex Arc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FE7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神经冲动怎样走? · 感受器 → 神经中枢 → 效应器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7A5CC0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打开神经台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碰到烫的,为什么会马上缩手?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手指碰到很烫的水杯,我们几乎是&lt;b&gt;瞬间缩手&lt;/b&gt; —— 这背后是神经系统在工作。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&lt;b&gt;反射&lt;/b&gt;是神经调节的基本方式;完成反射的结构是&lt;b&gt;反射弧&lt;/b&gt;(感受器→传入神经→神经中枢→传出神经→效应器)。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&lt;b&gt;点开反射弧五部分 → 缩手反射演示 → 闯关&lt;/b&gt;,看清冲动怎样单向走完一条弧。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Structure · 反射弧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反射弧的五个组成部分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731520"/>
                <a:gridCol w="2011680"/>
                <a:gridCol w="548640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C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D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C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组成部分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D4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C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作    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D4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①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感受器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1D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感受刺激,产生神经冲动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②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传入神经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1D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把冲动传向神经中枢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③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神经中枢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1D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分析处理冲动、发出指令(缩手反射在脊髓)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④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传出神经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1D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把中枢的指令传向效应器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⑤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5A3FA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效应器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2A1D4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肌肉或腺体,接受指令作出反应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C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FD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冲动沿 ①→②→③→④→⑤ 单向传导,顺序不能颠倒;任何一环中断,反射都不能完成。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Concept · 反射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什么是反射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7F3FD"/>
          </a:solidFill>
          <a:ln w="15240">
            <a:solidFill>
              <a:srgbClr val="7A5C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1755648"/>
            <a:ext cx="77724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  </a:t>
            </a:r>
            <a:pPr algn="ctr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人和动物通过</a:t>
            </a:r>
            <a:pPr algn="ctr"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神经系统</a:t>
            </a:r>
            <a:pPr algn="ctr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对各种刺激所发生的</a:t>
            </a:r>
            <a:pPr algn="ctr"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有规律的反应</a:t>
            </a:r>
            <a:pPr algn="ctr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——神经调节的基本方式。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7F3FD"/>
          </a:solidFill>
          <a:ln w="16510">
            <a:solidFill>
              <a:srgbClr val="5A3FA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5A3FA0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01752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非条件反射(简单反射)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77240" y="352044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335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生来就有,如缩手反射、膝跳反射;中枢一般在脊髓等低级中枢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7F3FD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0" y="301752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条件反射(复杂反射)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800600" y="352044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335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后天学习形成,如望梅止渴、听铃声分泌唾液;中枢在大脑皮层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反射弧结构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点环节,看名称与作用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点环节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沿通路点开五部分,即时显示名称。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看作用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每点一个看它在反射里干什么。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记顺序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体会冲动单向、顺序不能颠倒。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4C6EF"/>
            </a:solidFill>
            <a:prstDash val="solid"/>
          </a:ln>
          <a:effectLst>
            <a:outerShdw sx="100000" sy="100000" kx="0" ky="0" algn="bl" rotWithShape="0" blurRad="152400" dist="38100" dir="5400000">
              <a:srgbClr val="8377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反射弧-神经台/ppt-assets/c-ar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感受器→…→效应器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A5CC0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神经台 · 反射弧结构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缩手反射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看冲动沿反射弧走一遍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碰到烫的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皮肤感受器产生冲动,沿弧传导。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脊髓完成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中枢在脊髓发出指令,肌肉收缩。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先缩后痛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先缩手,冲动再上传大脑才觉痛。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4C6EF"/>
            </a:solidFill>
            <a:prstDash val="solid"/>
          </a:ln>
          <a:effectLst>
            <a:outerShdw sx="100000" sy="100000" kx="0" ky="0" algn="bl" rotWithShape="0" blurRad="152400" dist="38100" dir="5400000">
              <a:srgbClr val="8377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反射弧-神经台/ppt-assets/c-dem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缩手反射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7A5CC0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神经台 · 缩手反射演示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 </a:t>
            </a:r>
            <a:pPr indent="0" marL="0">
              <a:buNone/>
            </a:pPr>
            <a:r>
              <a:rPr lang="en-US" sz="150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= 通过</a:t>
            </a:r>
            <a:pPr indent="0" marL="0">
              <a:buNone/>
            </a:pPr>
            <a:r>
              <a:rPr lang="en-US" sz="15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神经系统</a:t>
            </a:r>
            <a:pPr indent="0" marL="0">
              <a:buNone/>
            </a:pPr>
            <a:r>
              <a:rPr lang="en-US" sz="150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对刺激发生的</a:t>
            </a:r>
            <a:pPr indent="0" marL="0">
              <a:buNone/>
            </a:pPr>
            <a:r>
              <a:rPr lang="en-US" sz="15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有规律的反应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反射弧:感受器 → 传入神经 → 神经中枢 → 传出神经 → 效应器(冲动单向传导)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非条件反射(生来就有,缩手反射,中枢在脊髓) ↔ 条件反射(后天形成,望梅止渴,中枢在大脑皮层)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7A5CC0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神经台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1D4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记得牢,辨得清,用得上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DE4FA"/>
          </a:solidFill>
          <a:ln w="12700">
            <a:solidFill>
              <a:srgbClr val="7A5CC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默写反射弧五部分,按冲动传导顺序用箭头连起来,并写出每部分的作用。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D8F6"/>
          </a:solidFill>
          <a:ln w="9525">
            <a:solidFill>
              <a:srgbClr val="D4C6E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7A5CC0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各举3个非条件反射、条件反射的例子,说明判断依据(是否生来就有/中枢在哪)。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D8F6"/>
          </a:solidFill>
          <a:ln w="9525">
            <a:solidFill>
              <a:srgbClr val="D4C6E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D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用反射弧解释“先缩手后觉痛”;若传出神经受损会怎样?画图说明。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377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3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4D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反射弧-神经台/ppt-assets/c-ar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133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does it travel?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FE7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走得通 · 用反射弧解释身边的反射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4C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反射与反射弧 · 人教版生物 · 神经调节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4C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反射与反射弧</dc:title>
  <dc:subject>PptxGenJS Presentation</dc:subject>
  <dc:creator>光鹿课件</dc:creator>
  <cp:lastModifiedBy>光鹿课件</cp:lastModifiedBy>
  <cp:revision>1</cp:revision>
  <dcterms:created xsi:type="dcterms:W3CDTF">2026-06-14T11:51:55Z</dcterms:created>
  <dcterms:modified xsi:type="dcterms:W3CDTF">2026-06-14T11:51:55Z</dcterms:modified>
</cp:coreProperties>
</file>