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lection-law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lection-law/index.html?tab=law&amp;i=55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aits.com/files/reflection-law/index.html?tab=kinds&amp;kind=rough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flection-law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E8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的反射-反射台/ppt-assets/c-l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41B0C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6EFDE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反射定律 · 反射台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6EE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反射角，总等于入射角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D4922A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打开反射台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从"看见"说起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为什么能看到镜中的自己?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8B13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光会反射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光照到物体表面会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返回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——这就是光的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AD701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反射有规律吗?反射光线往哪个方向走?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拖动入射角，自己发现光的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反射定律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0CDA4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的反射-反射台/ppt-assets/c-l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 + 反射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反射定律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反射角，总等于入射角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AD701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三线共面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反射光线、入射光线、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法线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在同一平面内。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E8B13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分居两侧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反射光线、入射光线分居法线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两角相等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反射角 = 入射角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(i = r)，拖角试一试。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0CDA4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的反射-反射台/ppt-assets/c-l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709928" cy="274320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入射角 i = 反射角 r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D4922A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反射台 · 反射定律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角的概念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是与"法线"的夹角！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AD701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入射角 i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入射光线与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法线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的夹角(不是与镜面的夹角)。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反射角 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反射光线与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法线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的夹角；总有 r = i。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8B13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垂直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射向镜面时 i=0°，反射光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沿原路返回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29200" y="2011680"/>
            <a:ext cx="3657600" cy="1188720"/>
          </a:xfrm>
          <a:prstGeom prst="roundRect">
            <a:avLst>
              <a:gd name="adj" fmla="val 9231"/>
            </a:avLst>
          </a:prstGeom>
          <a:solidFill>
            <a:srgbClr val="FBF2DF"/>
          </a:solidFill>
          <a:ln w="16510">
            <a:solidFill>
              <a:srgbClr val="D4922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029200" y="21945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D492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 = r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5029200" y="2761488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入射角 = 反射角(都量到法线)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两种反射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镜面反射 与 漫反射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20624" y="1655064"/>
            <a:ext cx="4096512" cy="2221992"/>
          </a:xfrm>
          <a:prstGeom prst="rect">
            <a:avLst/>
          </a:prstGeom>
          <a:solidFill>
            <a:srgbClr val="FFFFFF"/>
          </a:solidFill>
          <a:ln w="12700">
            <a:solidFill>
              <a:srgbClr val="E0CDA4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9" name="Image 0" descr="/Users/shaorunze/Documents/Claude/Projects/ai推演/光的反射-反射台/ppt-assets/c-smoot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691640"/>
            <a:ext cx="4023360" cy="214884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48640" y="1783080"/>
            <a:ext cx="1472184" cy="274320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11" name="Text 8"/>
          <p:cNvSpPr/>
          <p:nvPr/>
        </p:nvSpPr>
        <p:spPr>
          <a:xfrm>
            <a:off x="548640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镜面反射(平行→平行)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626864" y="1655064"/>
            <a:ext cx="4096512" cy="2221992"/>
          </a:xfrm>
          <a:prstGeom prst="rect">
            <a:avLst/>
          </a:prstGeom>
          <a:solidFill>
            <a:srgbClr val="FFFFFF"/>
          </a:solidFill>
          <a:ln w="12700">
            <a:solidFill>
              <a:srgbClr val="E0CDA4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13" name="Image 1" descr="/Users/shaorunze/Documents/Claude/Projects/ai推演/光的反射-反射台/ppt-assets/c-rough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1691640"/>
            <a:ext cx="4023360" cy="214884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4754880" y="1783080"/>
            <a:ext cx="1353312" cy="274320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15" name="Text 11"/>
          <p:cNvSpPr/>
          <p:nvPr/>
        </p:nvSpPr>
        <p:spPr>
          <a:xfrm>
            <a:off x="4754880" y="177210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漫反射(平行→四散)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457200" y="4069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光滑表面是</a:t>
            </a:r>
            <a:pPr algn="ctr" indent="0" marL="0">
              <a:buNone/>
            </a:pPr>
            <a:r>
              <a:rPr lang="en-US" sz="12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镜面反射</a:t>
            </a:r>
            <a:pPr algn="ctr" indent="0" marL="0">
              <a:buNone/>
            </a:pPr>
            <a:r>
              <a:rPr lang="en-US" sz="120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(平行光仍平行，成清晰像)；粗糙表面是</a:t>
            </a:r>
            <a:pPr algn="ctr" indent="0" marL="0">
              <a:buNone/>
            </a:pPr>
            <a:r>
              <a:rPr lang="en-US" sz="12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漫反射</a:t>
            </a:r>
            <a:pPr algn="ctr" indent="0" marL="0">
              <a:buNone/>
            </a:pPr>
            <a:r>
              <a:rPr lang="en-US" sz="120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(反射光四散)。两者都遵守反射定律！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3246120" y="4498848"/>
            <a:ext cx="2651760" cy="365760"/>
          </a:xfrm>
          <a:prstGeom prst="roundRect">
            <a:avLst>
              <a:gd name="adj" fmla="val 12500"/>
            </a:avLst>
          </a:prstGeom>
          <a:solidFill>
            <a:srgbClr val="D4922A"/>
          </a:solidFill>
          <a:ln/>
        </p:spPr>
      </p:sp>
      <p:sp>
        <p:nvSpPr>
          <p:cNvPr id="18" name="Text 14"/>
          <p:cNvSpPr/>
          <p:nvPr/>
        </p:nvSpPr>
        <p:spPr>
          <a:xfrm>
            <a:off x="3246120" y="4489704"/>
            <a:ext cx="2651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反射台 · 镜面与漫反射</a:t>
            </a:r>
            <a:endParaRPr lang="en-US" sz="1150" dirty="0"/>
          </a:p>
        </p:txBody>
      </p:sp>
      <p:sp>
        <p:nvSpPr>
          <p:cNvPr id="19" name="Text 15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镜面反射 vs 漫反射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3200400"/>
                <a:gridCol w="3200400"/>
              </a:tblGrid>
              <a:tr h="4114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7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4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镜面反射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7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4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漫反射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71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表  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92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光滑(镜子、平静水面)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粗糙(纸、墙、黑板)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平行光反射后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92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仍然平行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射向四面八方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遵守反射定律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92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遵守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也遵守(各点法线不同)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现  象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92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成清晰的像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E27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各方向都能看到物体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C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A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关键:</a:t>
            </a:r>
            <a:pPr algn="ctr" indent="0" marL="0">
              <a:buNone/>
            </a:pPr>
            <a:r>
              <a:rPr lang="en-US" sz="115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两种反射都遵守反射定律</a:t>
            </a:r>
            <a:pPr algn="ctr" indent="0" marL="0"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，区别只在表面平整还是粗糙；我们能看到不发光的物体，全靠</a:t>
            </a:r>
            <a:pPr algn="ctr" indent="0" marL="0">
              <a:buNone/>
            </a:pPr>
            <a:r>
              <a:rPr lang="en-US" sz="115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漫反射</a:t>
            </a:r>
            <a:pPr algn="ctr" indent="0" marL="0"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37360"/>
            <a:ext cx="5120640" cy="1828800"/>
          </a:xfrm>
          <a:prstGeom prst="roundRect">
            <a:avLst>
              <a:gd name="adj" fmla="val 5000"/>
            </a:avLst>
          </a:prstGeom>
          <a:solidFill>
            <a:srgbClr val="FBF2DF"/>
          </a:solidFill>
          <a:ln w="15240">
            <a:solidFill>
              <a:srgbClr val="D4922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8745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反射定律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8680" y="22860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反射光线、入射光线、法线 共面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868680" y="2688336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 反射光线、入射光线 分居法线两侧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868680" y="3090672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A4D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③ 反射角 = 入射角(i = r)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5943600" y="1828800"/>
            <a:ext cx="2743200" cy="777240"/>
          </a:xfrm>
          <a:prstGeom prst="roundRect">
            <a:avLst>
              <a:gd name="adj" fmla="val 11765"/>
            </a:avLst>
          </a:prstGeom>
          <a:solidFill>
            <a:srgbClr val="FCF6EA"/>
          </a:solidFill>
          <a:ln w="13970">
            <a:solidFill>
              <a:srgbClr val="AD70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43600" y="190195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镜面反射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035040" y="2249424"/>
            <a:ext cx="2560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光滑面，平行光仍平行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943600" y="2697480"/>
            <a:ext cx="2743200" cy="777240"/>
          </a:xfrm>
          <a:prstGeom prst="roundRect">
            <a:avLst>
              <a:gd name="adj" fmla="val 11765"/>
            </a:avLst>
          </a:prstGeom>
          <a:solidFill>
            <a:srgbClr val="FCF6EA"/>
          </a:solidFill>
          <a:ln w="13970">
            <a:solidFill>
              <a:srgbClr val="E066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43600" y="277063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E066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漫反射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035040" y="3118104"/>
            <a:ext cx="2560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粗糙面，反射光四散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548640" y="3794760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入射角、反射角都是与法线的夹角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943600" y="38404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D4922A"/>
          </a:solidFill>
          <a:ln/>
        </p:spPr>
      </p:sp>
      <p:sp>
        <p:nvSpPr>
          <p:cNvPr id="19" name="Text 17"/>
          <p:cNvSpPr/>
          <p:nvPr/>
        </p:nvSpPr>
        <p:spPr>
          <a:xfrm>
            <a:off x="5943600" y="38313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反射台 · 闯关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E27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画一画，解释解释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D4922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AD701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2DF"/>
          </a:solidFill>
          <a:ln w="12700">
            <a:solidFill>
              <a:srgbClr val="D4922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AD701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画一条入射角30°的光线照到平面镜上的光路图，标出法线、入射角、反射角及度数。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8D0"/>
          </a:solidFill>
          <a:ln w="9525">
            <a:solidFill>
              <a:srgbClr val="E0CDA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8B13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用小镜子和手电改变入射方向，观察反射光的变化并记录发现。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8D0"/>
          </a:solidFill>
          <a:ln w="9525">
            <a:solidFill>
              <a:srgbClr val="E0CDA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7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解释:为什么黑板有时会"反光"看不清字?为什么各角度都能看到课本上的字?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D70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8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的反射-反射台/ppt-assets/c-l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41B0C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反射角 = 入射角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F2E6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光遇到表面，按规律反射回来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6B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光的反射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0CDA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光的反射</dc:title>
  <dc:subject>PptxGenJS Presentation</dc:subject>
  <dc:creator>光鹿课件</dc:creator>
  <cp:lastModifiedBy>光鹿课件</cp:lastModifiedBy>
  <cp:revision>1</cp:revision>
  <dcterms:created xsi:type="dcterms:W3CDTF">2026-06-16T14:40:26Z</dcterms:created>
  <dcterms:modified xsi:type="dcterms:W3CDTF">2026-06-16T14:40:26Z</dcterms:modified>
</cp:coreProperties>
</file>