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rect-area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5" TargetMode="External"/><Relationship Id="rId3" Type="http://schemas.openxmlformats.org/officeDocument/2006/relationships/hyperlink" Target="https://globalaits.com/files/rect-area/index.html#5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6" TargetMode="External"/><Relationship Id="rId3" Type="http://schemas.openxmlformats.org/officeDocument/2006/relationships/hyperlink" Target="https://globalaits.com/files/rect-area/index.html#6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7" TargetMode="External"/><Relationship Id="rId3" Type="http://schemas.openxmlformats.org/officeDocument/2006/relationships/hyperlink" Target="https://globalaits.com/files/rect-area/index.html#7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rect-area/" TargetMode="External"/><Relationship Id="rId1" Type="http://schemas.openxmlformats.org/officeDocument/2006/relationships/image" Target="../media/image-1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0" TargetMode="External"/><Relationship Id="rId2" Type="http://schemas.openxmlformats.org/officeDocument/2006/relationships/hyperlink" Target="https://globalaits.com/files/rect-area/index.html#0" TargetMode="External"/><Relationship Id="rId3" Type="http://schemas.openxmlformats.org/officeDocument/2006/relationships/hyperlink" Target="https://globalaits.com/files/rect-area/index.html#1" TargetMode="External"/><Relationship Id="rId4" Type="http://schemas.openxmlformats.org/officeDocument/2006/relationships/hyperlink" Target="https://globalaits.com/files/rect-area/index.html#1" TargetMode="External"/><Relationship Id="rId5" Type="http://schemas.openxmlformats.org/officeDocument/2006/relationships/hyperlink" Target="https://globalaits.com/files/rect-area/index.html#2" TargetMode="External"/><Relationship Id="rId6" Type="http://schemas.openxmlformats.org/officeDocument/2006/relationships/hyperlink" Target="https://globalaits.com/files/rect-area/index.html#2" TargetMode="External"/><Relationship Id="rId7" Type="http://schemas.openxmlformats.org/officeDocument/2006/relationships/hyperlink" Target="https://globalaits.com/files/rect-area/index.html#3" TargetMode="External"/><Relationship Id="rId8" Type="http://schemas.openxmlformats.org/officeDocument/2006/relationships/hyperlink" Target="https://globalaits.com/files/rect-area/index.html#3" TargetMode="External"/><Relationship Id="rId9" Type="http://schemas.openxmlformats.org/officeDocument/2006/relationships/hyperlink" Target="https://globalaits.com/files/rect-area/index.html#4" TargetMode="External"/><Relationship Id="rId10" Type="http://schemas.openxmlformats.org/officeDocument/2006/relationships/hyperlink" Target="https://globalaits.com/files/rect-area/index.html#4" TargetMode="External"/><Relationship Id="rId11" Type="http://schemas.openxmlformats.org/officeDocument/2006/relationships/hyperlink" Target="https://globalaits.com/files/rect-area/index.html#5" TargetMode="External"/><Relationship Id="rId12" Type="http://schemas.openxmlformats.org/officeDocument/2006/relationships/hyperlink" Target="https://globalaits.com/files/rect-area/index.html#5" TargetMode="External"/><Relationship Id="rId13" Type="http://schemas.openxmlformats.org/officeDocument/2006/relationships/hyperlink" Target="https://globalaits.com/files/rect-area/index.html#6" TargetMode="External"/><Relationship Id="rId14" Type="http://schemas.openxmlformats.org/officeDocument/2006/relationships/hyperlink" Target="https://globalaits.com/files/rect-area/index.html#6" TargetMode="External"/><Relationship Id="rId15" Type="http://schemas.openxmlformats.org/officeDocument/2006/relationships/hyperlink" Target="https://globalaits.com/files/rect-area/index.html#7" TargetMode="External"/><Relationship Id="rId16" Type="http://schemas.openxmlformats.org/officeDocument/2006/relationships/hyperlink" Target="https://globalaits.com/files/rect-area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1" TargetMode="External"/><Relationship Id="rId3" Type="http://schemas.openxmlformats.org/officeDocument/2006/relationships/hyperlink" Target="https://globalaits.com/files/rect-area/index.html#1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2" TargetMode="External"/><Relationship Id="rId3" Type="http://schemas.openxmlformats.org/officeDocument/2006/relationships/hyperlink" Target="https://globalaits.com/files/rect-area/index.html#2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3" TargetMode="External"/><Relationship Id="rId3" Type="http://schemas.openxmlformats.org/officeDocument/2006/relationships/hyperlink" Target="https://globalaits.com/files/rect-area/index.html#3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rect-area/index.html#4" TargetMode="External"/><Relationship Id="rId3" Type="http://schemas.openxmlformats.org/officeDocument/2006/relationships/hyperlink" Target="https://globalaits.com/files/rect-area/index.html#4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苏教版-长方形面积公开课/_assets/cover-ar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苏教版数学三年级下册 第六单元（例4、试一试）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长方形和正方形的面积计算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数字化互动课件支持下的探究式公开课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532888" cy="310896"/>
          </a:xfrm>
          <a:prstGeom prst="rect">
            <a:avLst/>
          </a:prstGeom>
          <a:solidFill>
            <a:srgbClr val="FDECF2"/>
          </a:solidFill>
          <a:ln w="12700">
            <a:solidFill>
              <a:srgbClr val="F9BED2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环节⑤ 发现公式(含试一试)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 = a × b——再回去解决地垫问题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苏教版-长方形面积公开课/_assets/stage5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EF5D8F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学生口述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公式由学生说出,教师板书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34086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EF5D8F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30428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首尾呼应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地垫 10×6=60,表扬估得准的同学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07238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EF5D8F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03580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书写示范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逐字动画:单位加括号、写完整答句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502920" y="380390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EF5D8F"/>
          </a:solidFill>
          <a:ln/>
        </p:spPr>
      </p:sp>
      <p:sp>
        <p:nvSpPr>
          <p:cNvPr id="20" name="Text 17"/>
          <p:cNvSpPr/>
          <p:nvPr/>
        </p:nvSpPr>
        <p:spPr>
          <a:xfrm>
            <a:off x="713232" y="376732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迁移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长方形"压"成正方形 → S = a × a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10 / 14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E6F3FF"/>
          </a:solidFill>
          <a:ln w="12700">
            <a:solidFill>
              <a:srgbClr val="ACD7FF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环节⑥ AI 挑战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基础关 → 应用关 → 陷阱关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苏教版-长方形面积公开课/_assets/stage6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BFF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逐选项错因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答错时 AI 指出错在哪一步(周长混淆/加法/单位)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BFF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学情报告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一键生成三关正确率 + 最集中错因 + 教学建议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BFF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读题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语音朗读支持识字较慢学生,全程离线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11 / 14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FAF4E3"/>
          </a:solidFill>
          <a:ln w="12700">
            <a:solidFill>
              <a:srgbClr val="F0DBA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D9A5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环节⑦ 小结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这节课,我们像数学家一样思考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苏教版-长方形面积公开课/_assets/stage7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D9A514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D9A5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路径回顾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问题→猜想→实验→发现→应用,方法线外显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34086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D9A514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30428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D9A5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板书齐读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四块知识卡 + 周长面积辨析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07238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D9A514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03580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D9A5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数学文化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"亩"的由来——标准面的思想古今相通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502920" y="3803904"/>
            <a:ext cx="64008" cy="548640"/>
          </a:xfrm>
          <a:prstGeom prst="roundRect">
            <a:avLst>
              <a:gd name="adj" fmla="val 42857"/>
            </a:avLst>
          </a:prstGeom>
          <a:solidFill>
            <a:srgbClr val="D9A514"/>
          </a:solidFill>
          <a:ln/>
        </p:spPr>
      </p:sp>
      <p:sp>
        <p:nvSpPr>
          <p:cNvPr id="20" name="Text 17"/>
          <p:cNvSpPr/>
          <p:nvPr/>
        </p:nvSpPr>
        <p:spPr>
          <a:xfrm>
            <a:off x="713232" y="3767328"/>
            <a:ext cx="39502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D9A5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 / 实践 / 挑战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12 / 14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长方形和正方形的面积计算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猜想:面积 ↔ 长、宽 ?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实验:12×1　6×2　4×3　→　共几个 = 每行几个 × 行数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结论:长方形面积 = 长 × 宽　(S = a × b)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　　正方形面积 = 边长 × 边长　(S = a × a)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提醒:周长是"线",面积是"面"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13 / 14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苏教版-长方形面积公开课/_assets/cover-ar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恳请各位评委、老师批评指正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苏教版数学三年级下册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6F3FF"/>
          </a:solidFill>
          <a:ln w="12700">
            <a:solidFill>
              <a:srgbClr val="ACD7FF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一节"从数到算"的种子课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EF7FF"/>
          </a:solidFill>
          <a:ln w="19050">
            <a:solidFill>
              <a:srgbClr val="2F9BFF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面积的含义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常用面积单位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数方格求面积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FF6EF"/>
          </a:solidFill>
          <a:ln w="19050">
            <a:solidFill>
              <a:srgbClr val="FF8A3D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长方形面积 = 长 × 宽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正方形面积 = 边长 × 边长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(例4 + 试一试)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0F9F1"/>
          </a:solidFill>
          <a:ln w="19050">
            <a:solidFill>
              <a:srgbClr val="3FB95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面积单位进率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组合图形面积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五年级多边形面积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完成从"数面积"到"算面积"的方法跃迁——学生亲历 猜想 → 实验 → 验证 → 归纳 的完整探究过程,公式由学生自己"发现",而非教师告知。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14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F1ECFC"/>
          </a:solidFill>
          <a:ln w="12700">
            <a:solidFill>
              <a:srgbClr val="D0C1F6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难在哪?——"每行个数×行数"到"长×宽"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以具体形象思维为主,需要充分的动手操作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已会数方格求面积,会两位数乘一位数口算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易把面积与周长混淆(本课持续辨析点)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FF8A3D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理解长方形面积公式的推导过程,掌握长方形、正方形的面积计算公式。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理解"每行个数×行数"与"长×宽"的对应关系,能由"一行一列"推算整个长方形的面积。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实物拼摆 → 数字拼摆板自由拼 → 只摆一行一列 → "想象补满"(虚线动画)——从具体操作走向表象操作,再走向符号运算。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14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8F7EA"/>
          </a:solidFill>
          <a:ln w="12700">
            <a:solidFill>
              <a:srgbClr val="B2E3B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三维目标,一条探究主线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F"/>
          </a:solidFill>
          <a:ln/>
        </p:spPr>
      </p:sp>
      <p:sp>
        <p:nvSpPr>
          <p:cNvPr id="12" name="Shape 10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2F9BFF"/>
          </a:solidFill>
          <a:ln/>
        </p:spPr>
      </p:sp>
      <p:sp>
        <p:nvSpPr>
          <p:cNvPr id="13" name="Text 11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经历用1平方厘米小方块拼摆长方形的探究过程,理解并掌握长方形、正方形的面积计算公式,能正确计算其面积。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BF5"/>
          </a:solidFill>
          <a:ln/>
        </p:spPr>
      </p:sp>
      <p:sp>
        <p:nvSpPr>
          <p:cNvPr id="16" name="Shape 14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3FB950"/>
          </a:solidFill>
          <a:ln/>
        </p:spPr>
      </p:sp>
      <p:sp>
        <p:nvSpPr>
          <p:cNvPr id="17" name="Text 15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在"猜想—实验—验证—归纳"的活动中发展观察、比较、抽象、概括能力,体会从"数"到"算"的优化思想,积累数学活动经验。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EF5F8"/>
          </a:solidFill>
          <a:ln/>
        </p:spPr>
      </p:sp>
      <p:sp>
        <p:nvSpPr>
          <p:cNvPr id="20" name="Shape 18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EF5D8F"/>
          </a:solidFill>
          <a:ln/>
        </p:spPr>
      </p:sp>
      <p:sp>
        <p:nvSpPr>
          <p:cNvPr id="21" name="Text 19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情感与态度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在小组合作与AI互动中获得成功体验,感受数学与生活的联系,激发探究兴趣。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FFF1E8"/>
          </a:solidFill>
          <a:ln w="12700">
            <a:solidFill>
              <a:srgbClr val="FFD0B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8 个环节 · 40 分钟 · 一条探究链</a:t>
            </a:r>
            <a:endParaRPr lang="en-US" sz="2700" dirty="0"/>
          </a:p>
        </p:txBody>
      </p:sp>
      <p:sp>
        <p:nvSpPr>
          <p:cNvPr id="11" name="Shape 9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FF7F1"/>
          </a:solidFill>
          <a:ln w="19050">
            <a:solidFill>
              <a:srgbClr val="FF8A3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3" name="Text 11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方块动画</a:t>
            </a:r>
            <a:endParaRPr lang="en-US" sz="1100" dirty="0"/>
          </a:p>
        </p:txBody>
      </p:sp>
      <p:sp>
        <p:nvSpPr>
          <p:cNvPr id="16" name="Shape 14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8FF"/>
          </a:solidFill>
          <a:ln w="19050">
            <a:solidFill>
              <a:srgbClr val="2F9BFF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8" name="Text 16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地垫问题</a:t>
            </a:r>
            <a:endParaRPr lang="en-US" sz="1100" dirty="0"/>
          </a:p>
        </p:txBody>
      </p:sp>
      <p:sp>
        <p:nvSpPr>
          <p:cNvPr id="21" name="Shape 19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7F4FD"/>
          </a:solidFill>
          <a:ln w="19050">
            <a:solidFill>
              <a:srgbClr val="8A63E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3" name="Text 21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大胆猜想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和什么有关</a:t>
            </a:r>
            <a:endParaRPr lang="en-US" sz="1100" dirty="0"/>
          </a:p>
        </p:txBody>
      </p:sp>
      <p:sp>
        <p:nvSpPr>
          <p:cNvPr id="26" name="Shape 24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FF7F1"/>
          </a:solidFill>
          <a:ln w="19050">
            <a:solidFill>
              <a:srgbClr val="FF8A3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8" name="Text 26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摆一摆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例4·自由拼</a:t>
            </a:r>
            <a:endParaRPr lang="en-US" sz="1100" dirty="0"/>
          </a:p>
        </p:txBody>
      </p:sp>
      <p:sp>
        <p:nvSpPr>
          <p:cNvPr id="31" name="Shape 29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2FAF3"/>
          </a:solidFill>
          <a:ln w="19050">
            <a:solidFill>
              <a:srgbClr val="3FB95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3" name="Text 31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一行一列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难点突破</a:t>
            </a:r>
            <a:endParaRPr lang="en-US" sz="1100" dirty="0"/>
          </a:p>
        </p:txBody>
      </p:sp>
      <p:sp>
        <p:nvSpPr>
          <p:cNvPr id="36" name="Shape 34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EF4F7"/>
          </a:solidFill>
          <a:ln w="19050">
            <a:solidFill>
              <a:srgbClr val="EF5D8F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8" name="Text 36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F5D8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发现公式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含试一试</a:t>
            </a:r>
            <a:endParaRPr lang="en-US" sz="1100" dirty="0"/>
          </a:p>
        </p:txBody>
      </p:sp>
      <p:sp>
        <p:nvSpPr>
          <p:cNvPr id="41" name="Shape 39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8FF"/>
          </a:solidFill>
          <a:ln w="19050">
            <a:solidFill>
              <a:srgbClr val="2F9BFF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2" name="Text 40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3" name="Text 41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AI挑战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三关六题</a:t>
            </a:r>
            <a:endParaRPr lang="en-US" sz="1100" dirty="0"/>
          </a:p>
        </p:txBody>
      </p:sp>
      <p:sp>
        <p:nvSpPr>
          <p:cNvPr id="46" name="Shape 44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CF9EF"/>
          </a:solidFill>
          <a:ln w="19050">
            <a:solidFill>
              <a:srgbClr val="D9A514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D9A5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8" name="Text 46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D9A5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路径+作业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问题 → 猜想 → 实验 → 发现 → 应用 → 反思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627632" cy="310896"/>
          </a:xfrm>
          <a:prstGeom prst="rect">
            <a:avLst/>
          </a:prstGeom>
          <a:solidFill>
            <a:srgbClr val="E6F3FF"/>
          </a:solidFill>
          <a:ln w="12700">
            <a:solidFill>
              <a:srgbClr val="ACD7FF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环节① 情境导入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图书角的新地垫——数格子,太慢了!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苏教版-长方形面积公开课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BFF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真实情境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班级图书角换地垫,要知道面积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BFF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估算意识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先"估一估"计票,课末回头验证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BFF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B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认知冲突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学生上台数格子,数到 22 个数不动——"能不能算?"由学生自己说出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14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627632" cy="310896"/>
          </a:xfrm>
          <a:prstGeom prst="rect">
            <a:avLst/>
          </a:prstGeom>
          <a:solidFill>
            <a:srgbClr val="F1ECFC"/>
          </a:solidFill>
          <a:ln w="12700">
            <a:solidFill>
              <a:srgbClr val="D0C1F6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环节② 大胆猜想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面积和什么有关?先猜,再验证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苏教版-长方形面积公开课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8A63E8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四个选项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 / 宽 / 颜色 / 厚度,点选并说理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8A63E8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排除无关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用反例排除颜色、厚度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8A63E8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8A63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方法渗透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"猜想 ≠ 结论,数学家用实验说话"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14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FFF1E8"/>
          </a:solidFill>
          <a:ln w="12700">
            <a:solidFill>
              <a:srgbClr val="FFD0B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环节③ 摆一摆(例4)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自由拼摆板:12 个方块,拼出所有长方形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苏教版-长方形面积公开课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FF8A3D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完全开放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自由点格拼摆,系统智能识别;拼错是生成资源——"不是长方形,但面积也是 12!"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FF8A3D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全班记录单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12×1、6×2、4×3 数据自动入表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FF8A3D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FF8A3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找规律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AI 扫描高亮:"共几个 = 每行几个 × 行数",结论学生先说、AI 后证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14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3" name="Shape 1"/>
          <p:cNvSpPr/>
          <p:nvPr/>
        </p:nvSpPr>
        <p:spPr>
          <a:xfrm>
            <a:off x="8449056" y="4434840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4" name="Shape 2"/>
          <p:cNvSpPr/>
          <p:nvPr/>
        </p:nvSpPr>
        <p:spPr>
          <a:xfrm>
            <a:off x="8229600" y="4654296"/>
            <a:ext cx="182880" cy="182880"/>
          </a:xfrm>
          <a:prstGeom prst="roundRect">
            <a:avLst>
              <a:gd name="adj" fmla="val 20000"/>
            </a:avLst>
          </a:prstGeom>
          <a:solidFill>
            <a:srgbClr val="FFECE0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FF8A3D"/>
          </a:solidFill>
          <a:ln/>
        </p:spPr>
      </p:sp>
      <p:sp>
        <p:nvSpPr>
          <p:cNvPr id="6" name="Shape 4"/>
          <p:cNvSpPr/>
          <p:nvPr/>
        </p:nvSpPr>
        <p:spPr>
          <a:xfrm>
            <a:off x="629839" y="475488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2F9BFF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3FB950"/>
          </a:solidFill>
          <a:ln/>
        </p:spPr>
      </p:sp>
      <p:sp>
        <p:nvSpPr>
          <p:cNvPr id="8" name="Shape 6"/>
          <p:cNvSpPr/>
          <p:nvPr/>
        </p:nvSpPr>
        <p:spPr>
          <a:xfrm>
            <a:off x="629839" y="648127"/>
            <a:ext cx="146304" cy="146304"/>
          </a:xfrm>
          <a:prstGeom prst="roundRect">
            <a:avLst>
              <a:gd name="adj" fmla="val 18000"/>
            </a:avLst>
          </a:prstGeom>
          <a:solidFill>
            <a:srgbClr val="EF5D8F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532888" cy="310896"/>
          </a:xfrm>
          <a:prstGeom prst="rect">
            <a:avLst/>
          </a:prstGeom>
          <a:solidFill>
            <a:srgbClr val="E8F7EA"/>
          </a:solidFill>
          <a:ln w="12700">
            <a:solidFill>
              <a:srgbClr val="B2E3B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环节④ 一行一列(难点突破)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方块不够了——只摆一行一列,还能算吗?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FF8A3D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苏教版-长方形面积公开课/_assets/stage4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B950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核心一问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"没摆方块的地方,真的没有方块吗?"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B950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三步操作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摆一行(5个) → 摆一列(4行) → 想象补满(虚线浮现)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B950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B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抽象跃迁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具体操作 → 表象操作 → 符号运算,本课评课核心看点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14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长方形和正方形的面积计算 · 公开课</dc:title>
  <dc:subject>PptxGenJS Presentation</dc:subject>
  <dc:creator>GlobalAITS</dc:creator>
  <cp:lastModifiedBy>GlobalAITS</cp:lastModifiedBy>
  <cp:revision>1</cp:revision>
  <dcterms:created xsi:type="dcterms:W3CDTF">2026-06-10T17:19:44Z</dcterms:created>
  <dcterms:modified xsi:type="dcterms:W3CDTF">2026-06-10T17:19:44Z</dcterms:modified>
</cp:coreProperties>
</file>