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read-aloud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read-aloud/index.html?tab=stress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read-aloud/index.html?tab=follow" TargetMode="External"/><Relationship Id="rId1" Type="http://schemas.openxmlformats.org/officeDocument/2006/relationships/image" Target="../media/image-7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read-aloud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4E0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朗读重音-跟读台/ppt-assets/c-stres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E1C08">
              <a:alpha val="52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48640" y="15544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FCE6C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语音语调 · 重音与停顿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457200" y="201168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800" b="1" spc="100" kern="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Read Aloud</a:t>
            </a:r>
            <a:endParaRPr lang="en-US" sz="5800" dirty="0"/>
          </a:p>
        </p:txBody>
      </p:sp>
      <p:sp>
        <p:nvSpPr>
          <p:cNvPr id="6" name="Text 3"/>
          <p:cNvSpPr/>
          <p:nvPr/>
        </p:nvSpPr>
        <p:spPr>
          <a:xfrm>
            <a:off x="457200" y="310896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i="1" spc="200" kern="0" dirty="0">
                <a:solidFill>
                  <a:srgbClr val="F6E0B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标重音 · 逐句跟读 · 闯关练语调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566160" y="4114800"/>
            <a:ext cx="2011680" cy="365760"/>
          </a:xfrm>
          <a:prstGeom prst="roundRect">
            <a:avLst>
              <a:gd name="adj" fmla="val 12500"/>
            </a:avLst>
          </a:prstGeom>
          <a:solidFill>
            <a:srgbClr val="D98A2B"/>
          </a:solidFill>
          <a:ln/>
        </p:spPr>
      </p:sp>
      <p:sp>
        <p:nvSpPr>
          <p:cNvPr id="8" name="Text 5"/>
          <p:cNvSpPr/>
          <p:nvPr/>
        </p:nvSpPr>
        <p:spPr>
          <a:xfrm>
            <a:off x="3566160" y="4105656"/>
            <a:ext cx="20116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打开跟读台</a:t>
            </a:r>
            <a:endParaRPr lang="en-US" sz="11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4E0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朗读重音-跟读台/ppt-assets/c-stres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E1C08">
              <a:alpha val="56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103120"/>
            <a:ext cx="8229600" cy="73152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Read it aloud!</a:t>
            </a:r>
            <a:endParaRPr lang="en-US" sz="3400" dirty="0"/>
          </a:p>
        </p:txBody>
      </p:sp>
      <p:sp>
        <p:nvSpPr>
          <p:cNvPr id="5" name="Text 2"/>
          <p:cNvSpPr/>
          <p:nvPr/>
        </p:nvSpPr>
        <p:spPr>
          <a:xfrm>
            <a:off x="457200" y="30175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F6E0B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标重音 · 逐句跟读 · 读出自然的英语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4E0C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语音语调 · 重音与停顿 · 译林版英语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4E0C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P.10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DF7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3A2A1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EFD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Lead-in · 导入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2A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同一句,两种读法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D98A2B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E0653A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A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听一听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B82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老师把 &lt;b&gt;I really like this book.&lt;/b&gt; 先"逐词平读"、再"带重音读",听出哪一种更自然、更地道?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D98A2B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A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为什么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B82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地道朗读靠三件事:&lt;b&gt;重音(哪些词读重)、停顿(在哪儿换气)、语调(句末升还是降)&lt;/b&gt;。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D8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A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今天练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B82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不再逐词平读——&lt;b&gt;标重音 → 逐句跟读 → 闯关&lt;/b&gt;,把句子读出节奏来。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B82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语音语调 · 重音与停顿 · 译林版英语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56E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DF7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353312" cy="292608"/>
          </a:xfrm>
          <a:prstGeom prst="rect">
            <a:avLst/>
          </a:prstGeom>
          <a:solidFill>
            <a:srgbClr val="3A2A1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35331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EFD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Rule · 重音规律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2A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实词重读,虚词弱读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D98A2B"/>
          </a:solidFill>
          <a:ln/>
        </p:spPr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627632"/>
          <a:ext cx="8229600" cy="914400"/>
        </p:xfrm>
        <a:graphic>
          <a:graphicData uri="http://schemas.openxmlformats.org/drawingml/2006/table">
            <a:tbl>
              <a:tblPr/>
              <a:tblGrid>
                <a:gridCol w="1554480"/>
                <a:gridCol w="2743200"/>
                <a:gridCol w="1828800"/>
                <a:gridCol w="2103120"/>
              </a:tblGrid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BEFD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类别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D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D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D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D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2A1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BEFD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包含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D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D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D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D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2A1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BEFD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读法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D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D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D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D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2A1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BEFD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例(本课)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D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D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D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D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2A14"/>
                    </a:solidFill>
                  </a:tcPr>
                </a:tc>
              </a:tr>
              <a:tr h="86868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B56E1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实词 重读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D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D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D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D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7E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5A432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动词 / 名词 / 形容词 / 疑问词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D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D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D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D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7E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5A432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读得重、长、清楚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D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D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D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D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7E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9B8264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really · like · book · What · time</a:t>
                      </a:r>
                      <a:endParaRPr lang="en-US" sz="11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D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D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D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D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7EC"/>
                    </a:solidFill>
                  </a:tcPr>
                </a:tc>
              </a:tr>
              <a:tr h="86868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B56E1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虚词 弱读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D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D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D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D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7E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5A432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冠词 / 介词 / 助动词 / 代词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D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D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D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D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7E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5A432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读得轻、快、含糊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D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D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D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D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7E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9B8264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a · to · do · you · the</a:t>
                      </a:r>
                      <a:endParaRPr lang="en-US" sz="11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D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D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D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D2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7EC"/>
                    </a:solidFill>
                  </a:tcPr>
                </a:tc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457200" y="41605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9B82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口诀:实词撑骨架(读重),虚词作连接(读轻);停顿用 “|” 标在意群之间。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B82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语音语调 · 重音与停顿 · 译林版英语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56E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DF7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2011680" cy="292608"/>
          </a:xfrm>
          <a:prstGeom prst="rect">
            <a:avLst/>
          </a:prstGeom>
          <a:solidFill>
            <a:srgbClr val="3A2A1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201168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EFD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Intonation · 句末语调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2A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升调 ↗ 还是 降调 ↘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D98A2B"/>
          </a:solidFill>
          <a:ln/>
        </p:spPr>
      </p:sp>
      <p:sp>
        <p:nvSpPr>
          <p:cNvPr id="6" name="Shape 4"/>
          <p:cNvSpPr/>
          <p:nvPr/>
        </p:nvSpPr>
        <p:spPr>
          <a:xfrm>
            <a:off x="548640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FDF7EC"/>
          </a:solidFill>
          <a:ln w="16510">
            <a:solidFill>
              <a:srgbClr val="C04A22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8640" y="1783080"/>
            <a:ext cx="2468880" cy="73152"/>
          </a:xfrm>
          <a:prstGeom prst="rect">
            <a:avLst/>
          </a:prstGeom>
          <a:solidFill>
            <a:srgbClr val="C04A22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201168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C04A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一般疑问句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676656" y="2606040"/>
            <a:ext cx="2212848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200" dirty="0">
                <a:solidFill>
                  <a:srgbClr val="5A432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Do you like English? ↗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658368" y="3310128"/>
            <a:ext cx="2249424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3A2A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句末升调 ↗</a:t>
            </a:r>
            <a:endParaRPr lang="en-US" sz="1300" dirty="0"/>
          </a:p>
        </p:txBody>
      </p:sp>
      <p:sp>
        <p:nvSpPr>
          <p:cNvPr id="11" name="Shape 9"/>
          <p:cNvSpPr/>
          <p:nvPr/>
        </p:nvSpPr>
        <p:spPr>
          <a:xfrm>
            <a:off x="3163824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FDF7EC"/>
          </a:solidFill>
          <a:ln w="16510">
            <a:solidFill>
              <a:srgbClr val="B56E16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3163824" y="1783080"/>
            <a:ext cx="2468880" cy="73152"/>
          </a:xfrm>
          <a:prstGeom prst="rect">
            <a:avLst/>
          </a:prstGeom>
          <a:solidFill>
            <a:srgbClr val="B56E16"/>
          </a:solidFill>
          <a:ln/>
        </p:spPr>
      </p:sp>
      <p:sp>
        <p:nvSpPr>
          <p:cNvPr id="13" name="Text 11"/>
          <p:cNvSpPr/>
          <p:nvPr/>
        </p:nvSpPr>
        <p:spPr>
          <a:xfrm>
            <a:off x="3163824" y="201168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B56E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特殊疑问句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3291840" y="2606040"/>
            <a:ext cx="2212848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200" dirty="0">
                <a:solidFill>
                  <a:srgbClr val="5A432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time do you get up? ↘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3273552" y="3310128"/>
            <a:ext cx="2249424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3A2A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句末降调 ↘</a:t>
            </a:r>
            <a:endParaRPr lang="en-US" sz="1300" dirty="0"/>
          </a:p>
        </p:txBody>
      </p:sp>
      <p:sp>
        <p:nvSpPr>
          <p:cNvPr id="16" name="Shape 14"/>
          <p:cNvSpPr/>
          <p:nvPr/>
        </p:nvSpPr>
        <p:spPr>
          <a:xfrm>
            <a:off x="5779008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FDF7EC"/>
          </a:solidFill>
          <a:ln w="16510">
            <a:solidFill>
              <a:srgbClr val="4FAE5A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5779008" y="1783080"/>
            <a:ext cx="2468880" cy="73152"/>
          </a:xfrm>
          <a:prstGeom prst="rect">
            <a:avLst/>
          </a:prstGeom>
          <a:solidFill>
            <a:srgbClr val="4FAE5A"/>
          </a:solidFill>
          <a:ln/>
        </p:spPr>
      </p:sp>
      <p:sp>
        <p:nvSpPr>
          <p:cNvPr id="18" name="Text 16"/>
          <p:cNvSpPr/>
          <p:nvPr/>
        </p:nvSpPr>
        <p:spPr>
          <a:xfrm>
            <a:off x="5779008" y="201168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4FAE5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陈述句</a:t>
            </a:r>
            <a:endParaRPr lang="en-US" sz="1500" dirty="0"/>
          </a:p>
        </p:txBody>
      </p:sp>
      <p:sp>
        <p:nvSpPr>
          <p:cNvPr id="19" name="Text 17"/>
          <p:cNvSpPr/>
          <p:nvPr/>
        </p:nvSpPr>
        <p:spPr>
          <a:xfrm>
            <a:off x="5907024" y="2606040"/>
            <a:ext cx="2212848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200" dirty="0">
                <a:solidFill>
                  <a:srgbClr val="5A432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She went to the park. ↘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5888736" y="3310128"/>
            <a:ext cx="2249424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3A2A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句末降调 ↘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457200" y="40690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9B82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记法:问 yes/no 的(一般疑问句)用升调↗;其余多用降调↘。</a:t>
            </a:r>
            <a:endParaRPr lang="en-US" sz="1150" dirty="0"/>
          </a:p>
        </p:txBody>
      </p:sp>
      <p:sp>
        <p:nvSpPr>
          <p:cNvPr id="22" name="Text 20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B82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语音语调 · 重音与停顿 · 译林版英语</a:t>
            </a:r>
            <a:endParaRPr lang="en-US" sz="850" dirty="0"/>
          </a:p>
        </p:txBody>
      </p:sp>
      <p:sp>
        <p:nvSpPr>
          <p:cNvPr id="23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56E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F7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3A2A1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EFD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标重音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2A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看标记,读出重音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D98A2B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D98A2B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A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看标记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B82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实词加粗加下划线=重读,虚词弱读,"|"=停顿。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E0653A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A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点词听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B82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点单词单独朗读,点"整句朗读"听整句。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D8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A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逐句过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B82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◀▶ 切换三句,边听边标边读。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E6D2AE"/>
            </a:solidFill>
            <a:prstDash val="solid"/>
          </a:ln>
          <a:effectLst>
            <a:outerShdw sx="100000" sy="100000" kx="0" ky="0" algn="bl" rotWithShape="0" blurRad="152400" dist="38100" dir="5400000">
              <a:srgbClr val="9B8264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朗读重音-跟读台/ppt-assets/c-stres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3017520" cy="274320"/>
          </a:xfrm>
          <a:prstGeom prst="rect">
            <a:avLst/>
          </a:prstGeom>
          <a:solidFill>
            <a:srgbClr val="3A2A14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3017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BEFD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I really like this book.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609344" cy="365760"/>
          </a:xfrm>
          <a:prstGeom prst="roundRect">
            <a:avLst>
              <a:gd name="adj" fmla="val 12500"/>
            </a:avLst>
          </a:prstGeom>
          <a:solidFill>
            <a:srgbClr val="D98A2B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60934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跟读台 · 标重音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B82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语音语调 · 重音与停顿 · 译林版英语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56E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F7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792224" cy="292608"/>
          </a:xfrm>
          <a:prstGeom prst="rect">
            <a:avLst/>
          </a:prstGeom>
          <a:solidFill>
            <a:srgbClr val="3A2A1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79222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EFD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Examples · 例句精讲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2A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三句标重音与停顿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D98A2B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73736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900" dirty="0">
                <a:solidFill>
                  <a:srgbClr val="3A2A1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 </a:t>
            </a:r>
            <a:pPr indent="0" marL="0">
              <a:buNone/>
            </a:pPr>
            <a:r>
              <a:rPr lang="en-US" sz="1900" b="1" u="single" dirty="0">
                <a:solidFill>
                  <a:srgbClr val="B56E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really</a:t>
            </a:r>
            <a:pPr indent="0" marL="0">
              <a:buNone/>
            </a:pPr>
            <a:r>
              <a:rPr lang="en-US" sz="1900" dirty="0">
                <a:solidFill>
                  <a:srgbClr val="3A2A1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pPr indent="0" marL="0">
              <a:buNone/>
            </a:pPr>
            <a:r>
              <a:rPr lang="en-US" sz="1900" b="1" u="single" dirty="0">
                <a:solidFill>
                  <a:srgbClr val="B56E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like</a:t>
            </a:r>
            <a:pPr indent="0" marL="0">
              <a:buNone/>
            </a:pPr>
            <a:r>
              <a:rPr lang="en-US" sz="1900" dirty="0">
                <a:solidFill>
                  <a:srgbClr val="3A2A1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this </a:t>
            </a:r>
            <a:pPr indent="0" marL="0">
              <a:buNone/>
            </a:pPr>
            <a:r>
              <a:rPr lang="en-US" sz="1900" b="1" u="single" dirty="0">
                <a:solidFill>
                  <a:srgbClr val="B56E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book</a:t>
            </a:r>
            <a:pPr indent="0" marL="0">
              <a:buNone/>
            </a:pPr>
            <a:r>
              <a:rPr lang="en-US" sz="1900" dirty="0">
                <a:solidFill>
                  <a:srgbClr val="3A2A1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566928" y="2148840"/>
            <a:ext cx="804672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B82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我真的很喜欢这本书。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548640" y="26974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900" b="1" u="single" dirty="0">
                <a:solidFill>
                  <a:srgbClr val="B56E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</a:t>
            </a:r>
            <a:pPr indent="0" marL="0">
              <a:buNone/>
            </a:pPr>
            <a:r>
              <a:rPr lang="en-US" sz="1900" dirty="0">
                <a:solidFill>
                  <a:srgbClr val="3A2A1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pPr indent="0" marL="0">
              <a:buNone/>
            </a:pPr>
            <a:r>
              <a:rPr lang="en-US" sz="1900" b="1" u="single" dirty="0">
                <a:solidFill>
                  <a:srgbClr val="B56E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time</a:t>
            </a:r>
            <a:pPr indent="0" marL="0">
              <a:buNone/>
            </a:pPr>
            <a:r>
              <a:rPr lang="en-US" sz="1900" b="1" dirty="0">
                <a:solidFill>
                  <a:srgbClr val="D8A9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| </a:t>
            </a:r>
            <a:pPr indent="0" marL="0">
              <a:buNone/>
            </a:pPr>
            <a:r>
              <a:rPr lang="en-US" sz="1900" dirty="0">
                <a:solidFill>
                  <a:srgbClr val="3A2A1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do you </a:t>
            </a:r>
            <a:pPr indent="0" marL="0">
              <a:buNone/>
            </a:pPr>
            <a:r>
              <a:rPr lang="en-US" sz="1900" b="1" u="single" dirty="0">
                <a:solidFill>
                  <a:srgbClr val="B56E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get</a:t>
            </a:r>
            <a:pPr indent="0" marL="0">
              <a:buNone/>
            </a:pPr>
            <a:r>
              <a:rPr lang="en-US" sz="1900" dirty="0">
                <a:solidFill>
                  <a:srgbClr val="3A2A1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pPr indent="0" marL="0">
              <a:buNone/>
            </a:pPr>
            <a:r>
              <a:rPr lang="en-US" sz="1900" b="1" u="single" dirty="0">
                <a:solidFill>
                  <a:srgbClr val="B56E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up</a:t>
            </a:r>
            <a:pPr indent="0" marL="0">
              <a:buNone/>
            </a:pPr>
            <a:r>
              <a:rPr lang="en-US" sz="1900" dirty="0">
                <a:solidFill>
                  <a:srgbClr val="3A2A1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?</a:t>
            </a:r>
            <a:endParaRPr lang="en-US" sz="1900" dirty="0"/>
          </a:p>
        </p:txBody>
      </p:sp>
      <p:sp>
        <p:nvSpPr>
          <p:cNvPr id="9" name="Text 7"/>
          <p:cNvSpPr/>
          <p:nvPr/>
        </p:nvSpPr>
        <p:spPr>
          <a:xfrm>
            <a:off x="566928" y="3108960"/>
            <a:ext cx="804672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B82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你几点起床?(疑问词 What、名词 time、词组 get up 重读;特殊疑问句句末降↘)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548640" y="365760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900" dirty="0">
                <a:solidFill>
                  <a:srgbClr val="3A2A1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She </a:t>
            </a:r>
            <a:pPr indent="0" marL="0">
              <a:buNone/>
            </a:pPr>
            <a:r>
              <a:rPr lang="en-US" sz="1900" b="1" u="single" dirty="0">
                <a:solidFill>
                  <a:srgbClr val="B56E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went</a:t>
            </a:r>
            <a:pPr indent="0" marL="0">
              <a:buNone/>
            </a:pPr>
            <a:r>
              <a:rPr lang="en-US" sz="1900" dirty="0">
                <a:solidFill>
                  <a:srgbClr val="3A2A1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to the </a:t>
            </a:r>
            <a:pPr indent="0" marL="0">
              <a:buNone/>
            </a:pPr>
            <a:r>
              <a:rPr lang="en-US" sz="1900" b="1" u="single" dirty="0">
                <a:solidFill>
                  <a:srgbClr val="B56E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park</a:t>
            </a:r>
            <a:pPr indent="0" marL="0">
              <a:buNone/>
            </a:pPr>
            <a:r>
              <a:rPr lang="en-US" sz="1900" b="1" dirty="0">
                <a:solidFill>
                  <a:srgbClr val="D8A9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| </a:t>
            </a:r>
            <a:pPr indent="0" marL="0">
              <a:buNone/>
            </a:pPr>
            <a:r>
              <a:rPr lang="en-US" sz="1900" b="1" u="single" dirty="0">
                <a:solidFill>
                  <a:srgbClr val="B56E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yesterday</a:t>
            </a:r>
            <a:pPr indent="0" marL="0">
              <a:buNone/>
            </a:pPr>
            <a:r>
              <a:rPr lang="en-US" sz="1900" dirty="0">
                <a:solidFill>
                  <a:srgbClr val="3A2A1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.</a:t>
            </a:r>
            <a:endParaRPr lang="en-US" sz="1900" dirty="0"/>
          </a:p>
        </p:txBody>
      </p:sp>
      <p:sp>
        <p:nvSpPr>
          <p:cNvPr id="11" name="Text 9"/>
          <p:cNvSpPr/>
          <p:nvPr/>
        </p:nvSpPr>
        <p:spPr>
          <a:xfrm>
            <a:off x="566928" y="4069080"/>
            <a:ext cx="804672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B82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她昨天去了公园。(动词 went、名词 park、时间副词 yesterday 重读)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548640" y="4480560"/>
            <a:ext cx="8046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B56E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加粗下划线 = 重读　|　“|” = 停顿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B82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语音语调 · 重音与停顿 · 译林版英语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56E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F7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3A2A1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EFD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跟读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2A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先听一遍,再仿两遍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D98A2B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D98A2B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A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逐句跟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B82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每句"▶ 跟读"播放,模仿重音与停顿。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E0653A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A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整段读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B82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点"整段朗读"连读整段对话。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D8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A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比节奏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B82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对照范读,听自己读得自然了没。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E6D2AE"/>
            </a:solidFill>
            <a:prstDash val="solid"/>
          </a:ln>
          <a:effectLst>
            <a:outerShdw sx="100000" sy="100000" kx="0" ky="0" algn="bl" rotWithShape="0" blurRad="152400" dist="38100" dir="5400000">
              <a:srgbClr val="9B8264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朗读重音-跟读台/ppt-assets/c-follow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1472184" cy="274320"/>
          </a:xfrm>
          <a:prstGeom prst="rect">
            <a:avLst/>
          </a:prstGeom>
          <a:solidFill>
            <a:srgbClr val="3A2A14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147218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BEFD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一段对话 · 逐句跟读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481328" cy="365760"/>
          </a:xfrm>
          <a:prstGeom prst="roundRect">
            <a:avLst>
              <a:gd name="adj" fmla="val 12500"/>
            </a:avLst>
          </a:prstGeom>
          <a:solidFill>
            <a:srgbClr val="D98A2B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4813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跟读台 · 跟读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B82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语音语调 · 重音与停顿 · 译林版英语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56E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F7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1463040" cy="292608"/>
          </a:xfrm>
          <a:prstGeom prst="rect">
            <a:avLst/>
          </a:prstGeom>
          <a:solidFill>
            <a:srgbClr val="3A2A1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EFD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Summary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3A2A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语音语调 · 重音与停顿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D98A2B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82880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B56E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实词重读　</a:t>
            </a:r>
            <a:pPr indent="0" marL="0">
              <a:buNone/>
            </a:pPr>
            <a:r>
              <a:rPr lang="en-US" sz="1600" dirty="0">
                <a:solidFill>
                  <a:srgbClr val="3A2A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动 / 名 / 形 / 疑问词　</a:t>
            </a:r>
            <a:pPr indent="0" marL="0">
              <a:buNone/>
            </a:pPr>
            <a:r>
              <a:rPr lang="en-US" sz="1600" dirty="0">
                <a:solidFill>
                  <a:srgbClr val="9B826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(really · like · book · What)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548640" y="242316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C04A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虚词弱读　</a:t>
            </a:r>
            <a:pPr indent="0" marL="0">
              <a:buNone/>
            </a:pPr>
            <a:r>
              <a:rPr lang="en-US" sz="1600" dirty="0">
                <a:solidFill>
                  <a:srgbClr val="3A2A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冠词 / 介词 / 助动词 / 代词　</a:t>
            </a:r>
            <a:pPr indent="0" marL="0">
              <a:buNone/>
            </a:pPr>
            <a:r>
              <a:rPr lang="en-US" sz="1600" dirty="0">
                <a:solidFill>
                  <a:srgbClr val="9B826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(a · to · do · you)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48640" y="301752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D8A9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停顿　</a:t>
            </a:r>
            <a:pPr indent="0" marL="0">
              <a:buNone/>
            </a:pPr>
            <a:r>
              <a:rPr lang="en-US" sz="1600" dirty="0">
                <a:solidFill>
                  <a:srgbClr val="3A2A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 “|” 标在意群之间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48640" y="36118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4FAE5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句末语调　</a:t>
            </a:r>
            <a:pPr indent="0" marL="0">
              <a:buNone/>
            </a:pPr>
            <a:r>
              <a:rPr lang="en-US" sz="1600" dirty="0">
                <a:solidFill>
                  <a:srgbClr val="3A2A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陈述/特殊疑问 降↘　·　一般疑问 升↗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3291840" y="4251960"/>
            <a:ext cx="2560320" cy="365760"/>
          </a:xfrm>
          <a:prstGeom prst="roundRect">
            <a:avLst>
              <a:gd name="adj" fmla="val 12500"/>
            </a:avLst>
          </a:prstGeom>
          <a:solidFill>
            <a:srgbClr val="D98A2B"/>
          </a:solidFill>
          <a:ln/>
        </p:spPr>
      </p:sp>
      <p:sp>
        <p:nvSpPr>
          <p:cNvPr id="11" name="Text 9"/>
          <p:cNvSpPr/>
          <p:nvPr/>
        </p:nvSpPr>
        <p:spPr>
          <a:xfrm>
            <a:off x="3291840" y="4242816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跟读台 · 闯关检测</a:t>
            </a:r>
            <a:endParaRPr lang="en-US" sz="1150" dirty="0"/>
          </a:p>
        </p:txBody>
      </p:sp>
      <p:sp>
        <p:nvSpPr>
          <p:cNvPr id="12" name="Text 10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B82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语音语调 · 重音与停顿 · 译林版英语</a:t>
            </a:r>
            <a:endParaRPr lang="en-US" sz="850" dirty="0"/>
          </a:p>
        </p:txBody>
      </p:sp>
      <p:sp>
        <p:nvSpPr>
          <p:cNvPr id="13" name="Text 1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56E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F7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572768" cy="292608"/>
          </a:xfrm>
          <a:prstGeom prst="rect">
            <a:avLst/>
          </a:prstGeom>
          <a:solidFill>
            <a:srgbClr val="3A2A1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EFD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Homework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2A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标得出,读得顺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D98A2B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BEDD6"/>
          </a:solidFill>
          <a:ln w="12700">
            <a:solidFill>
              <a:srgbClr val="D98A2B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D98A2B"/>
          </a:solidFill>
          <a:ln/>
        </p:spPr>
      </p:sp>
      <p:sp>
        <p:nvSpPr>
          <p:cNvPr id="8" name="Text 6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A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9B82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给本课 3 个例句标出重读词与停顿"|",跟读台的对话各跟读两遍。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4E0C2"/>
          </a:solidFill>
          <a:ln w="9525">
            <a:solidFill>
              <a:srgbClr val="E6D2AE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E0653A"/>
          </a:solidFill>
          <a:ln/>
        </p:spPr>
      </p:sp>
      <p:sp>
        <p:nvSpPr>
          <p:cNvPr id="12" name="Text 10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A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9B82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选一段课文(3-4 句)标重音与停顿后朗读,录下来对照范读。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4E0C2"/>
          </a:solidFill>
          <a:ln w="9525">
            <a:solidFill>
              <a:srgbClr val="E6D2AE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D8A93C"/>
          </a:solidFill>
          <a:ln/>
        </p:spPr>
      </p:sp>
      <p:sp>
        <p:nvSpPr>
          <p:cNvPr id="16" name="Text 14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A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9B82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和同桌编 4 句小对话,标好重音与语调,下节课分角色朗读展示。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B82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语音语调 · 重音与停顿 · 译林版英语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56E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语音语调·朗读跟读</dc:title>
  <dc:subject>PptxGenJS Presentation</dc:subject>
  <dc:creator>光鹿课件</dc:creator>
  <cp:lastModifiedBy>光鹿课件</cp:lastModifiedBy>
  <cp:revision>1</cp:revision>
  <dcterms:created xsi:type="dcterms:W3CDTF">2026-06-14T10:51:18Z</dcterms:created>
  <dcterms:modified xsi:type="dcterms:W3CDTF">2026-06-14T10:51:18Z</dcterms:modified>
</cp:coreProperties>
</file>