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globalaits.com/files/qiu-tian-de-yu/index.html" TargetMode="External"/><Relationship Id="rId1" Type="http://schemas.openxmlformats.org/officeDocument/2006/relationships/image" Target="../media/image-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lobalaits.com/files/qiu-tian-de-yu/index.html?sec=color" TargetMode="External"/><Relationship Id="rId1" Type="http://schemas.openxmlformats.org/officeDocument/2006/relationships/image" Target="../media/image-3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globalaits.com/files/qiu-tian-de-yu/index.html?tab=palette" TargetMode="External"/><Relationship Id="rId1" Type="http://schemas.openxmlformats.org/officeDocument/2006/relationships/image" Target="../media/image-5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hyperlink" Target="https://globalaits.com/files/qiu-tian-de-yu/index.html?tab=quiz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2E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haorunze/Documents/Claude/Projects/ai推演/秋天的雨-诗境台/images/s-key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3200400"/>
            <a:ext cx="9144000" cy="1943100"/>
          </a:xfrm>
          <a:prstGeom prst="rect">
            <a:avLst/>
          </a:prstGeom>
          <a:solidFill>
            <a:srgbClr val="2A1C0A">
              <a:alpha val="6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502920" y="457200"/>
            <a:ext cx="3931920" cy="1517904"/>
          </a:xfrm>
          <a:prstGeom prst="rect">
            <a:avLst/>
          </a:prstGeom>
          <a:solidFill>
            <a:srgbClr val="FBF4E4">
              <a:alpha val="84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40080" y="64008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B07C1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统编版语文 · 三年级上册 · 第6课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603504" y="932688"/>
            <a:ext cx="3840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spc="600" kern="0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秋天的雨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566928" y="39776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spc="200" kern="0" dirty="0">
                <a:solidFill>
                  <a:srgbClr val="F6ECD4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一幅可以走进去的秋日水彩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657600" y="4434840"/>
            <a:ext cx="1828800" cy="365760"/>
          </a:xfrm>
          <a:prstGeom prst="roundRect">
            <a:avLst>
              <a:gd name="adj" fmla="val 12500"/>
            </a:avLst>
          </a:prstGeom>
          <a:solidFill>
            <a:srgbClr val="CF3B2B"/>
          </a:solidFill>
          <a:ln/>
        </p:spPr>
      </p:sp>
      <p:sp>
        <p:nvSpPr>
          <p:cNvPr id="9" name="Text 6"/>
          <p:cNvSpPr/>
          <p:nvPr/>
        </p:nvSpPr>
        <p:spPr>
          <a:xfrm>
            <a:off x="3657600" y="4425696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u="sng" dirty="0">
                <a:solidFill>
                  <a:srgbClr val="FFFFFF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▶  打开诗境台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DF8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84048"/>
            <a:ext cx="914400" cy="292608"/>
          </a:xfrm>
          <a:prstGeom prst="rect">
            <a:avLst/>
          </a:prstGeom>
          <a:solidFill>
            <a:srgbClr val="3A2A16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373075"/>
            <a:ext cx="914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BF2D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初读 · 总起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393192" y="71323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spc="100" kern="0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秋天的雨,是一把钥匙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29768" y="1353312"/>
            <a:ext cx="566928" cy="41148"/>
          </a:xfrm>
          <a:prstGeom prst="rect">
            <a:avLst/>
          </a:prstGeom>
          <a:solidFill>
            <a:srgbClr val="CF3B2B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00784"/>
            <a:ext cx="77724" cy="777240"/>
          </a:xfrm>
          <a:prstGeom prst="rect">
            <a:avLst/>
          </a:prstGeom>
          <a:solidFill>
            <a:srgbClr val="CF3B2B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45920"/>
            <a:ext cx="3840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开篇一比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1956816"/>
            <a:ext cx="3840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把“秋天的雨”比作一把&lt;b&gt;钥匙&lt;/b&gt;,趁你没留意,轻轻打开了秋天的大门。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2670048"/>
            <a:ext cx="77724" cy="777240"/>
          </a:xfrm>
          <a:prstGeom prst="rect">
            <a:avLst/>
          </a:prstGeom>
          <a:solidFill>
            <a:srgbClr val="DBA01F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615184"/>
            <a:ext cx="3840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总分总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" y="2926080"/>
            <a:ext cx="3840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全文以秋雨为线索:先总起,再从&lt;b&gt;颜色、气味、声音&lt;/b&gt;三方面分写,最后总结。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3639312"/>
            <a:ext cx="77724" cy="777240"/>
          </a:xfrm>
          <a:prstGeom prst="rect">
            <a:avLst/>
          </a:prstGeom>
          <a:solidFill>
            <a:srgbClr val="5A8A3C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584448"/>
            <a:ext cx="3840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怎么学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3895344"/>
            <a:ext cx="3840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跟着秋雨走四段,边读边&lt;b&gt;想象画面&lt;/b&gt;,在画里读懂散文的美。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764024" y="1655064"/>
            <a:ext cx="3959352" cy="2816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0CEA0"/>
            </a:solidFill>
            <a:prstDash val="solid"/>
          </a:ln>
          <a:effectLst>
            <a:outerShdw sx="100000" sy="100000" kx="0" ky="0" algn="bl" rotWithShape="0" blurRad="152400" dist="38100" dir="5400000">
              <a:srgbClr val="8A7E60">
                <a:alpha val="35000"/>
              </a:srgbClr>
            </a:outerShdw>
          </a:effectLst>
        </p:spPr>
      </p:sp>
      <p:pic>
        <p:nvPicPr>
          <p:cNvPr id="16" name="Image 0" descr="/Users/shaorunze/Documents/Claude/Projects/ai推演/秋天的雨-诗境台/images/s-key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800600" y="1691640"/>
            <a:ext cx="3886200" cy="2743200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4892040" y="1783080"/>
            <a:ext cx="1115568" cy="274320"/>
          </a:xfrm>
          <a:prstGeom prst="rect">
            <a:avLst/>
          </a:prstGeom>
          <a:solidFill>
            <a:srgbClr val="3A2A16"/>
          </a:solidFill>
          <a:ln/>
        </p:spPr>
      </p:sp>
      <p:sp>
        <p:nvSpPr>
          <p:cNvPr id="18" name="Text 15"/>
          <p:cNvSpPr/>
          <p:nvPr/>
        </p:nvSpPr>
        <p:spPr>
          <a:xfrm>
            <a:off x="4892040" y="1772107"/>
            <a:ext cx="11155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BF2DD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秋雨打开秋天的门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411480" y="4809744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8A7350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秋天的雨 · 统编版语文三年级上册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321040" y="4791456"/>
            <a:ext cx="548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B07C12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P.2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DF8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84048"/>
            <a:ext cx="1243584" cy="292608"/>
          </a:xfrm>
          <a:prstGeom prst="rect">
            <a:avLst/>
          </a:prstGeom>
          <a:solidFill>
            <a:srgbClr val="3A2A16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373075"/>
            <a:ext cx="12435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BF2D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诗境漫游 · 实验台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393192" y="71323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spc="100" kern="0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整屏画面,跟着秋雨走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29768" y="1353312"/>
            <a:ext cx="566928" cy="41148"/>
          </a:xfrm>
          <a:prstGeom prst="rect">
            <a:avLst/>
          </a:prstGeom>
          <a:solidFill>
            <a:srgbClr val="CF3B2B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19072"/>
            <a:ext cx="77724" cy="777240"/>
          </a:xfrm>
          <a:prstGeom prst="rect">
            <a:avLst/>
          </a:prstGeom>
          <a:solidFill>
            <a:srgbClr val="CF3B2B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四段漫游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1975104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钥匙→颜色→气味→声音,点右侧切换,画面随段变化。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2670048"/>
            <a:ext cx="77724" cy="777240"/>
          </a:xfrm>
          <a:prstGeom prst="rect">
            <a:avLst/>
          </a:prstGeom>
          <a:solidFill>
            <a:srgbClr val="DBA01F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615184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边读边想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" y="292608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读课文原句,想象画面;一个个词语在画里变得好懂。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3621024"/>
            <a:ext cx="77724" cy="777240"/>
          </a:xfrm>
          <a:prstGeom prst="rect">
            <a:avLst/>
          </a:prstGeom>
          <a:solidFill>
            <a:srgbClr val="5A8A3C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566160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有感情读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3877056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点🔊朗读,模仿语调与停顿,读出对秋天的喜爱。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913632" y="1746504"/>
            <a:ext cx="4809744" cy="2404872"/>
          </a:xfrm>
          <a:prstGeom prst="rect">
            <a:avLst/>
          </a:prstGeom>
          <a:solidFill>
            <a:srgbClr val="FFFFFF"/>
          </a:solidFill>
          <a:ln w="12700">
            <a:solidFill>
              <a:srgbClr val="E0CEA0"/>
            </a:solidFill>
            <a:prstDash val="solid"/>
          </a:ln>
          <a:effectLst>
            <a:outerShdw sx="100000" sy="100000" kx="0" ky="0" algn="bl" rotWithShape="0" blurRad="152400" dist="38100" dir="5400000">
              <a:srgbClr val="8A7E60">
                <a:alpha val="35000"/>
              </a:srgbClr>
            </a:outerShdw>
          </a:effectLst>
        </p:spPr>
      </p:sp>
      <p:pic>
        <p:nvPicPr>
          <p:cNvPr id="16" name="Image 0" descr="/Users/shaorunze/Documents/Claude/Projects/ai推演/秋天的雨-诗境台/ppt-assets/c-color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950208" y="1783080"/>
            <a:ext cx="4736592" cy="2331720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4041648" y="1874520"/>
            <a:ext cx="1234440" cy="274320"/>
          </a:xfrm>
          <a:prstGeom prst="rect">
            <a:avLst/>
          </a:prstGeom>
          <a:solidFill>
            <a:srgbClr val="3A2A16"/>
          </a:solidFill>
          <a:ln/>
        </p:spPr>
      </p:sp>
      <p:sp>
        <p:nvSpPr>
          <p:cNvPr id="18" name="Text 15"/>
          <p:cNvSpPr/>
          <p:nvPr/>
        </p:nvSpPr>
        <p:spPr>
          <a:xfrm>
            <a:off x="4041648" y="1863547"/>
            <a:ext cx="1234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BF2DD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“五彩的颜料”一段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3950208" y="4370832"/>
            <a:ext cx="1737360" cy="365760"/>
          </a:xfrm>
          <a:prstGeom prst="roundRect">
            <a:avLst>
              <a:gd name="adj" fmla="val 12500"/>
            </a:avLst>
          </a:prstGeom>
          <a:solidFill>
            <a:srgbClr val="CF3B2B"/>
          </a:solidFill>
          <a:ln/>
        </p:spPr>
      </p:sp>
      <p:sp>
        <p:nvSpPr>
          <p:cNvPr id="20" name="Text 17"/>
          <p:cNvSpPr/>
          <p:nvPr/>
        </p:nvSpPr>
        <p:spPr>
          <a:xfrm>
            <a:off x="3950208" y="4361688"/>
            <a:ext cx="1737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u="sng" dirty="0">
                <a:solidFill>
                  <a:srgbClr val="FFFFFF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▶  诗境台 · 诗境漫游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411480" y="4809744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8A7350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秋天的雨 · 统编版语文三年级上册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8321040" y="4791456"/>
            <a:ext cx="548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B07C12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P.3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DF8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84048"/>
            <a:ext cx="1133856" cy="292608"/>
          </a:xfrm>
          <a:prstGeom prst="rect">
            <a:avLst/>
          </a:prstGeom>
          <a:solidFill>
            <a:srgbClr val="3A2A16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373075"/>
            <a:ext cx="11338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BF2D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品色 · 五彩缤纷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393192" y="71323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spc="100" kern="0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秋雨把颜色给了谁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29768" y="1353312"/>
            <a:ext cx="566928" cy="41148"/>
          </a:xfrm>
          <a:prstGeom prst="rect">
            <a:avLst/>
          </a:prstGeom>
          <a:solidFill>
            <a:srgbClr val="CF3B2B"/>
          </a:solidFill>
          <a:ln/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91056"/>
          <a:ext cx="8229600" cy="914400"/>
        </p:xfrm>
        <a:graphic>
          <a:graphicData uri="http://schemas.openxmlformats.org/drawingml/2006/table">
            <a:tbl>
              <a:tblPr/>
              <a:tblGrid>
                <a:gridCol w="1554480"/>
                <a:gridCol w="1737360"/>
                <a:gridCol w="4937760"/>
              </a:tblGrid>
              <a:tr h="38404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BF2DD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景物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2A1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BF2DD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颜色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2A1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BF2DD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课文里的比喻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2A16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3A2A16"/>
                          </a:solidFill>
                          <a:latin typeface="Songti SC" pitchFamily="34" charset="0"/>
                          <a:ea typeface="Songti SC" pitchFamily="34" charset="-122"/>
                          <a:cs typeface="Songti SC" pitchFamily="34" charset="-120"/>
                        </a:rPr>
                        <a:t>银杏树</a:t>
                      </a:r>
                      <a:endParaRPr lang="en-US" sz="1400" dirty="0">
                        <a:latin typeface="Songti SC" charset="0"/>
                        <a:ea typeface="Songti SC" charset="0"/>
                        <a:cs typeface="Songti S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6E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B07C1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黄色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6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8A735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黄叶像一把把小扇子,扇走夏天的炎热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6E6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3A2A16"/>
                          </a:solidFill>
                          <a:latin typeface="Songti SC" pitchFamily="34" charset="0"/>
                          <a:ea typeface="Songti SC" pitchFamily="34" charset="-122"/>
                          <a:cs typeface="Songti SC" pitchFamily="34" charset="-120"/>
                        </a:rPr>
                        <a:t>枫树</a:t>
                      </a:r>
                      <a:endParaRPr lang="en-US" sz="1400" dirty="0">
                        <a:latin typeface="Songti SC" charset="0"/>
                        <a:ea typeface="Songti SC" charset="0"/>
                        <a:cs typeface="Songti S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6C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CF3B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红色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6C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8A735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红叶像一枚枚邮票,邮来秋天的凉爽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6C8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3A2A16"/>
                          </a:solidFill>
                          <a:latin typeface="Songti SC" pitchFamily="34" charset="0"/>
                          <a:ea typeface="Songti SC" pitchFamily="34" charset="-122"/>
                          <a:cs typeface="Songti SC" pitchFamily="34" charset="-120"/>
                        </a:rPr>
                        <a:t>田野</a:t>
                      </a:r>
                      <a:endParaRPr lang="en-US" sz="1400" dirty="0">
                        <a:latin typeface="Songti SC" charset="0"/>
                        <a:ea typeface="Songti SC" charset="0"/>
                        <a:cs typeface="Songti S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6E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B8860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金黄色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6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8A735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田野像金色的海洋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6E6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3A2A16"/>
                          </a:solidFill>
                          <a:latin typeface="Songti SC" pitchFamily="34" charset="0"/>
                          <a:ea typeface="Songti SC" pitchFamily="34" charset="-122"/>
                          <a:cs typeface="Songti SC" pitchFamily="34" charset="-120"/>
                        </a:rPr>
                        <a:t>果树</a:t>
                      </a:r>
                      <a:endParaRPr lang="en-US" sz="1400" dirty="0">
                        <a:latin typeface="Songti SC" charset="0"/>
                        <a:ea typeface="Songti SC" charset="0"/>
                        <a:cs typeface="Songti S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6C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E07B2C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橙红色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6C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8A735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橘子、柿子你挤我碰,争着要人们去摘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6C8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3A2A16"/>
                          </a:solidFill>
                          <a:latin typeface="Songti SC" pitchFamily="34" charset="0"/>
                          <a:ea typeface="Songti SC" pitchFamily="34" charset="-122"/>
                          <a:cs typeface="Songti SC" pitchFamily="34" charset="-120"/>
                        </a:rPr>
                        <a:t>菊花</a:t>
                      </a:r>
                      <a:endParaRPr lang="en-US" sz="1400" dirty="0">
                        <a:latin typeface="Songti SC" charset="0"/>
                        <a:ea typeface="Songti SC" charset="0"/>
                        <a:cs typeface="Songti SC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6E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B65AA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紫红·淡黄·雪白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6E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8A735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菊花在秋雨里频频点头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CE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6E6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4352544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C462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这一段把秋雨写成“一盒颜料”,用比喻把秋天染得五彩缤纷——是本课最美、要背诵的一段。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11480" y="4809744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8A7350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秋天的雨 · 统编版语文三年级上册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321040" y="4791456"/>
            <a:ext cx="548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B07C12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P.4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DF8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84048"/>
            <a:ext cx="1133856" cy="292608"/>
          </a:xfrm>
          <a:prstGeom prst="rect">
            <a:avLst/>
          </a:prstGeom>
          <a:solidFill>
            <a:srgbClr val="3A2A16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373075"/>
            <a:ext cx="11338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BF2D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调色盘 · 品比喻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393192" y="71323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spc="100" kern="0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点景物,看颜色与原句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29768" y="1353312"/>
            <a:ext cx="566928" cy="41148"/>
          </a:xfrm>
          <a:prstGeom prst="rect">
            <a:avLst/>
          </a:prstGeom>
          <a:solidFill>
            <a:srgbClr val="CF3B2B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19072"/>
            <a:ext cx="77724" cy="777240"/>
          </a:xfrm>
          <a:prstGeom prst="rect">
            <a:avLst/>
          </a:prstGeom>
          <a:solidFill>
            <a:srgbClr val="CF3B2B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点一点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1975104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点银杏、枫树、田野、果树、菊花,看秋雨给的颜色。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2670048"/>
            <a:ext cx="77724" cy="777240"/>
          </a:xfrm>
          <a:prstGeom prst="rect">
            <a:avLst/>
          </a:prstGeom>
          <a:solidFill>
            <a:srgbClr val="DBA01F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615184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读原句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" y="292608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每种颜色都跳出课文原句,体会“像扇子、像邮票”的比喻。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3621024"/>
            <a:ext cx="77724" cy="777240"/>
          </a:xfrm>
          <a:prstGeom prst="rect">
            <a:avLst/>
          </a:prstGeom>
          <a:solidFill>
            <a:srgbClr val="5A8A3C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566160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学表达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3877056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发现:写颜色不光说“黄、红”,还能用比喻写得生动。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913632" y="1746504"/>
            <a:ext cx="4809744" cy="2404872"/>
          </a:xfrm>
          <a:prstGeom prst="rect">
            <a:avLst/>
          </a:prstGeom>
          <a:solidFill>
            <a:srgbClr val="FFFFFF"/>
          </a:solidFill>
          <a:ln w="12700">
            <a:solidFill>
              <a:srgbClr val="E0CEA0"/>
            </a:solidFill>
            <a:prstDash val="solid"/>
          </a:ln>
          <a:effectLst>
            <a:outerShdw sx="100000" sy="100000" kx="0" ky="0" algn="bl" rotWithShape="0" blurRad="152400" dist="38100" dir="5400000">
              <a:srgbClr val="8A7E60">
                <a:alpha val="35000"/>
              </a:srgbClr>
            </a:outerShdw>
          </a:effectLst>
        </p:spPr>
      </p:sp>
      <p:pic>
        <p:nvPicPr>
          <p:cNvPr id="16" name="Image 0" descr="/Users/shaorunze/Documents/Claude/Projects/ai推演/秋天的雨-诗境台/ppt-assets/c-palett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950208" y="1783080"/>
            <a:ext cx="4736592" cy="2331720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4041648" y="1874520"/>
            <a:ext cx="758952" cy="274320"/>
          </a:xfrm>
          <a:prstGeom prst="rect">
            <a:avLst/>
          </a:prstGeom>
          <a:solidFill>
            <a:srgbClr val="3A2A16"/>
          </a:solidFill>
          <a:ln/>
        </p:spPr>
      </p:sp>
      <p:sp>
        <p:nvSpPr>
          <p:cNvPr id="18" name="Text 15"/>
          <p:cNvSpPr/>
          <p:nvPr/>
        </p:nvSpPr>
        <p:spPr>
          <a:xfrm>
            <a:off x="4041648" y="1863547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BF2DD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五彩调色盘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3950208" y="4370832"/>
            <a:ext cx="1865376" cy="365760"/>
          </a:xfrm>
          <a:prstGeom prst="roundRect">
            <a:avLst>
              <a:gd name="adj" fmla="val 12500"/>
            </a:avLst>
          </a:prstGeom>
          <a:solidFill>
            <a:srgbClr val="CF3B2B"/>
          </a:solidFill>
          <a:ln/>
        </p:spPr>
      </p:sp>
      <p:sp>
        <p:nvSpPr>
          <p:cNvPr id="20" name="Text 17"/>
          <p:cNvSpPr/>
          <p:nvPr/>
        </p:nvSpPr>
        <p:spPr>
          <a:xfrm>
            <a:off x="3950208" y="4361688"/>
            <a:ext cx="186537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u="sng" dirty="0">
                <a:solidFill>
                  <a:srgbClr val="FFFFFF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▶  诗境台 · 五彩调色盘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411480" y="4809744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8A7350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秋天的雨 · 统编版语文三年级上册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8321040" y="4791456"/>
            <a:ext cx="548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B07C12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P.5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DF8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84048"/>
            <a:ext cx="914400" cy="292608"/>
          </a:xfrm>
          <a:prstGeom prst="rect">
            <a:avLst/>
          </a:prstGeom>
          <a:solidFill>
            <a:srgbClr val="3A2A16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373075"/>
            <a:ext cx="914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BF2D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闻香 · 听声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393192" y="71323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spc="100" kern="0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气味藏起来,喇叭吹起来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29768" y="1353312"/>
            <a:ext cx="566928" cy="41148"/>
          </a:xfrm>
          <a:prstGeom prst="rect">
            <a:avLst/>
          </a:prstGeom>
          <a:solidFill>
            <a:srgbClr val="CF3B2B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19072"/>
            <a:ext cx="77724" cy="777240"/>
          </a:xfrm>
          <a:prstGeom prst="rect">
            <a:avLst/>
          </a:prstGeom>
          <a:solidFill>
            <a:srgbClr val="E07B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好闻的气味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1975104"/>
            <a:ext cx="3749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梨香、菠萝甜、苹果橘子……一个“&lt;b&gt;勾&lt;/b&gt;”字,写出香味把小朋友的脚都勾住了。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2798064"/>
            <a:ext cx="77724" cy="777240"/>
          </a:xfrm>
          <a:prstGeom prst="rect">
            <a:avLst/>
          </a:prstGeom>
          <a:solidFill>
            <a:srgbClr val="CF3B2B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743200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金色小喇叭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" y="3054096"/>
            <a:ext cx="3749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秋雨“吹起小喇叭”告诉大家冬天要来了——这是&lt;b&gt;拟人&lt;/b&gt;;喜鹊衔枝、松鼠藏果、青蛙挖洞。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626864" y="1700784"/>
            <a:ext cx="4096512" cy="2542032"/>
          </a:xfrm>
          <a:prstGeom prst="rect">
            <a:avLst/>
          </a:prstGeom>
          <a:solidFill>
            <a:srgbClr val="FFFFFF"/>
          </a:solidFill>
          <a:ln w="12700">
            <a:solidFill>
              <a:srgbClr val="E0CEA0"/>
            </a:solidFill>
            <a:prstDash val="solid"/>
          </a:ln>
          <a:effectLst>
            <a:outerShdw sx="100000" sy="100000" kx="0" ky="0" algn="bl" rotWithShape="0" blurRad="152400" dist="38100" dir="5400000">
              <a:srgbClr val="8A7E60">
                <a:alpha val="35000"/>
              </a:srgbClr>
            </a:outerShdw>
          </a:effectLst>
        </p:spPr>
      </p:sp>
      <p:pic>
        <p:nvPicPr>
          <p:cNvPr id="13" name="Image 0" descr="/Users/shaorunze/Documents/Claude/Projects/ai推演/秋天的雨-诗境台/ppt-assets/c-soun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663440" y="1737360"/>
            <a:ext cx="4023360" cy="246888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4754880" y="1828800"/>
            <a:ext cx="996696" cy="274320"/>
          </a:xfrm>
          <a:prstGeom prst="rect">
            <a:avLst/>
          </a:prstGeom>
          <a:solidFill>
            <a:srgbClr val="3A2A16"/>
          </a:solidFill>
          <a:ln/>
        </p:spPr>
      </p:sp>
      <p:sp>
        <p:nvSpPr>
          <p:cNvPr id="15" name="Text 12"/>
          <p:cNvSpPr/>
          <p:nvPr/>
        </p:nvSpPr>
        <p:spPr>
          <a:xfrm>
            <a:off x="4754880" y="1817827"/>
            <a:ext cx="9966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BF2DD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动物们准备过冬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411480" y="4809744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8A7350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秋天的雨 · 统编版语文三年级上册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321040" y="4791456"/>
            <a:ext cx="548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B07C12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P.6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DF8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411480"/>
            <a:ext cx="1024128" cy="292608"/>
          </a:xfrm>
          <a:prstGeom prst="rect">
            <a:avLst/>
          </a:prstGeom>
          <a:solidFill>
            <a:srgbClr val="3A2A16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400507"/>
            <a:ext cx="10241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BF2D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理脉络 · 小结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393192" y="74980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一条线索,三个方面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29768" y="1371600"/>
            <a:ext cx="566928" cy="41148"/>
          </a:xfrm>
          <a:prstGeom prst="rect">
            <a:avLst/>
          </a:prstGeom>
          <a:solidFill>
            <a:srgbClr val="CF3B2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783080"/>
            <a:ext cx="2468880" cy="1828800"/>
          </a:xfrm>
          <a:prstGeom prst="roundRect">
            <a:avLst>
              <a:gd name="adj" fmla="val 5000"/>
            </a:avLst>
          </a:prstGeom>
          <a:solidFill>
            <a:srgbClr val="FCF6E6"/>
          </a:solidFill>
          <a:ln w="16510">
            <a:solidFill>
              <a:srgbClr val="B07C1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783080"/>
            <a:ext cx="2468880" cy="73152"/>
          </a:xfrm>
          <a:prstGeom prst="rect">
            <a:avLst/>
          </a:prstGeom>
          <a:solidFill>
            <a:srgbClr val="B07C12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993392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B07C12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颜色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548640" y="2523744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五彩缤纷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85800" y="292608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黄叶·红枫·金田·橙果·彩菊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410712" y="1783080"/>
            <a:ext cx="2468880" cy="1828800"/>
          </a:xfrm>
          <a:prstGeom prst="roundRect">
            <a:avLst>
              <a:gd name="adj" fmla="val 5000"/>
            </a:avLst>
          </a:prstGeom>
          <a:solidFill>
            <a:srgbClr val="FCF6E6"/>
          </a:solidFill>
          <a:ln w="16510">
            <a:solidFill>
              <a:srgbClr val="E07B2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410712" y="1783080"/>
            <a:ext cx="2468880" cy="73152"/>
          </a:xfrm>
          <a:prstGeom prst="rect">
            <a:avLst/>
          </a:prstGeom>
          <a:solidFill>
            <a:srgbClr val="E07B2C"/>
          </a:solidFill>
          <a:ln/>
        </p:spPr>
      </p:sp>
      <p:sp>
        <p:nvSpPr>
          <p:cNvPr id="13" name="Text 11"/>
          <p:cNvSpPr/>
          <p:nvPr/>
        </p:nvSpPr>
        <p:spPr>
          <a:xfrm>
            <a:off x="3410712" y="1993392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E07B2C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气味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3410712" y="2523744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香甜诱人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547872" y="292608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梨·菠萝·苹果·橘子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272784" y="1783080"/>
            <a:ext cx="2468880" cy="1828800"/>
          </a:xfrm>
          <a:prstGeom prst="roundRect">
            <a:avLst>
              <a:gd name="adj" fmla="val 5000"/>
            </a:avLst>
          </a:prstGeom>
          <a:solidFill>
            <a:srgbClr val="FCF6E6"/>
          </a:solidFill>
          <a:ln w="16510">
            <a:solidFill>
              <a:srgbClr val="CF3B2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72784" y="1783080"/>
            <a:ext cx="2468880" cy="73152"/>
          </a:xfrm>
          <a:prstGeom prst="rect">
            <a:avLst/>
          </a:prstGeom>
          <a:solidFill>
            <a:srgbClr val="CF3B2B"/>
          </a:solidFill>
          <a:ln/>
        </p:spPr>
      </p:sp>
      <p:sp>
        <p:nvSpPr>
          <p:cNvPr id="18" name="Text 16"/>
          <p:cNvSpPr/>
          <p:nvPr/>
        </p:nvSpPr>
        <p:spPr>
          <a:xfrm>
            <a:off x="6272784" y="1993392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CF3B2B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声音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6272784" y="2523744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金色喇叭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09944" y="292608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催动物们准备过冬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57200" y="3931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5C462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总起:秋天的雨是一把钥匙　|　总结:带给大地一首丰收的歌,带给小朋友一首欢乐的歌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3291840" y="4434840"/>
            <a:ext cx="2560320" cy="365760"/>
          </a:xfrm>
          <a:prstGeom prst="roundRect">
            <a:avLst>
              <a:gd name="adj" fmla="val 12500"/>
            </a:avLst>
          </a:prstGeom>
          <a:solidFill>
            <a:srgbClr val="CF3B2B"/>
          </a:solidFill>
          <a:ln/>
        </p:spPr>
      </p:sp>
      <p:sp>
        <p:nvSpPr>
          <p:cNvPr id="23" name="Text 21"/>
          <p:cNvSpPr/>
          <p:nvPr/>
        </p:nvSpPr>
        <p:spPr>
          <a:xfrm>
            <a:off x="3291840" y="4425696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u="sng" dirty="0">
                <a:solidFill>
                  <a:srgbClr val="FFFFFF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▶  诗境台 · 读懂闯关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11480" y="4809744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8A7350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秋天的雨 · 统编版语文三年级上册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8321040" y="4791456"/>
            <a:ext cx="548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B07C12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P.7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DF8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84048"/>
            <a:ext cx="914400" cy="292608"/>
          </a:xfrm>
          <a:prstGeom prst="rect">
            <a:avLst/>
          </a:prstGeom>
          <a:solidFill>
            <a:srgbClr val="3A2A16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373075"/>
            <a:ext cx="914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FBF2D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作业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393192" y="713232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spc="100" kern="0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把秋天写下来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29768" y="1353312"/>
            <a:ext cx="566928" cy="41148"/>
          </a:xfrm>
          <a:prstGeom prst="rect">
            <a:avLst/>
          </a:prstGeom>
          <a:solidFill>
            <a:srgbClr val="CF3B2B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691640"/>
            <a:ext cx="8229600" cy="786384"/>
          </a:xfrm>
          <a:prstGeom prst="roundRect">
            <a:avLst>
              <a:gd name="adj" fmla="val 6977"/>
            </a:avLst>
          </a:prstGeom>
          <a:solidFill>
            <a:srgbClr val="FBF0E2"/>
          </a:solidFill>
          <a:ln w="12700">
            <a:solidFill>
              <a:srgbClr val="CF3B2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801368"/>
            <a:ext cx="73152" cy="566928"/>
          </a:xfrm>
          <a:prstGeom prst="rect">
            <a:avLst/>
          </a:prstGeom>
          <a:solidFill>
            <a:srgbClr val="CF3B2B"/>
          </a:solidFill>
          <a:ln/>
        </p:spPr>
      </p:sp>
      <p:sp>
        <p:nvSpPr>
          <p:cNvPr id="8" name="Text 6"/>
          <p:cNvSpPr/>
          <p:nvPr/>
        </p:nvSpPr>
        <p:spPr>
          <a:xfrm>
            <a:off x="676656" y="1783080"/>
            <a:ext cx="12801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必做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2103120" y="1764792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有感情地朗读课文,背诵第2自然段;抄写“五彩缤纷、频频点头、争着”等词语。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57200" y="2606040"/>
            <a:ext cx="8229600" cy="786384"/>
          </a:xfrm>
          <a:prstGeom prst="roundRect">
            <a:avLst>
              <a:gd name="adj" fmla="val 6977"/>
            </a:avLst>
          </a:prstGeom>
          <a:solidFill>
            <a:srgbClr val="F2E6C8"/>
          </a:solidFill>
          <a:ln w="9525">
            <a:solidFill>
              <a:srgbClr val="E0CEA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2715768"/>
            <a:ext cx="73152" cy="566928"/>
          </a:xfrm>
          <a:prstGeom prst="rect">
            <a:avLst/>
          </a:prstGeom>
          <a:solidFill>
            <a:srgbClr val="DBA01F"/>
          </a:solidFill>
          <a:ln/>
        </p:spPr>
      </p:sp>
      <p:sp>
        <p:nvSpPr>
          <p:cNvPr id="12" name="Text 10"/>
          <p:cNvSpPr/>
          <p:nvPr/>
        </p:nvSpPr>
        <p:spPr>
          <a:xfrm>
            <a:off x="676656" y="2697480"/>
            <a:ext cx="12801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实践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103120" y="2679192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学课文的样子,用一个比喻写写你眼中的秋天(如“秋天的风,是……”)。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57200" y="3520440"/>
            <a:ext cx="8229600" cy="786384"/>
          </a:xfrm>
          <a:prstGeom prst="roundRect">
            <a:avLst>
              <a:gd name="adj" fmla="val 6977"/>
            </a:avLst>
          </a:prstGeom>
          <a:solidFill>
            <a:srgbClr val="F2E6C8"/>
          </a:solidFill>
          <a:ln w="9525">
            <a:solidFill>
              <a:srgbClr val="E0CEA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200" y="3630168"/>
            <a:ext cx="73152" cy="566928"/>
          </a:xfrm>
          <a:prstGeom prst="rect">
            <a:avLst/>
          </a:prstGeom>
          <a:solidFill>
            <a:srgbClr val="5A8A3C"/>
          </a:solidFill>
          <a:ln/>
        </p:spPr>
      </p:sp>
      <p:sp>
        <p:nvSpPr>
          <p:cNvPr id="16" name="Text 14"/>
          <p:cNvSpPr/>
          <p:nvPr/>
        </p:nvSpPr>
        <p:spPr>
          <a:xfrm>
            <a:off x="676656" y="3611880"/>
            <a:ext cx="12801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2A1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挑战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103120" y="3593592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8A73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课文从颜色、气味、声音三方面写秋雨,再想一个方面(如触感),仿写一小段。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11480" y="4809744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8A7350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秋天的雨 · 统编版语文三年级上册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8321040" y="4791456"/>
            <a:ext cx="548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B07C12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P.8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2E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haorunze/Documents/Claude/Projects/ai推演/秋天的雨-诗境台/images/s-color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1554480"/>
            <a:ext cx="9144000" cy="2103120"/>
          </a:xfrm>
          <a:prstGeom prst="rect">
            <a:avLst/>
          </a:prstGeom>
          <a:solidFill>
            <a:srgbClr val="2A1C0A">
              <a:alpha val="7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457200" y="1874520"/>
            <a:ext cx="8229600" cy="64008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5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200" kern="0" dirty="0">
                <a:solidFill>
                  <a:srgbClr val="FBF3E2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秋天的雨,带给大地的是一首丰收的歌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57200" y="26974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spc="200" kern="0" dirty="0">
                <a:solidFill>
                  <a:srgbClr val="FFE3A6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带给小朋友的,是一首欢乐的歌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411480" y="4809744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F0E0BC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秋天的雨 · 统编版语文三年级上册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8321040" y="4791456"/>
            <a:ext cx="548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0E0BC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P.9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秋天的雨</dc:title>
  <dc:subject>PptxGenJS Presentation</dc:subject>
  <dc:creator>光鹿课件</dc:creator>
  <cp:lastModifiedBy>光鹿课件</cp:lastModifiedBy>
  <cp:revision>1</cp:revision>
  <dcterms:created xsi:type="dcterms:W3CDTF">2026-06-16T19:18:21Z</dcterms:created>
  <dcterms:modified xsi:type="dcterms:W3CDTF">2026-06-16T19:18:21Z</dcterms:modified>
</cp:coreProperties>
</file>