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globalaits.com/files/population-data/index.html" TargetMode="External"/><Relationship Id="rId1" Type="http://schemas.openxmlformats.org/officeDocument/2006/relationships/image" Target="../media/image-1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globalaits.com/files/population-data/index.html?tab=pyramid&amp;pyr=constrictive" TargetMode="External"/><Relationship Id="rId1" Type="http://schemas.openxmlformats.org/officeDocument/2006/relationships/image" Target="../media/image-3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globalaits.com/files/population-data/index.html?tab=city&amp;city=commercial" TargetMode="External"/><Relationship Id="rId1" Type="http://schemas.openxmlformats.org/officeDocument/2006/relationships/image" Target="../media/image-5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hyperlink" Target="https://globalaits.com/files/population-data/index.html?tab=quiz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EFE2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Users/shaorunze/Documents/Claude/Projects/ai推演/人口城市-数据台/ppt-assets/c-pyramid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3200400"/>
            <a:ext cx="9144000" cy="1943100"/>
          </a:xfrm>
          <a:prstGeom prst="rect">
            <a:avLst/>
          </a:prstGeom>
          <a:solidFill>
            <a:srgbClr val="1E120A">
              <a:alpha val="74000"/>
            </a:srgbClr>
          </a:solidFill>
          <a:ln/>
        </p:spPr>
      </p:sp>
      <p:sp>
        <p:nvSpPr>
          <p:cNvPr id="4" name="Shape 1"/>
          <p:cNvSpPr/>
          <p:nvPr/>
        </p:nvSpPr>
        <p:spPr>
          <a:xfrm>
            <a:off x="502920" y="457200"/>
            <a:ext cx="4663440" cy="1554480"/>
          </a:xfrm>
          <a:prstGeom prst="rect">
            <a:avLst/>
          </a:prstGeom>
          <a:solidFill>
            <a:srgbClr val="F8F1EB">
              <a:alpha val="88000"/>
            </a:srgbClr>
          </a:solidFill>
          <a:ln/>
        </p:spPr>
      </p:sp>
      <p:sp>
        <p:nvSpPr>
          <p:cNvPr id="5" name="Text 2"/>
          <p:cNvSpPr/>
          <p:nvPr/>
        </p:nvSpPr>
        <p:spPr>
          <a:xfrm>
            <a:off x="566928" y="914400"/>
            <a:ext cx="4572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spc="300" kern="0" dirty="0">
                <a:solidFill>
                  <a:srgbClr val="3323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人口与城市</a:t>
            </a:r>
            <a:endParaRPr lang="en-US" sz="3200" dirty="0"/>
          </a:p>
        </p:txBody>
      </p:sp>
      <p:sp>
        <p:nvSpPr>
          <p:cNvPr id="6" name="Text 3"/>
          <p:cNvSpPr/>
          <p:nvPr/>
        </p:nvSpPr>
        <p:spPr>
          <a:xfrm>
            <a:off x="640080" y="603504"/>
            <a:ext cx="457200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A64A2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人口金字塔 · 增长模式 · 城市结构</a:t>
            </a:r>
            <a:endParaRPr lang="en-US" sz="1100" dirty="0"/>
          </a:p>
        </p:txBody>
      </p:sp>
      <p:sp>
        <p:nvSpPr>
          <p:cNvPr id="7" name="Text 4"/>
          <p:cNvSpPr/>
          <p:nvPr/>
        </p:nvSpPr>
        <p:spPr>
          <a:xfrm>
            <a:off x="640080" y="1700784"/>
            <a:ext cx="448056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82705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人教版高中地理 · 必修第二册</a:t>
            </a:r>
            <a:endParaRPr lang="en-US" sz="1250" dirty="0"/>
          </a:p>
        </p:txBody>
      </p:sp>
      <p:sp>
        <p:nvSpPr>
          <p:cNvPr id="8" name="Text 5"/>
          <p:cNvSpPr/>
          <p:nvPr/>
        </p:nvSpPr>
        <p:spPr>
          <a:xfrm>
            <a:off x="566928" y="3977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i="1" spc="200" kern="0" dirty="0">
                <a:solidFill>
                  <a:srgbClr val="F1E9E1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读懂数据，看见人口与城市</a:t>
            </a:r>
            <a:endParaRPr lang="en-US" sz="1600" dirty="0"/>
          </a:p>
        </p:txBody>
      </p:sp>
      <p:sp>
        <p:nvSpPr>
          <p:cNvPr id="9" name="Shape 6"/>
          <p:cNvSpPr/>
          <p:nvPr/>
        </p:nvSpPr>
        <p:spPr>
          <a:xfrm>
            <a:off x="3611880" y="4434840"/>
            <a:ext cx="1920240" cy="365760"/>
          </a:xfrm>
          <a:prstGeom prst="roundRect">
            <a:avLst>
              <a:gd name="adj" fmla="val 12500"/>
            </a:avLst>
          </a:prstGeom>
          <a:solidFill>
            <a:srgbClr val="D2694A"/>
          </a:solidFill>
          <a:ln/>
        </p:spPr>
      </p:sp>
      <p:sp>
        <p:nvSpPr>
          <p:cNvPr id="10" name="Text 7"/>
          <p:cNvSpPr/>
          <p:nvPr/>
        </p:nvSpPr>
        <p:spPr>
          <a:xfrm>
            <a:off x="3611880" y="4425696"/>
            <a:ext cx="19202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u="sng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  <a:hlinkClick r:id="rId2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▶  打开数据台</a:t>
            </a:r>
            <a:endParaRPr lang="en-US" sz="1150" dirty="0"/>
          </a:p>
        </p:txBody>
      </p:sp>
      <p:sp>
        <p:nvSpPr>
          <p:cNvPr id="11" name="Shape 8"/>
          <p:cNvSpPr/>
          <p:nvPr/>
        </p:nvSpPr>
        <p:spPr>
          <a:xfrm>
            <a:off x="8229600" y="502920"/>
            <a:ext cx="457200" cy="457200"/>
          </a:xfrm>
          <a:prstGeom prst="roundRect">
            <a:avLst>
              <a:gd name="adj" fmla="val 12000"/>
            </a:avLst>
          </a:prstGeom>
          <a:ln w="19050">
            <a:solidFill>
              <a:srgbClr val="A64A2F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8229600" y="493776"/>
            <a:ext cx="4572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A64A2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城</a:t>
            </a:r>
            <a:endParaRPr lang="en-US" sz="1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384048"/>
            <a:ext cx="914400" cy="292608"/>
          </a:xfrm>
          <a:prstGeom prst="rect">
            <a:avLst/>
          </a:prstGeom>
          <a:solidFill>
            <a:srgbClr val="33231A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373075"/>
            <a:ext cx="91440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b="1" spc="200" kern="0" dirty="0">
                <a:solidFill>
                  <a:srgbClr val="F6EFE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从"数据"说起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393192" y="713232"/>
            <a:ext cx="82296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spc="100" kern="0" dirty="0">
                <a:solidFill>
                  <a:srgbClr val="3323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人口和城市，怎么读?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429768" y="1353312"/>
            <a:ext cx="566928" cy="41148"/>
          </a:xfrm>
          <a:prstGeom prst="rect">
            <a:avLst/>
          </a:prstGeom>
          <a:solidFill>
            <a:srgbClr val="D2694A"/>
          </a:solidFill>
          <a:ln/>
        </p:spPr>
      </p:sp>
      <p:sp>
        <p:nvSpPr>
          <p:cNvPr id="6" name="Shape 4"/>
          <p:cNvSpPr/>
          <p:nvPr/>
        </p:nvSpPr>
        <p:spPr>
          <a:xfrm>
            <a:off x="8275320" y="384048"/>
            <a:ext cx="457200" cy="457200"/>
          </a:xfrm>
          <a:prstGeom prst="roundRect">
            <a:avLst>
              <a:gd name="adj" fmla="val 12000"/>
            </a:avLst>
          </a:prstGeom>
          <a:ln w="19050">
            <a:solidFill>
              <a:srgbClr val="A64A2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275320" y="374904"/>
            <a:ext cx="4572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A64A2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城</a:t>
            </a:r>
            <a:endParaRPr lang="en-US" sz="1700" dirty="0"/>
          </a:p>
        </p:txBody>
      </p:sp>
      <p:sp>
        <p:nvSpPr>
          <p:cNvPr id="8" name="Shape 6"/>
          <p:cNvSpPr/>
          <p:nvPr/>
        </p:nvSpPr>
        <p:spPr>
          <a:xfrm>
            <a:off x="457200" y="1700784"/>
            <a:ext cx="77724" cy="777240"/>
          </a:xfrm>
          <a:prstGeom prst="rect">
            <a:avLst/>
          </a:prstGeom>
          <a:solidFill>
            <a:srgbClr val="A64A2F"/>
          </a:solidFill>
          <a:ln/>
        </p:spPr>
      </p:sp>
      <p:sp>
        <p:nvSpPr>
          <p:cNvPr id="9" name="Text 7"/>
          <p:cNvSpPr/>
          <p:nvPr/>
        </p:nvSpPr>
        <p:spPr>
          <a:xfrm>
            <a:off x="640080" y="1645920"/>
            <a:ext cx="39319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323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人口在变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640080" y="1956816"/>
            <a:ext cx="39319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82705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出生、死亡、老龄化……人口结构和数量都在变化。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57200" y="2670048"/>
            <a:ext cx="77724" cy="777240"/>
          </a:xfrm>
          <a:prstGeom prst="rect">
            <a:avLst/>
          </a:prstGeom>
          <a:solidFill>
            <a:srgbClr val="3A7BB5"/>
          </a:solidFill>
          <a:ln/>
        </p:spPr>
      </p:sp>
      <p:sp>
        <p:nvSpPr>
          <p:cNvPr id="12" name="Text 10"/>
          <p:cNvSpPr/>
          <p:nvPr/>
        </p:nvSpPr>
        <p:spPr>
          <a:xfrm>
            <a:off x="640080" y="2615184"/>
            <a:ext cx="39319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323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城市在长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640080" y="2926080"/>
            <a:ext cx="39319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82705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城市里商业、住宅、工业各有其位,这是</a:t>
            </a:r>
            <a:pPr indent="0" marL="0">
              <a:lnSpc>
                <a:spcPts val="1600"/>
              </a:lnSpc>
              <a:buNone/>
            </a:pPr>
            <a:r>
              <a:rPr lang="en-US" sz="1100" b="1" dirty="0">
                <a:solidFill>
                  <a:srgbClr val="3323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空间结构</a:t>
            </a:r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82705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。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57200" y="3639312"/>
            <a:ext cx="77724" cy="777240"/>
          </a:xfrm>
          <a:prstGeom prst="rect">
            <a:avLst/>
          </a:prstGeom>
          <a:solidFill>
            <a:srgbClr val="3F9B6E"/>
          </a:solidFill>
          <a:ln/>
        </p:spPr>
      </p:sp>
      <p:sp>
        <p:nvSpPr>
          <p:cNvPr id="15" name="Text 13"/>
          <p:cNvSpPr/>
          <p:nvPr/>
        </p:nvSpPr>
        <p:spPr>
          <a:xfrm>
            <a:off x="640080" y="3584448"/>
            <a:ext cx="39319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323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今天的任务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40080" y="3895344"/>
            <a:ext cx="39319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82705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读</a:t>
            </a:r>
            <a:pPr indent="0" marL="0">
              <a:lnSpc>
                <a:spcPts val="1600"/>
              </a:lnSpc>
              <a:buNone/>
            </a:pPr>
            <a:r>
              <a:rPr lang="en-US" sz="1100" b="1" dirty="0">
                <a:solidFill>
                  <a:srgbClr val="3323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人口金字塔</a:t>
            </a:r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82705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、看</a:t>
            </a:r>
            <a:pPr indent="0" marL="0">
              <a:lnSpc>
                <a:spcPts val="1600"/>
              </a:lnSpc>
              <a:buNone/>
            </a:pPr>
            <a:r>
              <a:rPr lang="en-US" sz="1100" b="1" dirty="0">
                <a:solidFill>
                  <a:srgbClr val="3323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增长模式</a:t>
            </a:r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82705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、识</a:t>
            </a:r>
            <a:pPr indent="0" marL="0">
              <a:lnSpc>
                <a:spcPts val="1600"/>
              </a:lnSpc>
              <a:buNone/>
            </a:pPr>
            <a:r>
              <a:rPr lang="en-US" sz="1100" b="1" dirty="0">
                <a:solidFill>
                  <a:srgbClr val="3323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城市结构</a:t>
            </a:r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82705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。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901184" y="1591056"/>
            <a:ext cx="3822192" cy="2679192"/>
          </a:xfrm>
          <a:prstGeom prst="rect">
            <a:avLst/>
          </a:prstGeom>
          <a:solidFill>
            <a:srgbClr val="FFFFFF"/>
          </a:solidFill>
          <a:ln w="12700">
            <a:solidFill>
              <a:srgbClr val="DDCCBA"/>
            </a:solidFill>
            <a:prstDash val="solid"/>
          </a:ln>
          <a:effectLst>
            <a:outerShdw sx="100000" sy="100000" kx="0" ky="0" algn="bl" rotWithShape="0" blurRad="152400" dist="38100" dir="5400000">
              <a:srgbClr val="82705F">
                <a:alpha val="30000"/>
              </a:srgbClr>
            </a:outerShdw>
          </a:effectLst>
        </p:spPr>
      </p:sp>
      <p:pic>
        <p:nvPicPr>
          <p:cNvPr id="18" name="Image 0" descr="/Users/shaorunze/Documents/Claude/Projects/ai推演/人口城市-数据台/ppt-assets/c-pyramid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4937760" y="1627632"/>
            <a:ext cx="3749040" cy="2606040"/>
          </a:xfrm>
          <a:prstGeom prst="rect">
            <a:avLst/>
          </a:prstGeom>
        </p:spPr>
      </p:pic>
      <p:sp>
        <p:nvSpPr>
          <p:cNvPr id="19" name="Shape 16"/>
          <p:cNvSpPr/>
          <p:nvPr/>
        </p:nvSpPr>
        <p:spPr>
          <a:xfrm>
            <a:off x="5029200" y="1719072"/>
            <a:ext cx="758952" cy="274320"/>
          </a:xfrm>
          <a:prstGeom prst="rect">
            <a:avLst/>
          </a:prstGeom>
          <a:solidFill>
            <a:srgbClr val="33231A"/>
          </a:solidFill>
          <a:ln/>
        </p:spPr>
      </p:sp>
      <p:sp>
        <p:nvSpPr>
          <p:cNvPr id="20" name="Text 17"/>
          <p:cNvSpPr/>
          <p:nvPr/>
        </p:nvSpPr>
        <p:spPr>
          <a:xfrm>
            <a:off x="5029200" y="1708099"/>
            <a:ext cx="75895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6EFE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人口金字塔</a:t>
            </a:r>
            <a:endParaRPr lang="en-US" sz="1000" dirty="0"/>
          </a:p>
        </p:txBody>
      </p:sp>
      <p:sp>
        <p:nvSpPr>
          <p:cNvPr id="21" name="Text 18"/>
          <p:cNvSpPr/>
          <p:nvPr/>
        </p:nvSpPr>
        <p:spPr>
          <a:xfrm>
            <a:off x="411480" y="4809744"/>
            <a:ext cx="6035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spc="100" kern="0" dirty="0">
                <a:solidFill>
                  <a:srgbClr val="82705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人口与城市 · 人教版高中地理必修第二册</a:t>
            </a:r>
            <a:endParaRPr lang="en-US" sz="850" dirty="0"/>
          </a:p>
        </p:txBody>
      </p:sp>
      <p:sp>
        <p:nvSpPr>
          <p:cNvPr id="22" name="Text 19"/>
          <p:cNvSpPr/>
          <p:nvPr/>
        </p:nvSpPr>
        <p:spPr>
          <a:xfrm>
            <a:off x="8321040" y="4791456"/>
            <a:ext cx="548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A64A2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其 二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384048"/>
            <a:ext cx="1353312" cy="292608"/>
          </a:xfrm>
          <a:prstGeom prst="rect">
            <a:avLst/>
          </a:prstGeom>
          <a:solidFill>
            <a:srgbClr val="33231A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373075"/>
            <a:ext cx="1353312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b="1" spc="200" kern="0" dirty="0">
                <a:solidFill>
                  <a:srgbClr val="F6EFE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读一读 · 人口金字塔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393192" y="713232"/>
            <a:ext cx="82296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spc="100" kern="0" dirty="0">
                <a:solidFill>
                  <a:srgbClr val="3323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看底部，看顶部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429768" y="1353312"/>
            <a:ext cx="566928" cy="41148"/>
          </a:xfrm>
          <a:prstGeom prst="rect">
            <a:avLst/>
          </a:prstGeom>
          <a:solidFill>
            <a:srgbClr val="D2694A"/>
          </a:solidFill>
          <a:ln/>
        </p:spPr>
      </p:sp>
      <p:sp>
        <p:nvSpPr>
          <p:cNvPr id="6" name="Shape 4"/>
          <p:cNvSpPr/>
          <p:nvPr/>
        </p:nvSpPr>
        <p:spPr>
          <a:xfrm>
            <a:off x="8275320" y="384048"/>
            <a:ext cx="457200" cy="457200"/>
          </a:xfrm>
          <a:prstGeom prst="roundRect">
            <a:avLst>
              <a:gd name="adj" fmla="val 12000"/>
            </a:avLst>
          </a:prstGeom>
          <a:ln w="19050">
            <a:solidFill>
              <a:srgbClr val="A64A2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275320" y="374904"/>
            <a:ext cx="4572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A64A2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城</a:t>
            </a:r>
            <a:endParaRPr lang="en-US" sz="1700" dirty="0"/>
          </a:p>
        </p:txBody>
      </p:sp>
      <p:sp>
        <p:nvSpPr>
          <p:cNvPr id="8" name="Shape 6"/>
          <p:cNvSpPr/>
          <p:nvPr/>
        </p:nvSpPr>
        <p:spPr>
          <a:xfrm>
            <a:off x="457200" y="1609344"/>
            <a:ext cx="77724" cy="777240"/>
          </a:xfrm>
          <a:prstGeom prst="rect">
            <a:avLst/>
          </a:prstGeom>
          <a:solidFill>
            <a:srgbClr val="A64A2F"/>
          </a:solidFill>
          <a:ln/>
        </p:spPr>
      </p:sp>
      <p:sp>
        <p:nvSpPr>
          <p:cNvPr id="9" name="Text 7"/>
          <p:cNvSpPr/>
          <p:nvPr/>
        </p:nvSpPr>
        <p:spPr>
          <a:xfrm>
            <a:off x="640080" y="1554480"/>
            <a:ext cx="30175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323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增长型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640080" y="1865376"/>
            <a:ext cx="30175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b="1" dirty="0">
                <a:solidFill>
                  <a:srgbClr val="3323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底宽顶尖</a:t>
            </a:r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82705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:出生率高、人口年轻(发展中国家)。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57200" y="2487168"/>
            <a:ext cx="77724" cy="777240"/>
          </a:xfrm>
          <a:prstGeom prst="rect">
            <a:avLst/>
          </a:prstGeom>
          <a:solidFill>
            <a:srgbClr val="E0922C"/>
          </a:solidFill>
          <a:ln/>
        </p:spPr>
      </p:sp>
      <p:sp>
        <p:nvSpPr>
          <p:cNvPr id="12" name="Text 10"/>
          <p:cNvSpPr/>
          <p:nvPr/>
        </p:nvSpPr>
        <p:spPr>
          <a:xfrm>
            <a:off x="640080" y="2432304"/>
            <a:ext cx="30175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323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稳定型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640080" y="2743200"/>
            <a:ext cx="30175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82705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上下接近:各年龄较均衡,人口趋于稳定。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57200" y="3364992"/>
            <a:ext cx="77724" cy="777240"/>
          </a:xfrm>
          <a:prstGeom prst="rect">
            <a:avLst/>
          </a:prstGeom>
          <a:solidFill>
            <a:srgbClr val="3A7BB5"/>
          </a:solidFill>
          <a:ln/>
        </p:spPr>
      </p:sp>
      <p:sp>
        <p:nvSpPr>
          <p:cNvPr id="15" name="Text 13"/>
          <p:cNvSpPr/>
          <p:nvPr/>
        </p:nvSpPr>
        <p:spPr>
          <a:xfrm>
            <a:off x="640080" y="3310128"/>
            <a:ext cx="30175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323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缩减型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40080" y="3621024"/>
            <a:ext cx="30175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b="1" dirty="0">
                <a:solidFill>
                  <a:srgbClr val="3323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底窄上大</a:t>
            </a:r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82705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:出生率低、</a:t>
            </a:r>
            <a:pPr indent="0" marL="0">
              <a:lnSpc>
                <a:spcPts val="1600"/>
              </a:lnSpc>
              <a:buNone/>
            </a:pPr>
            <a:r>
              <a:rPr lang="en-US" sz="1100" b="1" dirty="0">
                <a:solidFill>
                  <a:srgbClr val="3323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老龄化</a:t>
            </a:r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82705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(发达国家)。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3913632" y="1591056"/>
            <a:ext cx="4809744" cy="2560320"/>
          </a:xfrm>
          <a:prstGeom prst="rect">
            <a:avLst/>
          </a:prstGeom>
          <a:solidFill>
            <a:srgbClr val="FFFFFF"/>
          </a:solidFill>
          <a:ln w="12700">
            <a:solidFill>
              <a:srgbClr val="DDCCBA"/>
            </a:solidFill>
            <a:prstDash val="solid"/>
          </a:ln>
          <a:effectLst>
            <a:outerShdw sx="100000" sy="100000" kx="0" ky="0" algn="bl" rotWithShape="0" blurRad="152400" dist="38100" dir="5400000">
              <a:srgbClr val="82705F">
                <a:alpha val="30000"/>
              </a:srgbClr>
            </a:outerShdw>
          </a:effectLst>
        </p:spPr>
      </p:sp>
      <p:pic>
        <p:nvPicPr>
          <p:cNvPr id="18" name="Image 0" descr="/Users/shaorunze/Documents/Claude/Projects/ai推演/人口城市-数据台/ppt-assets/c-pyramid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3950208" y="1627632"/>
            <a:ext cx="4736592" cy="2487168"/>
          </a:xfrm>
          <a:prstGeom prst="rect">
            <a:avLst/>
          </a:prstGeom>
        </p:spPr>
      </p:pic>
      <p:sp>
        <p:nvSpPr>
          <p:cNvPr id="19" name="Shape 16"/>
          <p:cNvSpPr/>
          <p:nvPr/>
        </p:nvSpPr>
        <p:spPr>
          <a:xfrm>
            <a:off x="4041648" y="1719072"/>
            <a:ext cx="1234440" cy="274320"/>
          </a:xfrm>
          <a:prstGeom prst="rect">
            <a:avLst/>
          </a:prstGeom>
          <a:solidFill>
            <a:srgbClr val="33231A"/>
          </a:solidFill>
          <a:ln/>
        </p:spPr>
      </p:sp>
      <p:sp>
        <p:nvSpPr>
          <p:cNvPr id="20" name="Text 17"/>
          <p:cNvSpPr/>
          <p:nvPr/>
        </p:nvSpPr>
        <p:spPr>
          <a:xfrm>
            <a:off x="4041648" y="1708099"/>
            <a:ext cx="1234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6EFE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缩减型 · 老龄化</a:t>
            </a:r>
            <a:endParaRPr lang="en-US" sz="1000" dirty="0"/>
          </a:p>
        </p:txBody>
      </p:sp>
      <p:sp>
        <p:nvSpPr>
          <p:cNvPr id="21" name="Shape 18"/>
          <p:cNvSpPr/>
          <p:nvPr/>
        </p:nvSpPr>
        <p:spPr>
          <a:xfrm>
            <a:off x="3950208" y="4370832"/>
            <a:ext cx="1865376" cy="365760"/>
          </a:xfrm>
          <a:prstGeom prst="roundRect">
            <a:avLst>
              <a:gd name="adj" fmla="val 12500"/>
            </a:avLst>
          </a:prstGeom>
          <a:solidFill>
            <a:srgbClr val="D2694A"/>
          </a:solidFill>
          <a:ln/>
        </p:spPr>
      </p:sp>
      <p:sp>
        <p:nvSpPr>
          <p:cNvPr id="22" name="Text 19"/>
          <p:cNvSpPr/>
          <p:nvPr/>
        </p:nvSpPr>
        <p:spPr>
          <a:xfrm>
            <a:off x="3950208" y="4361688"/>
            <a:ext cx="1865376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u="sng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  <a:hlinkClick r:id="rId2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▶  数据台 · 人口金字塔</a:t>
            </a:r>
            <a:endParaRPr lang="en-US" sz="1150" dirty="0"/>
          </a:p>
        </p:txBody>
      </p:sp>
      <p:sp>
        <p:nvSpPr>
          <p:cNvPr id="23" name="Text 20"/>
          <p:cNvSpPr/>
          <p:nvPr/>
        </p:nvSpPr>
        <p:spPr>
          <a:xfrm>
            <a:off x="411480" y="4809744"/>
            <a:ext cx="6035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spc="100" kern="0" dirty="0">
                <a:solidFill>
                  <a:srgbClr val="82705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人口与城市 · 人教版高中地理必修第二册</a:t>
            </a:r>
            <a:endParaRPr lang="en-US" sz="850" dirty="0"/>
          </a:p>
        </p:txBody>
      </p:sp>
      <p:sp>
        <p:nvSpPr>
          <p:cNvPr id="24" name="Text 21"/>
          <p:cNvSpPr/>
          <p:nvPr/>
        </p:nvSpPr>
        <p:spPr>
          <a:xfrm>
            <a:off x="8321040" y="4791456"/>
            <a:ext cx="548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A64A2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其 三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384048"/>
            <a:ext cx="1243584" cy="292608"/>
          </a:xfrm>
          <a:prstGeom prst="rect">
            <a:avLst/>
          </a:prstGeom>
          <a:solidFill>
            <a:srgbClr val="33231A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373075"/>
            <a:ext cx="1243584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b="1" spc="200" kern="0" dirty="0">
                <a:solidFill>
                  <a:srgbClr val="F6EFE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理一理 · 增长模式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393192" y="713232"/>
            <a:ext cx="82296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spc="100" kern="0" dirty="0">
                <a:solidFill>
                  <a:srgbClr val="3323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出生、死亡与自然增长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429768" y="1353312"/>
            <a:ext cx="566928" cy="41148"/>
          </a:xfrm>
          <a:prstGeom prst="rect">
            <a:avLst/>
          </a:prstGeom>
          <a:solidFill>
            <a:srgbClr val="D2694A"/>
          </a:solidFill>
          <a:ln/>
        </p:spPr>
      </p:sp>
      <p:sp>
        <p:nvSpPr>
          <p:cNvPr id="6" name="Shape 4"/>
          <p:cNvSpPr/>
          <p:nvPr/>
        </p:nvSpPr>
        <p:spPr>
          <a:xfrm>
            <a:off x="8275320" y="384048"/>
            <a:ext cx="457200" cy="457200"/>
          </a:xfrm>
          <a:prstGeom prst="roundRect">
            <a:avLst>
              <a:gd name="adj" fmla="val 12000"/>
            </a:avLst>
          </a:prstGeom>
          <a:ln w="19050">
            <a:solidFill>
              <a:srgbClr val="A64A2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275320" y="374904"/>
            <a:ext cx="4572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A64A2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城</a:t>
            </a:r>
            <a:endParaRPr lang="en-US" sz="17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691640"/>
          <a:ext cx="8229600" cy="914400"/>
        </p:xfrm>
        <a:graphic>
          <a:graphicData uri="http://schemas.openxmlformats.org/drawingml/2006/table">
            <a:tbl>
              <a:tblPr/>
              <a:tblGrid>
                <a:gridCol w="1645920"/>
                <a:gridCol w="1828800"/>
                <a:gridCol w="1828800"/>
                <a:gridCol w="2926080"/>
              </a:tblGrid>
              <a:tr h="45720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6EFE9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模式</a:t>
                      </a:r>
                      <a:endParaRPr lang="en-US" sz="12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DCC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CC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CC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CC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231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6EFE9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出生率</a:t>
                      </a:r>
                      <a:endParaRPr lang="en-US" sz="12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DCC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CC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CC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CC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231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6EFE9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死亡率</a:t>
                      </a:r>
                      <a:endParaRPr lang="en-US" sz="12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DCC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CC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CC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CC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231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6EFE9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自然增长率</a:t>
                      </a:r>
                      <a:endParaRPr lang="en-US" sz="12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DCC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CC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CC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CC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231A"/>
                    </a:solidFill>
                  </a:tcPr>
                </a:tc>
              </a:tr>
              <a:tr h="71323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原始型</a:t>
                      </a:r>
                      <a:endParaRPr lang="en-US" sz="12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DCC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CC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CC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CC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922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dirty="0">
                          <a:solidFill>
                            <a:srgbClr val="33231A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高</a:t>
                      </a:r>
                      <a:endParaRPr lang="en-US" sz="11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DCC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CC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CC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CC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CE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dirty="0">
                          <a:solidFill>
                            <a:srgbClr val="33231A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高</a:t>
                      </a:r>
                      <a:endParaRPr lang="en-US" sz="11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DCC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CC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CC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CC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CE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dirty="0">
                          <a:solidFill>
                            <a:srgbClr val="33231A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低(高高低)</a:t>
                      </a:r>
                      <a:endParaRPr lang="en-US" sz="11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DCC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CC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CC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CC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CE2"/>
                    </a:solidFill>
                  </a:tcPr>
                </a:tc>
              </a:tr>
              <a:tr h="71323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传统型</a:t>
                      </a:r>
                      <a:endParaRPr lang="en-US" sz="12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DCC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CC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CC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CC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69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dirty="0">
                          <a:solidFill>
                            <a:srgbClr val="33231A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高</a:t>
                      </a:r>
                      <a:endParaRPr lang="en-US" sz="11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DCC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CC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CC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CC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CE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dirty="0">
                          <a:solidFill>
                            <a:srgbClr val="33231A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低</a:t>
                      </a:r>
                      <a:endParaRPr lang="en-US" sz="11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DCC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CC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CC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CC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CE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dirty="0">
                          <a:solidFill>
                            <a:srgbClr val="33231A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高(高低高)</a:t>
                      </a:r>
                      <a:endParaRPr lang="en-US" sz="11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DCC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CC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CC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CC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CE2"/>
                    </a:solidFill>
                  </a:tcPr>
                </a:tc>
              </a:tr>
              <a:tr h="71323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现代型</a:t>
                      </a:r>
                      <a:endParaRPr lang="en-US" sz="12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DCC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CC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CC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CC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7BB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dirty="0">
                          <a:solidFill>
                            <a:srgbClr val="33231A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低</a:t>
                      </a:r>
                      <a:endParaRPr lang="en-US" sz="11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DCC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CC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CC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CC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CE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dirty="0">
                          <a:solidFill>
                            <a:srgbClr val="33231A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低</a:t>
                      </a:r>
                      <a:endParaRPr lang="en-US" sz="11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DCC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CC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CC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CC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CE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dirty="0">
                          <a:solidFill>
                            <a:srgbClr val="33231A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低(低低低,发达国家)</a:t>
                      </a:r>
                      <a:endParaRPr lang="en-US" sz="11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DCC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CC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CC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CC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CE2"/>
                    </a:solidFill>
                  </a:tcPr>
                </a:tc>
              </a:tr>
            </a:tbl>
          </a:graphicData>
        </a:graphic>
      </p:graphicFrame>
      <p:sp>
        <p:nvSpPr>
          <p:cNvPr id="9" name="Text 6"/>
          <p:cNvSpPr/>
          <p:nvPr/>
        </p:nvSpPr>
        <p:spPr>
          <a:xfrm>
            <a:off x="457200" y="4261104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82705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记牢:</a:t>
            </a:r>
            <a:pPr algn="ctr" indent="0" marL="0">
              <a:buNone/>
            </a:pPr>
            <a:r>
              <a:rPr lang="en-US" sz="1150" b="1" dirty="0">
                <a:solidFill>
                  <a:srgbClr val="3323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自然增长率 = 出生率 − 死亡率</a:t>
            </a:r>
            <a:pPr algn="ctr" indent="0" marL="0">
              <a:buNone/>
            </a:pPr>
            <a:r>
              <a:rPr lang="en-US" sz="1150" dirty="0">
                <a:solidFill>
                  <a:srgbClr val="82705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;增长模式由原始型 → 传统型 → 现代型转变。</a:t>
            </a:r>
            <a:endParaRPr lang="en-US" sz="1150" dirty="0"/>
          </a:p>
        </p:txBody>
      </p:sp>
      <p:sp>
        <p:nvSpPr>
          <p:cNvPr id="10" name="Text 7"/>
          <p:cNvSpPr/>
          <p:nvPr/>
        </p:nvSpPr>
        <p:spPr>
          <a:xfrm>
            <a:off x="411480" y="4809744"/>
            <a:ext cx="6035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spc="100" kern="0" dirty="0">
                <a:solidFill>
                  <a:srgbClr val="82705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人口与城市 · 人教版高中地理必修第二册</a:t>
            </a:r>
            <a:endParaRPr lang="en-US" sz="850" dirty="0"/>
          </a:p>
        </p:txBody>
      </p:sp>
      <p:sp>
        <p:nvSpPr>
          <p:cNvPr id="11" name="Text 8"/>
          <p:cNvSpPr/>
          <p:nvPr/>
        </p:nvSpPr>
        <p:spPr>
          <a:xfrm>
            <a:off x="8321040" y="4791456"/>
            <a:ext cx="548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A64A2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其 四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384048"/>
            <a:ext cx="1243584" cy="292608"/>
          </a:xfrm>
          <a:prstGeom prst="rect">
            <a:avLst/>
          </a:prstGeom>
          <a:solidFill>
            <a:srgbClr val="33231A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373075"/>
            <a:ext cx="1243584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b="1" spc="200" kern="0" dirty="0">
                <a:solidFill>
                  <a:srgbClr val="F6EFE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识一识 · 城市结构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393192" y="713232"/>
            <a:ext cx="82296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spc="100" kern="0" dirty="0">
                <a:solidFill>
                  <a:srgbClr val="3323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功能分区，地租说话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429768" y="1353312"/>
            <a:ext cx="566928" cy="41148"/>
          </a:xfrm>
          <a:prstGeom prst="rect">
            <a:avLst/>
          </a:prstGeom>
          <a:solidFill>
            <a:srgbClr val="D2694A"/>
          </a:solidFill>
          <a:ln/>
        </p:spPr>
      </p:sp>
      <p:sp>
        <p:nvSpPr>
          <p:cNvPr id="6" name="Shape 4"/>
          <p:cNvSpPr/>
          <p:nvPr/>
        </p:nvSpPr>
        <p:spPr>
          <a:xfrm>
            <a:off x="8275320" y="384048"/>
            <a:ext cx="457200" cy="457200"/>
          </a:xfrm>
          <a:prstGeom prst="roundRect">
            <a:avLst>
              <a:gd name="adj" fmla="val 12000"/>
            </a:avLst>
          </a:prstGeom>
          <a:ln w="19050">
            <a:solidFill>
              <a:srgbClr val="A64A2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275320" y="374904"/>
            <a:ext cx="4572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A64A2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城</a:t>
            </a:r>
            <a:endParaRPr lang="en-US" sz="1700" dirty="0"/>
          </a:p>
        </p:txBody>
      </p:sp>
      <p:sp>
        <p:nvSpPr>
          <p:cNvPr id="8" name="Shape 6"/>
          <p:cNvSpPr/>
          <p:nvPr/>
        </p:nvSpPr>
        <p:spPr>
          <a:xfrm>
            <a:off x="457200" y="1719072"/>
            <a:ext cx="77724" cy="777240"/>
          </a:xfrm>
          <a:prstGeom prst="rect">
            <a:avLst/>
          </a:prstGeom>
          <a:solidFill>
            <a:srgbClr val="A64A2F"/>
          </a:solidFill>
          <a:ln/>
        </p:spPr>
      </p:sp>
      <p:sp>
        <p:nvSpPr>
          <p:cNvPr id="9" name="Text 7"/>
          <p:cNvSpPr/>
          <p:nvPr/>
        </p:nvSpPr>
        <p:spPr>
          <a:xfrm>
            <a:off x="640080" y="1664208"/>
            <a:ext cx="30175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323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商业区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640080" y="1975104"/>
            <a:ext cx="30175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82705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多在</a:t>
            </a:r>
            <a:pPr indent="0" marL="0">
              <a:lnSpc>
                <a:spcPts val="1600"/>
              </a:lnSpc>
              <a:buNone/>
            </a:pPr>
            <a:r>
              <a:rPr lang="en-US" sz="1100" b="1" dirty="0">
                <a:solidFill>
                  <a:srgbClr val="3323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市中心</a:t>
            </a:r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82705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:地租最高、</a:t>
            </a:r>
            <a:pPr indent="0" marL="0">
              <a:lnSpc>
                <a:spcPts val="1600"/>
              </a:lnSpc>
              <a:buNone/>
            </a:pPr>
            <a:r>
              <a:rPr lang="en-US" sz="1100" b="1" dirty="0">
                <a:solidFill>
                  <a:srgbClr val="3323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付租能力最强</a:t>
            </a:r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82705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。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57200" y="2670048"/>
            <a:ext cx="77724" cy="777240"/>
          </a:xfrm>
          <a:prstGeom prst="rect">
            <a:avLst/>
          </a:prstGeom>
          <a:solidFill>
            <a:srgbClr val="E0922C"/>
          </a:solidFill>
          <a:ln/>
        </p:spPr>
      </p:sp>
      <p:sp>
        <p:nvSpPr>
          <p:cNvPr id="12" name="Text 10"/>
          <p:cNvSpPr/>
          <p:nvPr/>
        </p:nvSpPr>
        <p:spPr>
          <a:xfrm>
            <a:off x="640080" y="2615184"/>
            <a:ext cx="30175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323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住宅区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640080" y="2926080"/>
            <a:ext cx="30175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82705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城市</a:t>
            </a:r>
            <a:pPr indent="0" marL="0">
              <a:lnSpc>
                <a:spcPts val="1600"/>
              </a:lnSpc>
              <a:buNone/>
            </a:pPr>
            <a:r>
              <a:rPr lang="en-US" sz="1100" b="1" dirty="0">
                <a:solidFill>
                  <a:srgbClr val="3323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占地最广</a:t>
            </a:r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82705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的功能区,介于商业与工业之间。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57200" y="3621024"/>
            <a:ext cx="77724" cy="777240"/>
          </a:xfrm>
          <a:prstGeom prst="rect">
            <a:avLst/>
          </a:prstGeom>
          <a:solidFill>
            <a:srgbClr val="3A7BB5"/>
          </a:solidFill>
          <a:ln/>
        </p:spPr>
      </p:sp>
      <p:sp>
        <p:nvSpPr>
          <p:cNvPr id="15" name="Text 13"/>
          <p:cNvSpPr/>
          <p:nvPr/>
        </p:nvSpPr>
        <p:spPr>
          <a:xfrm>
            <a:off x="640080" y="3566160"/>
            <a:ext cx="30175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323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工业区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40080" y="3877056"/>
            <a:ext cx="30175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82705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多在</a:t>
            </a:r>
            <a:pPr indent="0" marL="0">
              <a:lnSpc>
                <a:spcPts val="1600"/>
              </a:lnSpc>
              <a:buNone/>
            </a:pPr>
            <a:r>
              <a:rPr lang="en-US" sz="1100" b="1" dirty="0">
                <a:solidFill>
                  <a:srgbClr val="3323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城市外缘</a:t>
            </a:r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82705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,沿</a:t>
            </a:r>
            <a:pPr indent="0" marL="0">
              <a:lnSpc>
                <a:spcPts val="1600"/>
              </a:lnSpc>
              <a:buNone/>
            </a:pPr>
            <a:r>
              <a:rPr lang="en-US" sz="1100" b="1" dirty="0">
                <a:solidFill>
                  <a:srgbClr val="3323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交通线</a:t>
            </a:r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82705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分布。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3913632" y="1746504"/>
            <a:ext cx="4809744" cy="2404872"/>
          </a:xfrm>
          <a:prstGeom prst="rect">
            <a:avLst/>
          </a:prstGeom>
          <a:solidFill>
            <a:srgbClr val="FFFFFF"/>
          </a:solidFill>
          <a:ln w="12700">
            <a:solidFill>
              <a:srgbClr val="DDCCBA"/>
            </a:solidFill>
            <a:prstDash val="solid"/>
          </a:ln>
          <a:effectLst>
            <a:outerShdw sx="100000" sy="100000" kx="0" ky="0" algn="bl" rotWithShape="0" blurRad="152400" dist="38100" dir="5400000">
              <a:srgbClr val="82705F">
                <a:alpha val="30000"/>
              </a:srgbClr>
            </a:outerShdw>
          </a:effectLst>
        </p:spPr>
      </p:sp>
      <p:pic>
        <p:nvPicPr>
          <p:cNvPr id="18" name="Image 0" descr="/Users/shaorunze/Documents/Claude/Projects/ai推演/人口城市-数据台/ppt-assets/c-city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3950208" y="1783080"/>
            <a:ext cx="4736592" cy="2331720"/>
          </a:xfrm>
          <a:prstGeom prst="rect">
            <a:avLst/>
          </a:prstGeom>
        </p:spPr>
      </p:pic>
      <p:sp>
        <p:nvSpPr>
          <p:cNvPr id="19" name="Shape 16"/>
          <p:cNvSpPr/>
          <p:nvPr/>
        </p:nvSpPr>
        <p:spPr>
          <a:xfrm>
            <a:off x="4041648" y="1874520"/>
            <a:ext cx="1828800" cy="274320"/>
          </a:xfrm>
          <a:prstGeom prst="rect">
            <a:avLst/>
          </a:prstGeom>
          <a:solidFill>
            <a:srgbClr val="33231A"/>
          </a:solidFill>
          <a:ln/>
        </p:spPr>
      </p:sp>
      <p:sp>
        <p:nvSpPr>
          <p:cNvPr id="20" name="Text 17"/>
          <p:cNvSpPr/>
          <p:nvPr/>
        </p:nvSpPr>
        <p:spPr>
          <a:xfrm>
            <a:off x="4041648" y="1863547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6EFE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同心圆 · 越近中心地租越高</a:t>
            </a:r>
            <a:endParaRPr lang="en-US" sz="1000" dirty="0"/>
          </a:p>
        </p:txBody>
      </p:sp>
      <p:sp>
        <p:nvSpPr>
          <p:cNvPr id="21" name="Shape 18"/>
          <p:cNvSpPr/>
          <p:nvPr/>
        </p:nvSpPr>
        <p:spPr>
          <a:xfrm>
            <a:off x="3950208" y="4370832"/>
            <a:ext cx="1993392" cy="365760"/>
          </a:xfrm>
          <a:prstGeom prst="roundRect">
            <a:avLst>
              <a:gd name="adj" fmla="val 12500"/>
            </a:avLst>
          </a:prstGeom>
          <a:solidFill>
            <a:srgbClr val="D2694A"/>
          </a:solidFill>
          <a:ln/>
        </p:spPr>
      </p:sp>
      <p:sp>
        <p:nvSpPr>
          <p:cNvPr id="22" name="Text 19"/>
          <p:cNvSpPr/>
          <p:nvPr/>
        </p:nvSpPr>
        <p:spPr>
          <a:xfrm>
            <a:off x="3950208" y="4361688"/>
            <a:ext cx="1993392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u="sng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  <a:hlinkClick r:id="rId2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▶  数据台 · 城市空间结构</a:t>
            </a:r>
            <a:endParaRPr lang="en-US" sz="1150" dirty="0"/>
          </a:p>
        </p:txBody>
      </p:sp>
      <p:sp>
        <p:nvSpPr>
          <p:cNvPr id="23" name="Text 20"/>
          <p:cNvSpPr/>
          <p:nvPr/>
        </p:nvSpPr>
        <p:spPr>
          <a:xfrm>
            <a:off x="411480" y="4809744"/>
            <a:ext cx="6035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spc="100" kern="0" dirty="0">
                <a:solidFill>
                  <a:srgbClr val="82705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人口与城市 · 人教版高中地理必修第二册</a:t>
            </a:r>
            <a:endParaRPr lang="en-US" sz="850" dirty="0"/>
          </a:p>
        </p:txBody>
      </p:sp>
      <p:sp>
        <p:nvSpPr>
          <p:cNvPr id="24" name="Text 21"/>
          <p:cNvSpPr/>
          <p:nvPr/>
        </p:nvSpPr>
        <p:spPr>
          <a:xfrm>
            <a:off x="8321040" y="4791456"/>
            <a:ext cx="548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A64A2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其 五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411480"/>
            <a:ext cx="914400" cy="292608"/>
          </a:xfrm>
          <a:prstGeom prst="rect">
            <a:avLst/>
          </a:prstGeom>
          <a:solidFill>
            <a:srgbClr val="33231A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400507"/>
            <a:ext cx="91440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b="1" spc="200" kern="0" dirty="0">
                <a:solidFill>
                  <a:srgbClr val="F6EFE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小结 · 板书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393192" y="749808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323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人口与城市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429768" y="1371600"/>
            <a:ext cx="566928" cy="41148"/>
          </a:xfrm>
          <a:prstGeom prst="rect">
            <a:avLst/>
          </a:prstGeom>
          <a:solidFill>
            <a:srgbClr val="D2694A"/>
          </a:solidFill>
          <a:ln/>
        </p:spPr>
      </p:sp>
      <p:sp>
        <p:nvSpPr>
          <p:cNvPr id="6" name="Shape 4"/>
          <p:cNvSpPr/>
          <p:nvPr/>
        </p:nvSpPr>
        <p:spPr>
          <a:xfrm>
            <a:off x="548640" y="1783080"/>
            <a:ext cx="2468880" cy="2011680"/>
          </a:xfrm>
          <a:prstGeom prst="roundRect">
            <a:avLst>
              <a:gd name="adj" fmla="val 4545"/>
            </a:avLst>
          </a:prstGeom>
          <a:solidFill>
            <a:srgbClr val="F5ECE2"/>
          </a:solidFill>
          <a:ln w="16510">
            <a:solidFill>
              <a:srgbClr val="D2694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48640" y="1783080"/>
            <a:ext cx="2468880" cy="73152"/>
          </a:xfrm>
          <a:prstGeom prst="rect">
            <a:avLst/>
          </a:prstGeom>
          <a:solidFill>
            <a:srgbClr val="D2694A"/>
          </a:solidFill>
          <a:ln/>
        </p:spPr>
      </p:sp>
      <p:sp>
        <p:nvSpPr>
          <p:cNvPr id="8" name="Text 6"/>
          <p:cNvSpPr/>
          <p:nvPr/>
        </p:nvSpPr>
        <p:spPr>
          <a:xfrm>
            <a:off x="548640" y="1965960"/>
            <a:ext cx="24688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D2694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人口金字塔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24688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82705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(底宽=增长)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548640" y="2788920"/>
            <a:ext cx="24688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3323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底窄上大=缩减</a:t>
            </a:r>
            <a:endParaRPr lang="en-US" sz="1250" dirty="0"/>
          </a:p>
        </p:txBody>
      </p:sp>
      <p:sp>
        <p:nvSpPr>
          <p:cNvPr id="11" name="Text 9"/>
          <p:cNvSpPr/>
          <p:nvPr/>
        </p:nvSpPr>
        <p:spPr>
          <a:xfrm>
            <a:off x="548640" y="3200400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523A2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判出生与老龄化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3410712" y="1783080"/>
            <a:ext cx="2468880" cy="2011680"/>
          </a:xfrm>
          <a:prstGeom prst="roundRect">
            <a:avLst>
              <a:gd name="adj" fmla="val 4545"/>
            </a:avLst>
          </a:prstGeom>
          <a:solidFill>
            <a:srgbClr val="F5ECE2"/>
          </a:solidFill>
          <a:ln w="16510">
            <a:solidFill>
              <a:srgbClr val="E0922C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410712" y="1783080"/>
            <a:ext cx="2468880" cy="73152"/>
          </a:xfrm>
          <a:prstGeom prst="rect">
            <a:avLst/>
          </a:prstGeom>
          <a:solidFill>
            <a:srgbClr val="E0922C"/>
          </a:solidFill>
          <a:ln/>
        </p:spPr>
      </p:sp>
      <p:sp>
        <p:nvSpPr>
          <p:cNvPr id="14" name="Text 12"/>
          <p:cNvSpPr/>
          <p:nvPr/>
        </p:nvSpPr>
        <p:spPr>
          <a:xfrm>
            <a:off x="3410712" y="1965960"/>
            <a:ext cx="24688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E0922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增长模式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3410712" y="2377440"/>
            <a:ext cx="24688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82705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(原始/传统)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3410712" y="2788920"/>
            <a:ext cx="24688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3323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/现代型</a:t>
            </a:r>
            <a:endParaRPr lang="en-US" sz="1250" dirty="0"/>
          </a:p>
        </p:txBody>
      </p:sp>
      <p:sp>
        <p:nvSpPr>
          <p:cNvPr id="17" name="Text 15"/>
          <p:cNvSpPr/>
          <p:nvPr/>
        </p:nvSpPr>
        <p:spPr>
          <a:xfrm>
            <a:off x="3410712" y="3200400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523A2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自然=出生−死亡</a:t>
            </a:r>
            <a:endParaRPr lang="en-US" sz="1150" dirty="0"/>
          </a:p>
        </p:txBody>
      </p:sp>
      <p:sp>
        <p:nvSpPr>
          <p:cNvPr id="18" name="Shape 16"/>
          <p:cNvSpPr/>
          <p:nvPr/>
        </p:nvSpPr>
        <p:spPr>
          <a:xfrm>
            <a:off x="6272784" y="1783080"/>
            <a:ext cx="2468880" cy="2011680"/>
          </a:xfrm>
          <a:prstGeom prst="roundRect">
            <a:avLst>
              <a:gd name="adj" fmla="val 4545"/>
            </a:avLst>
          </a:prstGeom>
          <a:solidFill>
            <a:srgbClr val="F5ECE2"/>
          </a:solidFill>
          <a:ln w="16510">
            <a:solidFill>
              <a:srgbClr val="3A7BB5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6272784" y="1783080"/>
            <a:ext cx="2468880" cy="73152"/>
          </a:xfrm>
          <a:prstGeom prst="rect">
            <a:avLst/>
          </a:prstGeom>
          <a:solidFill>
            <a:srgbClr val="3A7BB5"/>
          </a:solidFill>
          <a:ln/>
        </p:spPr>
      </p:sp>
      <p:sp>
        <p:nvSpPr>
          <p:cNvPr id="20" name="Text 18"/>
          <p:cNvSpPr/>
          <p:nvPr/>
        </p:nvSpPr>
        <p:spPr>
          <a:xfrm>
            <a:off x="6272784" y="1965960"/>
            <a:ext cx="24688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3A7BB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城市结构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6272784" y="2377440"/>
            <a:ext cx="24688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82705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(商业(中心))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6272784" y="2788920"/>
            <a:ext cx="24688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3323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住宅(最广)</a:t>
            </a:r>
            <a:endParaRPr lang="en-US" sz="1250" dirty="0"/>
          </a:p>
        </p:txBody>
      </p:sp>
      <p:sp>
        <p:nvSpPr>
          <p:cNvPr id="23" name="Text 21"/>
          <p:cNvSpPr/>
          <p:nvPr/>
        </p:nvSpPr>
        <p:spPr>
          <a:xfrm>
            <a:off x="6272784" y="3200400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523A2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工业(外缘)</a:t>
            </a:r>
            <a:endParaRPr lang="en-US" sz="1150" dirty="0"/>
          </a:p>
        </p:txBody>
      </p:sp>
      <p:sp>
        <p:nvSpPr>
          <p:cNvPr id="24" name="Shape 22"/>
          <p:cNvSpPr/>
          <p:nvPr/>
        </p:nvSpPr>
        <p:spPr>
          <a:xfrm>
            <a:off x="3520440" y="4069080"/>
            <a:ext cx="2103120" cy="365760"/>
          </a:xfrm>
          <a:prstGeom prst="roundRect">
            <a:avLst>
              <a:gd name="adj" fmla="val 12500"/>
            </a:avLst>
          </a:prstGeom>
          <a:solidFill>
            <a:srgbClr val="D2694A"/>
          </a:solidFill>
          <a:ln/>
        </p:spPr>
      </p:sp>
      <p:sp>
        <p:nvSpPr>
          <p:cNvPr id="25" name="Text 23"/>
          <p:cNvSpPr/>
          <p:nvPr/>
        </p:nvSpPr>
        <p:spPr>
          <a:xfrm>
            <a:off x="3520440" y="4059936"/>
            <a:ext cx="21031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u="sng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▶  数据台 · 闯关</a:t>
            </a:r>
            <a:endParaRPr lang="en-US" sz="1150" dirty="0"/>
          </a:p>
        </p:txBody>
      </p:sp>
      <p:sp>
        <p:nvSpPr>
          <p:cNvPr id="26" name="Text 24"/>
          <p:cNvSpPr/>
          <p:nvPr/>
        </p:nvSpPr>
        <p:spPr>
          <a:xfrm>
            <a:off x="411480" y="4809744"/>
            <a:ext cx="6035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spc="100" kern="0" dirty="0">
                <a:solidFill>
                  <a:srgbClr val="82705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人口与城市 · 人教版高中地理必修第二册</a:t>
            </a:r>
            <a:endParaRPr lang="en-US" sz="850" dirty="0"/>
          </a:p>
        </p:txBody>
      </p:sp>
      <p:sp>
        <p:nvSpPr>
          <p:cNvPr id="27" name="Text 25"/>
          <p:cNvSpPr/>
          <p:nvPr/>
        </p:nvSpPr>
        <p:spPr>
          <a:xfrm>
            <a:off x="8321040" y="4791456"/>
            <a:ext cx="548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A64A2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其 六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384048"/>
            <a:ext cx="914400" cy="292608"/>
          </a:xfrm>
          <a:prstGeom prst="rect">
            <a:avLst/>
          </a:prstGeom>
          <a:solidFill>
            <a:srgbClr val="33231A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373075"/>
            <a:ext cx="91440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b="1" spc="200" kern="0" dirty="0">
                <a:solidFill>
                  <a:srgbClr val="F6EFE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课后 · 作业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393192" y="713232"/>
            <a:ext cx="82296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spc="100" kern="0" dirty="0">
                <a:solidFill>
                  <a:srgbClr val="3323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会判读，会计算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429768" y="1353312"/>
            <a:ext cx="566928" cy="41148"/>
          </a:xfrm>
          <a:prstGeom prst="rect">
            <a:avLst/>
          </a:prstGeom>
          <a:solidFill>
            <a:srgbClr val="D2694A"/>
          </a:solidFill>
          <a:ln/>
        </p:spPr>
      </p:sp>
      <p:sp>
        <p:nvSpPr>
          <p:cNvPr id="6" name="Shape 4"/>
          <p:cNvSpPr/>
          <p:nvPr/>
        </p:nvSpPr>
        <p:spPr>
          <a:xfrm>
            <a:off x="8275320" y="384048"/>
            <a:ext cx="457200" cy="457200"/>
          </a:xfrm>
          <a:prstGeom prst="roundRect">
            <a:avLst>
              <a:gd name="adj" fmla="val 12000"/>
            </a:avLst>
          </a:prstGeom>
          <a:ln w="19050">
            <a:solidFill>
              <a:srgbClr val="A64A2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275320" y="374904"/>
            <a:ext cx="4572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A64A2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城</a:t>
            </a:r>
            <a:endParaRPr lang="en-US" sz="1700" dirty="0"/>
          </a:p>
        </p:txBody>
      </p:sp>
      <p:sp>
        <p:nvSpPr>
          <p:cNvPr id="8" name="Shape 6"/>
          <p:cNvSpPr/>
          <p:nvPr/>
        </p:nvSpPr>
        <p:spPr>
          <a:xfrm>
            <a:off x="457200" y="1691640"/>
            <a:ext cx="8229600" cy="786384"/>
          </a:xfrm>
          <a:prstGeom prst="roundRect">
            <a:avLst>
              <a:gd name="adj" fmla="val 6977"/>
            </a:avLst>
          </a:prstGeom>
          <a:solidFill>
            <a:srgbClr val="F8F1EB"/>
          </a:solidFill>
          <a:ln w="12700">
            <a:solidFill>
              <a:srgbClr val="D2694A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57200" y="1801368"/>
            <a:ext cx="73152" cy="566928"/>
          </a:xfrm>
          <a:prstGeom prst="rect">
            <a:avLst/>
          </a:prstGeom>
          <a:solidFill>
            <a:srgbClr val="A64A2F"/>
          </a:solidFill>
          <a:ln/>
        </p:spPr>
      </p:sp>
      <p:sp>
        <p:nvSpPr>
          <p:cNvPr id="10" name="Text 8"/>
          <p:cNvSpPr/>
          <p:nvPr/>
        </p:nvSpPr>
        <p:spPr>
          <a:xfrm>
            <a:off x="676656" y="1783080"/>
            <a:ext cx="128016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323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必做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2103120" y="1764792"/>
            <a:ext cx="6400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50" dirty="0">
                <a:solidFill>
                  <a:srgbClr val="82705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判断三种人口金字塔的类型,说出各自的人口结构特点与可能的问题。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457200" y="2606040"/>
            <a:ext cx="8229600" cy="786384"/>
          </a:xfrm>
          <a:prstGeom prst="roundRect">
            <a:avLst>
              <a:gd name="adj" fmla="val 6977"/>
            </a:avLst>
          </a:prstGeom>
          <a:solidFill>
            <a:srgbClr val="EFE2D8"/>
          </a:solidFill>
          <a:ln w="9525">
            <a:solidFill>
              <a:srgbClr val="DDCCBA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" y="2715768"/>
            <a:ext cx="73152" cy="566928"/>
          </a:xfrm>
          <a:prstGeom prst="rect">
            <a:avLst/>
          </a:prstGeom>
          <a:solidFill>
            <a:srgbClr val="E0922C"/>
          </a:solidFill>
          <a:ln/>
        </p:spPr>
      </p:sp>
      <p:sp>
        <p:nvSpPr>
          <p:cNvPr id="14" name="Text 12"/>
          <p:cNvSpPr/>
          <p:nvPr/>
        </p:nvSpPr>
        <p:spPr>
          <a:xfrm>
            <a:off x="676656" y="2697480"/>
            <a:ext cx="128016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323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实践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2103120" y="2679192"/>
            <a:ext cx="6400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50" dirty="0">
                <a:solidFill>
                  <a:srgbClr val="82705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已知某地出生率12‰、死亡率8‰,计算自然增长率,判断属于哪种增长模式。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457200" y="3520440"/>
            <a:ext cx="8229600" cy="786384"/>
          </a:xfrm>
          <a:prstGeom prst="roundRect">
            <a:avLst>
              <a:gd name="adj" fmla="val 6977"/>
            </a:avLst>
          </a:prstGeom>
          <a:solidFill>
            <a:srgbClr val="EFE2D8"/>
          </a:solidFill>
          <a:ln w="9525">
            <a:solidFill>
              <a:srgbClr val="DDCCBA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57200" y="3630168"/>
            <a:ext cx="73152" cy="566928"/>
          </a:xfrm>
          <a:prstGeom prst="rect">
            <a:avLst/>
          </a:prstGeom>
          <a:solidFill>
            <a:srgbClr val="3A7BB5"/>
          </a:solidFill>
          <a:ln/>
        </p:spPr>
      </p:sp>
      <p:sp>
        <p:nvSpPr>
          <p:cNvPr id="18" name="Text 16"/>
          <p:cNvSpPr/>
          <p:nvPr/>
        </p:nvSpPr>
        <p:spPr>
          <a:xfrm>
            <a:off x="676656" y="3611880"/>
            <a:ext cx="128016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3231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挑战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2103120" y="3593592"/>
            <a:ext cx="6400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50" dirty="0">
                <a:solidFill>
                  <a:srgbClr val="82705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为什么城市商业区多在市中心、工业区多在城市外缘?用地租和交通解释。</a:t>
            </a:r>
            <a:endParaRPr lang="en-US" sz="1150" dirty="0"/>
          </a:p>
        </p:txBody>
      </p:sp>
      <p:sp>
        <p:nvSpPr>
          <p:cNvPr id="20" name="Text 18"/>
          <p:cNvSpPr/>
          <p:nvPr/>
        </p:nvSpPr>
        <p:spPr>
          <a:xfrm>
            <a:off x="411480" y="4809744"/>
            <a:ext cx="6035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spc="100" kern="0" dirty="0">
                <a:solidFill>
                  <a:srgbClr val="82705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人口与城市 · 人教版高中地理必修第二册</a:t>
            </a:r>
            <a:endParaRPr lang="en-US" sz="850" dirty="0"/>
          </a:p>
        </p:txBody>
      </p:sp>
      <p:sp>
        <p:nvSpPr>
          <p:cNvPr id="21" name="Text 19"/>
          <p:cNvSpPr/>
          <p:nvPr/>
        </p:nvSpPr>
        <p:spPr>
          <a:xfrm>
            <a:off x="8321040" y="4791456"/>
            <a:ext cx="548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A64A2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其 七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FE2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Users/shaorunze/Documents/Claude/Projects/ai推演/人口城市-数据台/ppt-assets/c-city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1554480"/>
            <a:ext cx="9144000" cy="2103120"/>
          </a:xfrm>
          <a:prstGeom prst="rect">
            <a:avLst/>
          </a:prstGeom>
          <a:solidFill>
            <a:srgbClr val="1E120A">
              <a:alpha val="76000"/>
            </a:srgbClr>
          </a:solidFill>
          <a:ln/>
        </p:spPr>
      </p:sp>
      <p:sp>
        <p:nvSpPr>
          <p:cNvPr id="4" name="Text 1"/>
          <p:cNvSpPr/>
          <p:nvPr/>
        </p:nvSpPr>
        <p:spPr>
          <a:xfrm>
            <a:off x="457200" y="1828800"/>
            <a:ext cx="8229600" cy="640080"/>
          </a:xfrm>
          <a:prstGeom prst="rect">
            <a:avLst/>
          </a:prstGeom>
          <a:noFill/>
          <a:ln/>
          <a:effectLst>
            <a:outerShdw sx="100000" sy="100000" kx="0" ky="0" algn="bl" rotWithShape="0" blurRad="101600" dist="25400" dir="5400000">
              <a:srgbClr val="000000">
                <a:alpha val="50000"/>
              </a:srgbClr>
            </a:outerShdw>
          </a:effectLst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900" b="1" spc="300" kern="0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金字塔 · 增长 · 城市</a:t>
            </a:r>
            <a:endParaRPr lang="en-US" sz="2900" dirty="0"/>
          </a:p>
        </p:txBody>
      </p:sp>
      <p:sp>
        <p:nvSpPr>
          <p:cNvPr id="5" name="Text 2"/>
          <p:cNvSpPr/>
          <p:nvPr/>
        </p:nvSpPr>
        <p:spPr>
          <a:xfrm>
            <a:off x="457200" y="26974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spc="200" kern="0" dirty="0">
                <a:solidFill>
                  <a:srgbClr val="EFE0D2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底宽顶尖看年轻，越近中心地租越高</a:t>
            </a:r>
            <a:endParaRPr lang="en-US" sz="1600" dirty="0"/>
          </a:p>
        </p:txBody>
      </p:sp>
      <p:sp>
        <p:nvSpPr>
          <p:cNvPr id="6" name="Text 3"/>
          <p:cNvSpPr/>
          <p:nvPr/>
        </p:nvSpPr>
        <p:spPr>
          <a:xfrm>
            <a:off x="411480" y="4809744"/>
            <a:ext cx="6035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spc="100" kern="0" dirty="0">
                <a:solidFill>
                  <a:srgbClr val="DDCCB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人口与城市 · 人教版高中地理必修第二册</a:t>
            </a:r>
            <a:endParaRPr lang="en-US" sz="850" dirty="0"/>
          </a:p>
        </p:txBody>
      </p:sp>
      <p:sp>
        <p:nvSpPr>
          <p:cNvPr id="7" name="Text 4"/>
          <p:cNvSpPr/>
          <p:nvPr/>
        </p:nvSpPr>
        <p:spPr>
          <a:xfrm>
            <a:off x="8321040" y="4791456"/>
            <a:ext cx="548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DDCCB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其 八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人口与城市</dc:title>
  <dc:subject>PptxGenJS Presentation</dc:subject>
  <dc:creator>光鹿课件</dc:creator>
  <cp:lastModifiedBy>光鹿课件</cp:lastModifiedBy>
  <cp:revision>1</cp:revision>
  <dcterms:created xsi:type="dcterms:W3CDTF">2026-06-13T18:38:34Z</dcterms:created>
  <dcterms:modified xsi:type="dcterms:W3CDTF">2026-06-13T18:38:34Z</dcterms:modified>
</cp:coreProperties>
</file>