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oetry-scen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oetry-scene/index.html?tab=poem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poetry-scene/index.html?tab=appreciate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poetry-scen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8E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望庐山瀑布-诗境台/ppt-assets/c-poe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2A24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400" kern="0" dirty="0">
                <a:solidFill>
                  <a:srgbClr val="D9E6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[唐] 李 白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000" b="1" spc="800" kern="0" dirty="0">
                <a:solidFill>
                  <a:srgbClr val="FFFFFF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望庐山瀑布</a:t>
            </a:r>
            <a:endParaRPr lang="en-US" sz="50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6F2EE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飞流直下三千尺,疑是银河落九天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2F7A6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打开诗境台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B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73A3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Lead-in · 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你见过瀑布吗?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高高的山崖上,一道大瀑布飞泻而下 —— 千年前的&lt;b&gt;李白&lt;/b&gt;站在庐山下,怎样把它写进诗里?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一起读李白的&lt;b&gt;《望庐山瀑布》&lt;/b&gt;,看四句诗如何画出一幅雄奇壮丽的瀑布图。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8A5FB0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&lt;b&gt;点诗句看画面 → 读懂诗意 → 品炼字与想象 → 闯关&lt;/b&gt;,读得通、读得懂、读出味。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望庐山瀑布 · [唐]李白 · 部编版语文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360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B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73A3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Poem · 全诗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望庐山瀑布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6" name="Shape 4"/>
          <p:cNvSpPr/>
          <p:nvPr/>
        </p:nvSpPr>
        <p:spPr>
          <a:xfrm>
            <a:off x="1097280" y="1645920"/>
            <a:ext cx="6949440" cy="2468880"/>
          </a:xfrm>
          <a:prstGeom prst="roundRect">
            <a:avLst>
              <a:gd name="adj" fmla="val 3704"/>
            </a:avLst>
          </a:prstGeom>
          <a:solidFill>
            <a:srgbClr val="F4FBF8"/>
          </a:solidFill>
          <a:ln w="15240">
            <a:solidFill>
              <a:srgbClr val="2F7A6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" y="1810512"/>
            <a:ext cx="694944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spc="300" kern="0" dirty="0">
                <a:solidFill>
                  <a:srgbClr val="173A32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日照香炉生紫烟,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097280" y="2359152"/>
            <a:ext cx="694944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spc="300" kern="0" dirty="0">
                <a:solidFill>
                  <a:srgbClr val="173A32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遥看瀑布挂前川。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097280" y="2907792"/>
            <a:ext cx="694944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spc="300" kern="0" dirty="0">
                <a:solidFill>
                  <a:srgbClr val="173A32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飞流直下三千尺,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097280" y="3456432"/>
            <a:ext cx="6949440" cy="51206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spc="300" kern="0" dirty="0">
                <a:solidFill>
                  <a:srgbClr val="173A32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疑是银河落九天。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1097280" y="4041648"/>
            <a:ext cx="6949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[唐] 李白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望庐山瀑布 · [唐]李白 · 部编版语文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360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B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463040" cy="292608"/>
          </a:xfrm>
          <a:prstGeom prst="rect">
            <a:avLst/>
          </a:prstGeom>
          <a:solidFill>
            <a:srgbClr val="173A3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Meaning · 诗意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逐句读懂诗意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7A6A"/>
          </a:solidFill>
          <a:ln/>
        </p:spPr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2651760"/>
                <a:gridCol w="5577840"/>
              </a:tblGrid>
              <a:tr h="38404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5F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诗句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A3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F5F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意思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A32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36052"/>
                          </a:solidFill>
                          <a:latin typeface="STSong" pitchFamily="34" charset="0"/>
                          <a:ea typeface="STSong" pitchFamily="34" charset="-122"/>
                          <a:cs typeface="STSong" pitchFamily="34" charset="-120"/>
                        </a:rPr>
                        <a:t>日照香炉生紫烟</a:t>
                      </a:r>
                      <a:endParaRPr lang="en-US" sz="1250" dirty="0">
                        <a:latin typeface="STSong" charset="0"/>
                        <a:ea typeface="STSong" charset="0"/>
                        <a:cs typeface="STSong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8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173A3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太阳照在香炉峰上,峰顶水汽蒸腾、升起紫色的烟雾。</a:t>
                      </a:r>
                      <a:endParaRPr lang="en-US" sz="10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8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36052"/>
                          </a:solidFill>
                          <a:latin typeface="STSong" pitchFamily="34" charset="0"/>
                          <a:ea typeface="STSong" pitchFamily="34" charset="-122"/>
                          <a:cs typeface="STSong" pitchFamily="34" charset="-120"/>
                        </a:rPr>
                        <a:t>遥看瀑布挂前川</a:t>
                      </a:r>
                      <a:endParaRPr lang="en-US" sz="1250" dirty="0">
                        <a:latin typeface="STSong" charset="0"/>
                        <a:ea typeface="STSong" charset="0"/>
                        <a:cs typeface="STSong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8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173A3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远远望去,瀑布像一条大白练高挂在山前的河流上方。</a:t>
                      </a:r>
                      <a:endParaRPr lang="en-US" sz="10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8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36052"/>
                          </a:solidFill>
                          <a:latin typeface="STSong" pitchFamily="34" charset="0"/>
                          <a:ea typeface="STSong" pitchFamily="34" charset="-122"/>
                          <a:cs typeface="STSong" pitchFamily="34" charset="-120"/>
                        </a:rPr>
                        <a:t>飞流直下三千尺</a:t>
                      </a:r>
                      <a:endParaRPr lang="en-US" sz="1250" dirty="0">
                        <a:latin typeface="STSong" charset="0"/>
                        <a:ea typeface="STSong" charset="0"/>
                        <a:cs typeface="STSong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8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173A3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水流飞快地一直从高处冲泻而下,仿佛有三千尺长。</a:t>
                      </a:r>
                      <a:endParaRPr lang="en-US" sz="10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8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36052"/>
                          </a:solidFill>
                          <a:latin typeface="STSong" pitchFamily="34" charset="0"/>
                          <a:ea typeface="STSong" pitchFamily="34" charset="-122"/>
                          <a:cs typeface="STSong" pitchFamily="34" charset="-120"/>
                        </a:rPr>
                        <a:t>疑是银河落九天</a:t>
                      </a:r>
                      <a:endParaRPr lang="en-US" sz="1250" dirty="0">
                        <a:latin typeface="STSong" charset="0"/>
                        <a:ea typeface="STSong" charset="0"/>
                        <a:cs typeface="STSong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8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50" dirty="0">
                          <a:solidFill>
                            <a:srgbClr val="173A3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让人怀疑是天上的银河从九重天上倾泻下来。</a:t>
                      </a:r>
                      <a:endParaRPr lang="en-US" sz="10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E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BF8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5262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在诗境台点每一句,右侧画面随诗而变,看着画面记诗意最牢。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望庐山瀑布 · [唐]李白 · 部编版语文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360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B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73A3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诗句配画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点诗句,画面就变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点诗句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点四句诗中任一句,右边画面随诗而变。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读诗意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显示这一句的释义与关键字解释。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8A5FB0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听朗读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放慢语速朗读该句,边看边读。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ED7"/>
            </a:solidFill>
            <a:prstDash val="solid"/>
          </a:ln>
          <a:effectLst>
            <a:outerShdw sx="100000" sy="100000" kx="0" ky="0" algn="bl" rotWithShape="0" blurRad="152400" dist="38100" dir="5400000">
              <a:srgbClr val="6F8A82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望庐山瀑布-诗境台/ppt-assets/c-poe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749808" cy="274320"/>
          </a:xfrm>
          <a:prstGeom prst="rect">
            <a:avLst/>
          </a:prstGeom>
          <a:solidFill>
            <a:srgbClr val="173A32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74980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5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诗句配画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2F7A6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诗境台 · 诗句配画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望庐山瀑布 · [唐]李白 · 部编版语文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360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B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792224" cy="292608"/>
          </a:xfrm>
          <a:prstGeom prst="rect">
            <a:avLst/>
          </a:prstGeom>
          <a:solidFill>
            <a:srgbClr val="173A3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79222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Appreciate · 品读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品炼字,赏想象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4069080" cy="1280160"/>
          </a:xfrm>
          <a:prstGeom prst="roundRect">
            <a:avLst>
              <a:gd name="adj" fmla="val 7143"/>
            </a:avLst>
          </a:prstGeom>
          <a:solidFill>
            <a:srgbClr val="F4FBF8"/>
          </a:solidFill>
          <a:ln w="16510">
            <a:solidFill>
              <a:srgbClr val="2F7A6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691640"/>
            <a:ext cx="4069080" cy="73152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1892808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F7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“挂”字之妙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40080" y="2331720"/>
            <a:ext cx="3703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2A4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化动为静:把飞泻的瀑布写成高悬山前的一条白练。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617720" y="1691640"/>
            <a:ext cx="4069080" cy="1280160"/>
          </a:xfrm>
          <a:prstGeom prst="roundRect">
            <a:avLst>
              <a:gd name="adj" fmla="val 7143"/>
            </a:avLst>
          </a:prstGeom>
          <a:solidFill>
            <a:srgbClr val="F4FBF8"/>
          </a:solidFill>
          <a:ln w="16510">
            <a:solidFill>
              <a:srgbClr val="2F7A6A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617720" y="1691640"/>
            <a:ext cx="4069080" cy="73152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12" name="Text 10"/>
          <p:cNvSpPr/>
          <p:nvPr/>
        </p:nvSpPr>
        <p:spPr>
          <a:xfrm>
            <a:off x="4800600" y="1892808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F7A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“飞·直下”写水势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4800600" y="2331720"/>
            <a:ext cx="3703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2A4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由静转动,写出水流之急、崖壁之陡,一泻千里。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154680"/>
            <a:ext cx="4069080" cy="1280160"/>
          </a:xfrm>
          <a:prstGeom prst="roundRect">
            <a:avLst>
              <a:gd name="adj" fmla="val 7143"/>
            </a:avLst>
          </a:prstGeom>
          <a:solidFill>
            <a:srgbClr val="F4FBF8"/>
          </a:solidFill>
          <a:ln w="16510">
            <a:solidFill>
              <a:srgbClr val="8A5FB0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154680"/>
            <a:ext cx="4069080" cy="73152"/>
          </a:xfrm>
          <a:prstGeom prst="rect">
            <a:avLst/>
          </a:prstGeom>
          <a:solidFill>
            <a:srgbClr val="8A5FB0"/>
          </a:solidFill>
          <a:ln/>
        </p:spPr>
      </p:sp>
      <p:sp>
        <p:nvSpPr>
          <p:cNvPr id="16" name="Text 14"/>
          <p:cNvSpPr/>
          <p:nvPr/>
        </p:nvSpPr>
        <p:spPr>
          <a:xfrm>
            <a:off x="640080" y="3355848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8A5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“三千尺”夸张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640080" y="3794760"/>
            <a:ext cx="3703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2A4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瀑布并无三千尺高,夸张极言其高其长。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617720" y="3154680"/>
            <a:ext cx="4069080" cy="1280160"/>
          </a:xfrm>
          <a:prstGeom prst="roundRect">
            <a:avLst>
              <a:gd name="adj" fmla="val 7143"/>
            </a:avLst>
          </a:prstGeom>
          <a:solidFill>
            <a:srgbClr val="F4FBF8"/>
          </a:solidFill>
          <a:ln w="16510">
            <a:solidFill>
              <a:srgbClr val="236052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617720" y="3154680"/>
            <a:ext cx="4069080" cy="73152"/>
          </a:xfrm>
          <a:prstGeom prst="rect">
            <a:avLst/>
          </a:prstGeom>
          <a:solidFill>
            <a:srgbClr val="236052"/>
          </a:solidFill>
          <a:ln/>
        </p:spPr>
      </p:sp>
      <p:sp>
        <p:nvSpPr>
          <p:cNvPr id="20" name="Text 18"/>
          <p:cNvSpPr/>
          <p:nvPr/>
        </p:nvSpPr>
        <p:spPr>
          <a:xfrm>
            <a:off x="4800600" y="3355848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360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“疑是银河落九天”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4800600" y="3794760"/>
            <a:ext cx="3703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2A4A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比喻 + 夸张 + 想象:把瀑布比作天上落下的银河。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3246120" y="4572000"/>
            <a:ext cx="2651760" cy="365760"/>
          </a:xfrm>
          <a:prstGeom prst="roundRect">
            <a:avLst>
              <a:gd name="adj" fmla="val 12500"/>
            </a:avLst>
          </a:prstGeom>
          <a:solidFill>
            <a:srgbClr val="2F7A6A"/>
          </a:solidFill>
          <a:ln/>
        </p:spPr>
      </p:sp>
      <p:sp>
        <p:nvSpPr>
          <p:cNvPr id="23" name="Text 21"/>
          <p:cNvSpPr/>
          <p:nvPr/>
        </p:nvSpPr>
        <p:spPr>
          <a:xfrm>
            <a:off x="3246120" y="4562856"/>
            <a:ext cx="2651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诗境台 · 品读赏析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望庐山瀑布 · [唐]李白 · 部编版语文</a:t>
            </a:r>
            <a:endParaRPr lang="en-US" sz="850" dirty="0"/>
          </a:p>
        </p:txBody>
      </p:sp>
      <p:sp>
        <p:nvSpPr>
          <p:cNvPr id="25" name="Text 23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360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B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1463040" cy="292608"/>
          </a:xfrm>
          <a:prstGeom prst="rect">
            <a:avLst/>
          </a:prstGeom>
          <a:solidFill>
            <a:srgbClr val="173A3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14630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Summary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望庐山瀑布 · [唐]李白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spc="200" kern="0" dirty="0">
                <a:solidFill>
                  <a:srgbClr val="173A32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日照香炉生紫烟,遥看瀑布挂前川。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548640" y="2395728"/>
            <a:ext cx="80467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spc="200" kern="0" dirty="0">
                <a:solidFill>
                  <a:srgbClr val="173A32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飞流直下三千尺,疑是银河落九天。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548640" y="3200400"/>
            <a:ext cx="8046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360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炼字:</a:t>
            </a:r>
            <a:pPr indent="0" marL="0">
              <a:buNone/>
            </a:pPr>
            <a:r>
              <a:rPr lang="en-US" sz="1400" b="1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生(升腾)· 挂(化动为静)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48640" y="3611880"/>
            <a:ext cx="80467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8A5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手法:</a:t>
            </a:r>
            <a:pPr indent="0" marL="0">
              <a:buNone/>
            </a:pPr>
            <a:r>
              <a:rPr lang="en-US" sz="1400" b="1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三千尺(夸张)· 疑是银河(比喻 + 想象)—— 李白浪漫诗风,爱祖国河山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291840" y="420624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2F7A6A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9709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诗境台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望庐山瀑布 · [唐]李白 · 部编版语文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360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B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73A32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5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Homework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读得熟,品得透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F0EC"/>
          </a:solidFill>
          <a:ln w="12700">
            <a:solidFill>
              <a:srgbClr val="2F7A6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有感情地背诵并默写《望庐山瀑布》,圈出你最喜欢的一个字,说说它好在哪里。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8EDE7"/>
          </a:solidFill>
          <a:ln w="9525">
            <a:solidFill>
              <a:srgbClr val="C6DED7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F7A6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用自己的话把这首诗讲成一段话,或画一幅“望庐山瀑布”的画,标出诗句对应画面。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8EDE7"/>
          </a:solidFill>
          <a:ln w="9525">
            <a:solidFill>
              <a:srgbClr val="C6DED7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8A5FB0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73A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再读一首李白写山水的诗,比一比李白的诗想象奇特、气势豪迈在哪里。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8A8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望庐山瀑布 · [唐]李白 · 部编版语文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360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E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望庐山瀑布-诗境台/ppt-assets/c-poem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2A24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600" b="1" spc="400" kern="0" dirty="0">
                <a:solidFill>
                  <a:srgbClr val="FFFFFF"/>
                </a:solidFill>
                <a:latin typeface="STSong" pitchFamily="34" charset="0"/>
                <a:ea typeface="STSong" pitchFamily="34" charset="-122"/>
                <a:cs typeface="STSong" pitchFamily="34" charset="-120"/>
              </a:rPr>
              <a:t>疑是银河落九天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6F2E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读古诗 · 赏壮景 · 爱祖国大好河山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6DED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望庐山瀑布 · [唐]李白 · 部编版语文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6DED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古诗《望庐山瀑布》</dc:title>
  <dc:subject>PptxGenJS Presentation</dc:subject>
  <dc:creator>光鹿课件</dc:creator>
  <cp:lastModifiedBy>光鹿课件</cp:lastModifiedBy>
  <cp:revision>1</cp:revision>
  <dcterms:created xsi:type="dcterms:W3CDTF">2026-06-14T13:37:38Z</dcterms:created>
  <dcterms:modified xsi:type="dcterms:W3CDTF">2026-06-14T13:37:38Z</dcterms:modified>
</cp:coreProperties>
</file>