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notesMasterIdLst>
    <p:notesMasterId r:id="rId1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globalaits.com/files/plate-tectonics/index.html" TargetMode="External"/><Relationship Id="rId1" Type="http://schemas.openxmlformats.org/officeDocument/2006/relationships/image" Target="../media/image-1-1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globalaits.com/files/plate-tectonics/index.html?tab=plates" TargetMode="External"/><Relationship Id="rId1" Type="http://schemas.openxmlformats.org/officeDocument/2006/relationships/image" Target="../media/image-5-1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globalaits.com/files/plate-tectonics/index.html?tab=motion" TargetMode="External"/><Relationship Id="rId1" Type="http://schemas.openxmlformats.org/officeDocument/2006/relationships/image" Target="../media/image-6-1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hyperlink" Target="https://globalaits.com/files/plate-tectonics/index.html?tab=quiz" TargetMode="Externa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ECD8B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Users/shaorunze/Documents/Claude/Projects/ai推演/板块运动-板块台/ppt-assets/c-plates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2A1A08">
              <a:alpha val="54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548640" y="1554480"/>
            <a:ext cx="80467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endParaRPr lang="en-US" sz="1600" dirty="0"/>
          </a:p>
        </p:txBody>
      </p:sp>
      <p:sp>
        <p:nvSpPr>
          <p:cNvPr id="5" name="Text 2"/>
          <p:cNvSpPr/>
          <p:nvPr/>
        </p:nvSpPr>
        <p:spPr>
          <a:xfrm>
            <a:off x="457200" y="2011680"/>
            <a:ext cx="822960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4200" b="1" spc="400" kern="0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海陆变迁·板块运动与地震</a:t>
            </a:r>
            <a:endParaRPr lang="en-US" sz="4200" dirty="0"/>
          </a:p>
        </p:txBody>
      </p:sp>
      <p:sp>
        <p:nvSpPr>
          <p:cNvPr id="6" name="Text 3"/>
          <p:cNvSpPr/>
          <p:nvPr/>
        </p:nvSpPr>
        <p:spPr>
          <a:xfrm>
            <a:off x="457200" y="3200400"/>
            <a:ext cx="82296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500" i="1" spc="100" kern="0" dirty="0">
                <a:solidFill>
                  <a:srgbClr val="F4E6D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六大板块 · 张裂与碰撞 · 火山地震带</a:t>
            </a:r>
            <a:endParaRPr lang="en-US" sz="1500" dirty="0"/>
          </a:p>
        </p:txBody>
      </p:sp>
      <p:sp>
        <p:nvSpPr>
          <p:cNvPr id="7" name="Shape 4"/>
          <p:cNvSpPr/>
          <p:nvPr/>
        </p:nvSpPr>
        <p:spPr>
          <a:xfrm>
            <a:off x="3611880" y="4114800"/>
            <a:ext cx="1920240" cy="365760"/>
          </a:xfrm>
          <a:prstGeom prst="roundRect">
            <a:avLst>
              <a:gd name="adj" fmla="val 12500"/>
            </a:avLst>
          </a:prstGeom>
          <a:solidFill>
            <a:srgbClr val="B5651D"/>
          </a:solidFill>
          <a:ln/>
        </p:spPr>
      </p:sp>
      <p:sp>
        <p:nvSpPr>
          <p:cNvPr id="8" name="Text 5"/>
          <p:cNvSpPr/>
          <p:nvPr/>
        </p:nvSpPr>
        <p:spPr>
          <a:xfrm>
            <a:off x="3611880" y="4105656"/>
            <a:ext cx="192024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50" b="1" u="sng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2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  打开板块台</a:t>
            </a:r>
            <a:endParaRPr lang="en-US" sz="115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CD8B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Users/shaorunze/Documents/Claude/Projects/ai推演/板块运动-板块台/ppt-assets/c-plates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2A1A08">
              <a:alpha val="56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457200" y="2103120"/>
            <a:ext cx="8229600" cy="731520"/>
          </a:xfrm>
          <a:prstGeom prst="rect">
            <a:avLst/>
          </a:prstGeom>
          <a:noFill/>
          <a:ln/>
          <a:effectLst>
            <a:outerShdw sx="100000" sy="100000" kx="0" ky="0" algn="bl" rotWithShape="0" blurRad="101600" dist="25400" dir="5400000">
              <a:srgbClr val="000000">
                <a:alpha val="50000"/>
              </a:srgbClr>
            </a:outerShdw>
          </a:effectLst>
        </p:spPr>
        <p:txBody>
          <a:bodyPr wrap="square" rtlCol="0" anchor="ctr"/>
          <a:lstStyle/>
          <a:p>
            <a:pPr algn="ctr" indent="0" marL="0">
              <a:buNone/>
            </a:pPr>
            <a:endParaRPr lang="en-US" sz="3400" dirty="0"/>
          </a:p>
        </p:txBody>
      </p:sp>
      <p:sp>
        <p:nvSpPr>
          <p:cNvPr id="5" name="Text 2"/>
          <p:cNvSpPr/>
          <p:nvPr/>
        </p:nvSpPr>
        <p:spPr>
          <a:xfrm>
            <a:off x="457200" y="3017520"/>
            <a:ext cx="82296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600" b="1" spc="200" kern="0" dirty="0">
                <a:solidFill>
                  <a:srgbClr val="F4E6D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看得见 · 说得清 · 用板块运动解释海陆变迁</a:t>
            </a:r>
            <a:endParaRPr lang="en-US" sz="1600" dirty="0"/>
          </a:p>
        </p:txBody>
      </p:sp>
      <p:sp>
        <p:nvSpPr>
          <p:cNvPr id="6" name="Text 3"/>
          <p:cNvSpPr/>
          <p:nvPr/>
        </p:nvSpPr>
        <p:spPr>
          <a:xfrm>
            <a:off x="411480" y="4809744"/>
            <a:ext cx="5943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D8C3A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海陆变迁 · 板块运动与地震 · 人教版地理</a:t>
            </a:r>
            <a:endParaRPr lang="en-US" sz="850" dirty="0"/>
          </a:p>
        </p:txBody>
      </p:sp>
      <p:sp>
        <p:nvSpPr>
          <p:cNvPr id="7" name="Text 4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D8C3A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P.10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BF6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384048"/>
            <a:ext cx="365760" cy="292608"/>
          </a:xfrm>
          <a:prstGeom prst="rect">
            <a:avLst/>
          </a:prstGeom>
          <a:solidFill>
            <a:srgbClr val="3A2611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373075"/>
            <a:ext cx="36576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spc="200" kern="0" dirty="0">
                <a:solidFill>
                  <a:srgbClr val="F4E6D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导入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393192" y="713232"/>
            <a:ext cx="82296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500" b="1" spc="100" kern="0" dirty="0">
                <a:solidFill>
                  <a:srgbClr val="3A2611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喜马拉雅山上为什么有海洋化石?</a:t>
            </a:r>
            <a:endParaRPr lang="en-US" sz="2500" dirty="0"/>
          </a:p>
        </p:txBody>
      </p:sp>
      <p:sp>
        <p:nvSpPr>
          <p:cNvPr id="5" name="Shape 3"/>
          <p:cNvSpPr/>
          <p:nvPr/>
        </p:nvSpPr>
        <p:spPr>
          <a:xfrm>
            <a:off x="429768" y="1335024"/>
            <a:ext cx="566928" cy="41148"/>
          </a:xfrm>
          <a:prstGeom prst="rect">
            <a:avLst/>
          </a:prstGeom>
          <a:solidFill>
            <a:srgbClr val="B5651D"/>
          </a:solidFill>
          <a:ln/>
        </p:spPr>
      </p:sp>
      <p:sp>
        <p:nvSpPr>
          <p:cNvPr id="6" name="Shape 4"/>
          <p:cNvSpPr/>
          <p:nvPr/>
        </p:nvSpPr>
        <p:spPr>
          <a:xfrm>
            <a:off x="457200" y="1746504"/>
            <a:ext cx="77724" cy="777240"/>
          </a:xfrm>
          <a:prstGeom prst="rect">
            <a:avLst/>
          </a:prstGeom>
          <a:solidFill>
            <a:srgbClr val="B5651D"/>
          </a:solidFill>
          <a:ln/>
        </p:spPr>
      </p:sp>
      <p:sp>
        <p:nvSpPr>
          <p:cNvPr id="7" name="Text 5"/>
          <p:cNvSpPr/>
          <p:nvPr/>
        </p:nvSpPr>
        <p:spPr>
          <a:xfrm>
            <a:off x="640080" y="1691640"/>
            <a:ext cx="80467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3A2611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想一想</a:t>
            </a:r>
            <a:endParaRPr lang="en-US" sz="1400" dirty="0"/>
          </a:p>
        </p:txBody>
      </p:sp>
      <p:sp>
        <p:nvSpPr>
          <p:cNvPr id="8" name="Text 6"/>
          <p:cNvSpPr/>
          <p:nvPr/>
        </p:nvSpPr>
        <p:spPr>
          <a:xfrm>
            <a:off x="640080" y="2002536"/>
            <a:ext cx="80467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977A55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高高的喜马拉雅山上,竟发现了&lt;b&gt;海洋生物化石&lt;/b&gt; —— 这里曾经是海洋吗?海陆是怎样变迁的?</a:t>
            </a:r>
            <a:endParaRPr lang="en-US" sz="1100" dirty="0"/>
          </a:p>
        </p:txBody>
      </p:sp>
      <p:sp>
        <p:nvSpPr>
          <p:cNvPr id="9" name="Shape 7"/>
          <p:cNvSpPr/>
          <p:nvPr/>
        </p:nvSpPr>
        <p:spPr>
          <a:xfrm>
            <a:off x="457200" y="2752344"/>
            <a:ext cx="77724" cy="777240"/>
          </a:xfrm>
          <a:prstGeom prst="rect">
            <a:avLst/>
          </a:prstGeom>
          <a:solidFill>
            <a:srgbClr val="B5651D"/>
          </a:solidFill>
          <a:ln/>
        </p:spPr>
      </p:sp>
      <p:sp>
        <p:nvSpPr>
          <p:cNvPr id="10" name="Text 8"/>
          <p:cNvSpPr/>
          <p:nvPr/>
        </p:nvSpPr>
        <p:spPr>
          <a:xfrm>
            <a:off x="640080" y="2697480"/>
            <a:ext cx="80467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3A2611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今天学</a:t>
            </a:r>
            <a:endParaRPr lang="en-US" sz="1400" dirty="0"/>
          </a:p>
        </p:txBody>
      </p:sp>
      <p:sp>
        <p:nvSpPr>
          <p:cNvPr id="11" name="Text 9"/>
          <p:cNvSpPr/>
          <p:nvPr/>
        </p:nvSpPr>
        <p:spPr>
          <a:xfrm>
            <a:off x="640080" y="3008376"/>
            <a:ext cx="80467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977A55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用&lt;b&gt;板块构造学说&lt;/b&gt;解释海陆变迁:六大板块在不断运动,张裂与碰撞改变着海陆轮廓。</a:t>
            </a:r>
            <a:endParaRPr lang="en-US" sz="1100" dirty="0"/>
          </a:p>
        </p:txBody>
      </p:sp>
      <p:sp>
        <p:nvSpPr>
          <p:cNvPr id="12" name="Shape 10"/>
          <p:cNvSpPr/>
          <p:nvPr/>
        </p:nvSpPr>
        <p:spPr>
          <a:xfrm>
            <a:off x="457200" y="3758184"/>
            <a:ext cx="77724" cy="777240"/>
          </a:xfrm>
          <a:prstGeom prst="rect">
            <a:avLst/>
          </a:prstGeom>
          <a:solidFill>
            <a:srgbClr val="E6A93C"/>
          </a:solidFill>
          <a:ln/>
        </p:spPr>
      </p:sp>
      <p:sp>
        <p:nvSpPr>
          <p:cNvPr id="13" name="Text 11"/>
          <p:cNvSpPr/>
          <p:nvPr/>
        </p:nvSpPr>
        <p:spPr>
          <a:xfrm>
            <a:off x="640080" y="3703320"/>
            <a:ext cx="80467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3A2611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怎么学</a:t>
            </a:r>
            <a:endParaRPr lang="en-US" sz="1400" dirty="0"/>
          </a:p>
        </p:txBody>
      </p:sp>
      <p:sp>
        <p:nvSpPr>
          <p:cNvPr id="14" name="Text 12"/>
          <p:cNvSpPr/>
          <p:nvPr/>
        </p:nvSpPr>
        <p:spPr>
          <a:xfrm>
            <a:off x="640080" y="4014216"/>
            <a:ext cx="80467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977A55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&lt;b&gt;点世界板块图认六大板块 → 看张裂/碰撞动画 → 判断典型实例 → 闯关&lt;/b&gt;,看得见、说得清。</a:t>
            </a:r>
            <a:endParaRPr lang="en-US" sz="1100" dirty="0"/>
          </a:p>
        </p:txBody>
      </p:sp>
      <p:sp>
        <p:nvSpPr>
          <p:cNvPr id="15" name="Text 13"/>
          <p:cNvSpPr/>
          <p:nvPr/>
        </p:nvSpPr>
        <p:spPr>
          <a:xfrm>
            <a:off x="411480" y="4809744"/>
            <a:ext cx="5943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977A55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海陆变迁 · 板块运动与地震 · 人教版地理</a:t>
            </a:r>
            <a:endParaRPr lang="en-US" sz="850" dirty="0"/>
          </a:p>
        </p:txBody>
      </p:sp>
      <p:sp>
        <p:nvSpPr>
          <p:cNvPr id="16" name="Text 14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8F4E1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P.2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BF6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384048"/>
            <a:ext cx="804672" cy="292608"/>
          </a:xfrm>
          <a:prstGeom prst="rect">
            <a:avLst/>
          </a:prstGeom>
          <a:solidFill>
            <a:srgbClr val="3A2611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373075"/>
            <a:ext cx="804672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spc="200" kern="0" dirty="0">
                <a:solidFill>
                  <a:srgbClr val="F4E6D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板块构造学说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393192" y="713232"/>
            <a:ext cx="82296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500" b="1" spc="100" kern="0" dirty="0">
                <a:solidFill>
                  <a:srgbClr val="3A2611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六大板块</a:t>
            </a:r>
            <a:endParaRPr lang="en-US" sz="2500" dirty="0"/>
          </a:p>
        </p:txBody>
      </p:sp>
      <p:sp>
        <p:nvSpPr>
          <p:cNvPr id="5" name="Shape 3"/>
          <p:cNvSpPr/>
          <p:nvPr/>
        </p:nvSpPr>
        <p:spPr>
          <a:xfrm>
            <a:off x="429768" y="1335024"/>
            <a:ext cx="566928" cy="41148"/>
          </a:xfrm>
          <a:prstGeom prst="rect">
            <a:avLst/>
          </a:prstGeom>
          <a:solidFill>
            <a:srgbClr val="B5651D"/>
          </a:solidFill>
          <a:ln/>
        </p:spPr>
      </p:sp>
      <p:sp>
        <p:nvSpPr>
          <p:cNvPr id="6" name="Shape 4"/>
          <p:cNvSpPr/>
          <p:nvPr/>
        </p:nvSpPr>
        <p:spPr>
          <a:xfrm>
            <a:off x="457200" y="1627632"/>
            <a:ext cx="8229600" cy="749808"/>
          </a:xfrm>
          <a:prstGeom prst="roundRect">
            <a:avLst>
              <a:gd name="adj" fmla="val 9756"/>
            </a:avLst>
          </a:prstGeom>
          <a:solidFill>
            <a:srgbClr val="FBF6EE"/>
          </a:solidFill>
          <a:ln w="15240">
            <a:solidFill>
              <a:srgbClr val="B5651D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640080" y="1737360"/>
            <a:ext cx="786384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lnSpc>
                <a:spcPts val="1800"/>
              </a:lnSpc>
              <a:buNone/>
            </a:pPr>
            <a:r>
              <a:rPr lang="en-US" sz="1400" b="1" dirty="0">
                <a:solidFill>
                  <a:srgbClr val="8F4E1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板块构造学说</a:t>
            </a:r>
            <a:pPr algn="ctr" indent="0" marL="0">
              <a:lnSpc>
                <a:spcPts val="1800"/>
              </a:lnSpc>
              <a:buNone/>
            </a:pPr>
            <a:r>
              <a:rPr lang="en-US" sz="1400" dirty="0">
                <a:solidFill>
                  <a:srgbClr val="3A2611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认为:地球的岩石圈由</a:t>
            </a:r>
            <a:pPr algn="ctr" indent="0" marL="0">
              <a:lnSpc>
                <a:spcPts val="1800"/>
              </a:lnSpc>
              <a:buNone/>
            </a:pPr>
            <a:r>
              <a:rPr lang="en-US" sz="1400" b="1" dirty="0">
                <a:solidFill>
                  <a:srgbClr val="8F4E1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六大板块</a:t>
            </a:r>
            <a:pPr algn="ctr" indent="0" marL="0">
              <a:lnSpc>
                <a:spcPts val="1800"/>
              </a:lnSpc>
              <a:buNone/>
            </a:pPr>
            <a:r>
              <a:rPr lang="en-US" sz="1400" dirty="0">
                <a:solidFill>
                  <a:srgbClr val="3A2611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拼合而成,板块处在不断运动中。</a:t>
            </a:r>
            <a:endParaRPr lang="en-US" sz="1400" dirty="0"/>
          </a:p>
        </p:txBody>
      </p:sp>
      <p:graphicFrame>
        <p:nvGraphicFramePr>
          <p:cNvPr id="4" name="Table 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011935"/>
              </p:ext>
            </p:extLst>
          </p:nvPr>
        </p:nvGraphicFramePr>
        <p:xfrm>
          <a:off x="365760" y="2514600"/>
          <a:ext cx="8412480" cy="914400"/>
        </p:xfrm>
        <a:graphic>
          <a:graphicData uri="http://schemas.openxmlformats.org/drawingml/2006/table">
            <a:tbl>
              <a:tblPr/>
              <a:tblGrid>
                <a:gridCol w="1645920"/>
                <a:gridCol w="2560320"/>
                <a:gridCol w="1645920"/>
                <a:gridCol w="2560320"/>
              </a:tblGrid>
              <a:tr h="420624"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50" b="1" dirty="0">
                          <a:solidFill>
                            <a:srgbClr val="F4E6D2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板块</a:t>
                      </a:r>
                      <a:endParaRPr lang="en-US" sz="12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D8C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C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C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C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A2611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50" b="1" dirty="0">
                          <a:solidFill>
                            <a:srgbClr val="F4E6D2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特点</a:t>
                      </a:r>
                      <a:endParaRPr lang="en-US" sz="12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D8C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C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C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C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A2611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50" b="1" dirty="0">
                          <a:solidFill>
                            <a:srgbClr val="F4E6D2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板块</a:t>
                      </a:r>
                      <a:endParaRPr lang="en-US" sz="12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D8C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C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C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C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A2611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50" b="1" dirty="0">
                          <a:solidFill>
                            <a:srgbClr val="F4E6D2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特点</a:t>
                      </a:r>
                      <a:endParaRPr lang="en-US" sz="12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D8C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C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C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C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A2611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50" b="1" dirty="0">
                          <a:solidFill>
                            <a:srgbClr val="8F4E14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亚欧板块</a:t>
                      </a:r>
                      <a:endParaRPr lang="en-US" sz="12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D8C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C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C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C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6EE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50" dirty="0">
                          <a:solidFill>
                            <a:srgbClr val="3A2611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面积大的陆地板块</a:t>
                      </a:r>
                      <a:endParaRPr lang="en-US" sz="12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D8C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C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C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C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6EE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50" b="1" dirty="0">
                          <a:solidFill>
                            <a:srgbClr val="8F4E14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太平洋板块</a:t>
                      </a:r>
                      <a:endParaRPr lang="en-US" sz="12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D8C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C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C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C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6EE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50" dirty="0">
                          <a:solidFill>
                            <a:srgbClr val="3A2611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几乎全部是海洋</a:t>
                      </a:r>
                      <a:endParaRPr lang="en-US" sz="12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D8C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C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C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C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6EE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50" b="1" dirty="0">
                          <a:solidFill>
                            <a:srgbClr val="8F4E14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非洲板块</a:t>
                      </a:r>
                      <a:endParaRPr lang="en-US" sz="12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D8C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C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C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C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6EE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50" dirty="0">
                          <a:solidFill>
                            <a:srgbClr val="3A2611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内部张裂(东非大裂谷)</a:t>
                      </a:r>
                      <a:endParaRPr lang="en-US" sz="12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D8C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C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C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C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6EE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50" b="1" dirty="0">
                          <a:solidFill>
                            <a:srgbClr val="8F4E14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印度洋板块</a:t>
                      </a:r>
                      <a:endParaRPr lang="en-US" sz="12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D8C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C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C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C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6EE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50" dirty="0">
                          <a:solidFill>
                            <a:srgbClr val="3A2611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含印度半岛、阿拉伯半岛</a:t>
                      </a:r>
                      <a:endParaRPr lang="en-US" sz="12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D8C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C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C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C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6EE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50" b="1" dirty="0">
                          <a:solidFill>
                            <a:srgbClr val="8F4E14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美洲板块</a:t>
                      </a:r>
                      <a:endParaRPr lang="en-US" sz="12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D8C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C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C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C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6EE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50" dirty="0">
                          <a:solidFill>
                            <a:srgbClr val="3A2611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南北美洲</a:t>
                      </a:r>
                      <a:endParaRPr lang="en-US" sz="12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D8C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C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C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C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6EE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50" b="1" dirty="0">
                          <a:solidFill>
                            <a:srgbClr val="8F4E14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南极洲板块</a:t>
                      </a:r>
                      <a:endParaRPr lang="en-US" sz="12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D8C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C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C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C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6EE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50" dirty="0">
                          <a:solidFill>
                            <a:srgbClr val="3A2611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以南极大陆为中心</a:t>
                      </a:r>
                      <a:endParaRPr lang="en-US" sz="12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D8C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8C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8C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8C3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6EE"/>
                    </a:solidFill>
                  </a:tcPr>
                </a:tc>
              </a:tr>
            </a:tbl>
          </a:graphicData>
        </a:graphic>
      </p:graphicFrame>
      <p:sp>
        <p:nvSpPr>
          <p:cNvPr id="9" name="Text 6"/>
          <p:cNvSpPr/>
          <p:nvPr/>
        </p:nvSpPr>
        <p:spPr>
          <a:xfrm>
            <a:off x="457200" y="4434840"/>
            <a:ext cx="82296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dirty="0">
                <a:solidFill>
                  <a:srgbClr val="977A55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在板块台点每个板块,即看名称、位置与成因说明。</a:t>
            </a:r>
            <a:endParaRPr lang="en-US" sz="1100" dirty="0"/>
          </a:p>
        </p:txBody>
      </p:sp>
      <p:sp>
        <p:nvSpPr>
          <p:cNvPr id="10" name="Text 7"/>
          <p:cNvSpPr/>
          <p:nvPr/>
        </p:nvSpPr>
        <p:spPr>
          <a:xfrm>
            <a:off x="411480" y="4809744"/>
            <a:ext cx="5943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977A55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海陆变迁 · 板块运动与地震 · 人教版地理</a:t>
            </a:r>
            <a:endParaRPr lang="en-US" sz="850" dirty="0"/>
          </a:p>
        </p:txBody>
      </p:sp>
      <p:sp>
        <p:nvSpPr>
          <p:cNvPr id="11" name="Text 8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8F4E1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P.3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BF6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384048"/>
            <a:ext cx="1243584" cy="292608"/>
          </a:xfrm>
          <a:prstGeom prst="rect">
            <a:avLst/>
          </a:prstGeom>
          <a:solidFill>
            <a:srgbClr val="3A2611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373075"/>
            <a:ext cx="1243584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spc="200" kern="0" dirty="0">
                <a:solidFill>
                  <a:srgbClr val="F4E6D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Why · 火山地震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393192" y="713232"/>
            <a:ext cx="82296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500" b="1" spc="100" kern="0" dirty="0">
                <a:solidFill>
                  <a:srgbClr val="3A2611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哪里多火山、地震?</a:t>
            </a:r>
            <a:endParaRPr lang="en-US" sz="2500" dirty="0"/>
          </a:p>
        </p:txBody>
      </p:sp>
      <p:sp>
        <p:nvSpPr>
          <p:cNvPr id="5" name="Shape 3"/>
          <p:cNvSpPr/>
          <p:nvPr/>
        </p:nvSpPr>
        <p:spPr>
          <a:xfrm>
            <a:off x="429768" y="1335024"/>
            <a:ext cx="566928" cy="41148"/>
          </a:xfrm>
          <a:prstGeom prst="rect">
            <a:avLst/>
          </a:prstGeom>
          <a:solidFill>
            <a:srgbClr val="B5651D"/>
          </a:solidFill>
          <a:ln/>
        </p:spPr>
      </p:sp>
      <p:sp>
        <p:nvSpPr>
          <p:cNvPr id="6" name="Shape 4"/>
          <p:cNvSpPr/>
          <p:nvPr/>
        </p:nvSpPr>
        <p:spPr>
          <a:xfrm>
            <a:off x="457200" y="1627632"/>
            <a:ext cx="8229600" cy="841248"/>
          </a:xfrm>
          <a:prstGeom prst="roundRect">
            <a:avLst>
              <a:gd name="adj" fmla="val 8696"/>
            </a:avLst>
          </a:prstGeom>
          <a:solidFill>
            <a:srgbClr val="FBF6EE"/>
          </a:solidFill>
          <a:ln w="15240">
            <a:solidFill>
              <a:srgbClr val="B5651D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548640" y="1828800"/>
            <a:ext cx="80467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500" b="1" dirty="0">
                <a:solidFill>
                  <a:srgbClr val="3FAE7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板块内部</a:t>
            </a:r>
            <a:pPr algn="ctr" indent="0" marL="0">
              <a:buNone/>
            </a:pPr>
            <a:r>
              <a:rPr lang="en-US" sz="1500" b="1" dirty="0">
                <a:solidFill>
                  <a:srgbClr val="3A2611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地壳比较稳定;</a:t>
            </a:r>
            <a:pPr algn="ctr" indent="0" marL="0">
              <a:buNone/>
            </a:pPr>
            <a:r>
              <a:rPr lang="en-US" sz="1500" b="1" dirty="0">
                <a:solidFill>
                  <a:srgbClr val="CF4A2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板块与板块交界地带</a:t>
            </a:r>
            <a:pPr algn="ctr" indent="0" marL="0">
              <a:buNone/>
            </a:pPr>
            <a:r>
              <a:rPr lang="en-US" sz="1500" b="1" dirty="0">
                <a:solidFill>
                  <a:srgbClr val="3A2611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地壳比较活跃,多火山、地震。</a:t>
            </a:r>
            <a:endParaRPr lang="en-US" sz="1500" dirty="0"/>
          </a:p>
        </p:txBody>
      </p:sp>
      <p:sp>
        <p:nvSpPr>
          <p:cNvPr id="8" name="Shape 6"/>
          <p:cNvSpPr/>
          <p:nvPr/>
        </p:nvSpPr>
        <p:spPr>
          <a:xfrm>
            <a:off x="548640" y="2788920"/>
            <a:ext cx="4023360" cy="1463040"/>
          </a:xfrm>
          <a:prstGeom prst="roundRect">
            <a:avLst>
              <a:gd name="adj" fmla="val 6250"/>
            </a:avLst>
          </a:prstGeom>
          <a:solidFill>
            <a:srgbClr val="FBF6EE"/>
          </a:solidFill>
          <a:ln w="16510">
            <a:solidFill>
              <a:srgbClr val="8F4E14"/>
            </a:solidFill>
            <a:prstDash val="solid"/>
          </a:ln>
        </p:spPr>
      </p:sp>
      <p:sp>
        <p:nvSpPr>
          <p:cNvPr id="9" name="Shape 7"/>
          <p:cNvSpPr/>
          <p:nvPr/>
        </p:nvSpPr>
        <p:spPr>
          <a:xfrm>
            <a:off x="548640" y="2788920"/>
            <a:ext cx="4023360" cy="73152"/>
          </a:xfrm>
          <a:prstGeom prst="rect">
            <a:avLst/>
          </a:prstGeom>
          <a:solidFill>
            <a:srgbClr val="8F4E14"/>
          </a:solidFill>
          <a:ln/>
        </p:spPr>
      </p:sp>
      <p:sp>
        <p:nvSpPr>
          <p:cNvPr id="10" name="Text 8"/>
          <p:cNvSpPr/>
          <p:nvPr/>
        </p:nvSpPr>
        <p:spPr>
          <a:xfrm>
            <a:off x="548640" y="2999232"/>
            <a:ext cx="402336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lnSpc>
                <a:spcPts val="1800"/>
              </a:lnSpc>
              <a:buNone/>
            </a:pPr>
            <a:r>
              <a:rPr lang="en-US" sz="1500" b="1" dirty="0">
                <a:solidFill>
                  <a:srgbClr val="8F4E1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环太平洋</a:t>
            </a:r>
            <a:endParaRPr lang="en-US" sz="1500" dirty="0"/>
          </a:p>
          <a:p>
            <a:pPr algn="ctr" indent="0" marL="0">
              <a:lnSpc>
                <a:spcPts val="1800"/>
              </a:lnSpc>
              <a:buNone/>
            </a:pPr>
            <a:r>
              <a:rPr lang="en-US" sz="1500" b="1" dirty="0">
                <a:solidFill>
                  <a:srgbClr val="8F4E1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火山地震带</a:t>
            </a:r>
            <a:endParaRPr lang="en-US" sz="1500" dirty="0"/>
          </a:p>
        </p:txBody>
      </p:sp>
      <p:sp>
        <p:nvSpPr>
          <p:cNvPr id="11" name="Text 9"/>
          <p:cNvSpPr/>
          <p:nvPr/>
        </p:nvSpPr>
        <p:spPr>
          <a:xfrm>
            <a:off x="731520" y="3703320"/>
            <a:ext cx="36576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lnSpc>
                <a:spcPts val="1500"/>
              </a:lnSpc>
              <a:buNone/>
            </a:pPr>
            <a:r>
              <a:rPr lang="en-US" sz="1150" dirty="0">
                <a:solidFill>
                  <a:srgbClr val="5A3D1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太平洋板块与周围板块的交界地带</a:t>
            </a:r>
            <a:endParaRPr lang="en-US" sz="1150" dirty="0"/>
          </a:p>
        </p:txBody>
      </p:sp>
      <p:sp>
        <p:nvSpPr>
          <p:cNvPr id="12" name="Shape 10"/>
          <p:cNvSpPr/>
          <p:nvPr/>
        </p:nvSpPr>
        <p:spPr>
          <a:xfrm>
            <a:off x="4572000" y="2788920"/>
            <a:ext cx="4023360" cy="1463040"/>
          </a:xfrm>
          <a:prstGeom prst="roundRect">
            <a:avLst>
              <a:gd name="adj" fmla="val 6250"/>
            </a:avLst>
          </a:prstGeom>
          <a:solidFill>
            <a:srgbClr val="FBF6EE"/>
          </a:solidFill>
          <a:ln w="16510">
            <a:solidFill>
              <a:srgbClr val="6B4423"/>
            </a:solidFill>
            <a:prstDash val="solid"/>
          </a:ln>
        </p:spPr>
      </p:sp>
      <p:sp>
        <p:nvSpPr>
          <p:cNvPr id="13" name="Shape 11"/>
          <p:cNvSpPr/>
          <p:nvPr/>
        </p:nvSpPr>
        <p:spPr>
          <a:xfrm>
            <a:off x="4572000" y="2788920"/>
            <a:ext cx="4023360" cy="73152"/>
          </a:xfrm>
          <a:prstGeom prst="rect">
            <a:avLst/>
          </a:prstGeom>
          <a:solidFill>
            <a:srgbClr val="6B4423"/>
          </a:solidFill>
          <a:ln/>
        </p:spPr>
      </p:sp>
      <p:sp>
        <p:nvSpPr>
          <p:cNvPr id="14" name="Text 12"/>
          <p:cNvSpPr/>
          <p:nvPr/>
        </p:nvSpPr>
        <p:spPr>
          <a:xfrm>
            <a:off x="4572000" y="2999232"/>
            <a:ext cx="402336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lnSpc>
                <a:spcPts val="1800"/>
              </a:lnSpc>
              <a:buNone/>
            </a:pPr>
            <a:r>
              <a:rPr lang="en-US" sz="1500" b="1" dirty="0">
                <a:solidFill>
                  <a:srgbClr val="6B4423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地中海—喜马拉雅</a:t>
            </a:r>
            <a:endParaRPr lang="en-US" sz="1500" dirty="0"/>
          </a:p>
          <a:p>
            <a:pPr algn="ctr" indent="0" marL="0">
              <a:lnSpc>
                <a:spcPts val="1800"/>
              </a:lnSpc>
              <a:buNone/>
            </a:pPr>
            <a:r>
              <a:rPr lang="en-US" sz="1500" b="1" dirty="0">
                <a:solidFill>
                  <a:srgbClr val="6B4423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火山地震带</a:t>
            </a:r>
            <a:endParaRPr lang="en-US" sz="1500" dirty="0"/>
          </a:p>
        </p:txBody>
      </p:sp>
      <p:sp>
        <p:nvSpPr>
          <p:cNvPr id="15" name="Text 13"/>
          <p:cNvSpPr/>
          <p:nvPr/>
        </p:nvSpPr>
        <p:spPr>
          <a:xfrm>
            <a:off x="4754880" y="3703320"/>
            <a:ext cx="36576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lnSpc>
                <a:spcPts val="1500"/>
              </a:lnSpc>
              <a:buNone/>
            </a:pPr>
            <a:r>
              <a:rPr lang="en-US" sz="1150" dirty="0">
                <a:solidFill>
                  <a:srgbClr val="5A3D1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亚欧板块与非洲、印度洋板块的交界地带</a:t>
            </a:r>
            <a:endParaRPr lang="en-US" sz="1150" dirty="0"/>
          </a:p>
        </p:txBody>
      </p:sp>
      <p:sp>
        <p:nvSpPr>
          <p:cNvPr id="16" name="Text 14"/>
          <p:cNvSpPr/>
          <p:nvPr/>
        </p:nvSpPr>
        <p:spPr>
          <a:xfrm>
            <a:off x="411480" y="4809744"/>
            <a:ext cx="5943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977A55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海陆变迁 · 板块运动与地震 · 人教版地理</a:t>
            </a:r>
            <a:endParaRPr lang="en-US" sz="850" dirty="0"/>
          </a:p>
        </p:txBody>
      </p:sp>
      <p:sp>
        <p:nvSpPr>
          <p:cNvPr id="17" name="Text 15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8F4E1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P.4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BF6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384048"/>
            <a:ext cx="1133856" cy="292608"/>
          </a:xfrm>
          <a:prstGeom prst="rect">
            <a:avLst/>
          </a:prstGeom>
          <a:solidFill>
            <a:srgbClr val="3A2611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373075"/>
            <a:ext cx="1133856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spc="200" kern="0" dirty="0">
                <a:solidFill>
                  <a:srgbClr val="F4E6D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演示 · 六大板块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393192" y="713232"/>
            <a:ext cx="82296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500" b="1" spc="100" kern="0" dirty="0">
                <a:solidFill>
                  <a:srgbClr val="3A2611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点世界板块图认板块</a:t>
            </a:r>
            <a:endParaRPr lang="en-US" sz="2500" dirty="0"/>
          </a:p>
        </p:txBody>
      </p:sp>
      <p:sp>
        <p:nvSpPr>
          <p:cNvPr id="5" name="Shape 3"/>
          <p:cNvSpPr/>
          <p:nvPr/>
        </p:nvSpPr>
        <p:spPr>
          <a:xfrm>
            <a:off x="429768" y="1335024"/>
            <a:ext cx="566928" cy="41148"/>
          </a:xfrm>
          <a:prstGeom prst="rect">
            <a:avLst/>
          </a:prstGeom>
          <a:solidFill>
            <a:srgbClr val="B5651D"/>
          </a:solidFill>
          <a:ln/>
        </p:spPr>
      </p:sp>
      <p:sp>
        <p:nvSpPr>
          <p:cNvPr id="6" name="Shape 4"/>
          <p:cNvSpPr/>
          <p:nvPr/>
        </p:nvSpPr>
        <p:spPr>
          <a:xfrm>
            <a:off x="457200" y="1746504"/>
            <a:ext cx="77724" cy="777240"/>
          </a:xfrm>
          <a:prstGeom prst="rect">
            <a:avLst/>
          </a:prstGeom>
          <a:solidFill>
            <a:srgbClr val="B5651D"/>
          </a:solidFill>
          <a:ln/>
        </p:spPr>
      </p:sp>
      <p:sp>
        <p:nvSpPr>
          <p:cNvPr id="7" name="Text 5"/>
          <p:cNvSpPr/>
          <p:nvPr/>
        </p:nvSpPr>
        <p:spPr>
          <a:xfrm>
            <a:off x="640080" y="1691640"/>
            <a:ext cx="30175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3A2611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点板块</a:t>
            </a:r>
            <a:endParaRPr lang="en-US" sz="1400" dirty="0"/>
          </a:p>
        </p:txBody>
      </p:sp>
      <p:sp>
        <p:nvSpPr>
          <p:cNvPr id="8" name="Text 6"/>
          <p:cNvSpPr/>
          <p:nvPr/>
        </p:nvSpPr>
        <p:spPr>
          <a:xfrm>
            <a:off x="640080" y="2002536"/>
            <a:ext cx="30175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977A55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点亚欧/非洲/美洲/太平洋… 即时高亮。</a:t>
            </a:r>
            <a:endParaRPr lang="en-US" sz="1100" dirty="0"/>
          </a:p>
        </p:txBody>
      </p:sp>
      <p:sp>
        <p:nvSpPr>
          <p:cNvPr id="9" name="Shape 7"/>
          <p:cNvSpPr/>
          <p:nvPr/>
        </p:nvSpPr>
        <p:spPr>
          <a:xfrm>
            <a:off x="457200" y="2752344"/>
            <a:ext cx="77724" cy="777240"/>
          </a:xfrm>
          <a:prstGeom prst="rect">
            <a:avLst/>
          </a:prstGeom>
          <a:solidFill>
            <a:srgbClr val="B5651D"/>
          </a:solidFill>
          <a:ln/>
        </p:spPr>
      </p:sp>
      <p:sp>
        <p:nvSpPr>
          <p:cNvPr id="10" name="Text 8"/>
          <p:cNvSpPr/>
          <p:nvPr/>
        </p:nvSpPr>
        <p:spPr>
          <a:xfrm>
            <a:off x="640080" y="2697480"/>
            <a:ext cx="30175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3A2611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看说明</a:t>
            </a:r>
            <a:endParaRPr lang="en-US" sz="1400" dirty="0"/>
          </a:p>
        </p:txBody>
      </p:sp>
      <p:sp>
        <p:nvSpPr>
          <p:cNvPr id="11" name="Text 9"/>
          <p:cNvSpPr/>
          <p:nvPr/>
        </p:nvSpPr>
        <p:spPr>
          <a:xfrm>
            <a:off x="640080" y="3008376"/>
            <a:ext cx="30175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977A55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显示名称、位置与成因并朗读。</a:t>
            </a:r>
            <a:endParaRPr lang="en-US" sz="1100" dirty="0"/>
          </a:p>
        </p:txBody>
      </p:sp>
      <p:sp>
        <p:nvSpPr>
          <p:cNvPr id="12" name="Shape 10"/>
          <p:cNvSpPr/>
          <p:nvPr/>
        </p:nvSpPr>
        <p:spPr>
          <a:xfrm>
            <a:off x="457200" y="3758184"/>
            <a:ext cx="77724" cy="777240"/>
          </a:xfrm>
          <a:prstGeom prst="rect">
            <a:avLst/>
          </a:prstGeom>
          <a:solidFill>
            <a:srgbClr val="E6A93C"/>
          </a:solidFill>
          <a:ln/>
        </p:spPr>
      </p:sp>
      <p:sp>
        <p:nvSpPr>
          <p:cNvPr id="13" name="Text 11"/>
          <p:cNvSpPr/>
          <p:nvPr/>
        </p:nvSpPr>
        <p:spPr>
          <a:xfrm>
            <a:off x="640080" y="3703320"/>
            <a:ext cx="30175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3A2611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辨海陆</a:t>
            </a:r>
            <a:endParaRPr lang="en-US" sz="1400" dirty="0"/>
          </a:p>
        </p:txBody>
      </p:sp>
      <p:sp>
        <p:nvSpPr>
          <p:cNvPr id="14" name="Text 12"/>
          <p:cNvSpPr/>
          <p:nvPr/>
        </p:nvSpPr>
        <p:spPr>
          <a:xfrm>
            <a:off x="640080" y="4014216"/>
            <a:ext cx="30175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977A55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太平洋板块几乎全部是海洋。</a:t>
            </a:r>
            <a:endParaRPr lang="en-US" sz="1100" dirty="0"/>
          </a:p>
        </p:txBody>
      </p:sp>
      <p:sp>
        <p:nvSpPr>
          <p:cNvPr id="15" name="Shape 13"/>
          <p:cNvSpPr/>
          <p:nvPr/>
        </p:nvSpPr>
        <p:spPr>
          <a:xfrm>
            <a:off x="3913632" y="1655064"/>
            <a:ext cx="4809744" cy="2724912"/>
          </a:xfrm>
          <a:prstGeom prst="rect">
            <a:avLst/>
          </a:prstGeom>
          <a:solidFill>
            <a:srgbClr val="FFFFFF"/>
          </a:solidFill>
          <a:ln w="12700">
            <a:solidFill>
              <a:srgbClr val="D8C3A2"/>
            </a:solidFill>
            <a:prstDash val="solid"/>
          </a:ln>
          <a:effectLst>
            <a:outerShdw sx="100000" sy="100000" kx="0" ky="0" algn="bl" rotWithShape="0" blurRad="152400" dist="38100" dir="5400000">
              <a:srgbClr val="977A55">
                <a:alpha val="30000"/>
              </a:srgbClr>
            </a:outerShdw>
          </a:effectLst>
        </p:spPr>
      </p:sp>
      <p:pic>
        <p:nvPicPr>
          <p:cNvPr id="16" name="Image 0" descr="/Users/shaorunze/Documents/Claude/Projects/ai推演/板块运动-板块台/ppt-assets/c-plates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3950208" y="1691640"/>
            <a:ext cx="4736592" cy="2651760"/>
          </a:xfrm>
          <a:prstGeom prst="rect">
            <a:avLst/>
          </a:prstGeom>
        </p:spPr>
      </p:pic>
      <p:sp>
        <p:nvSpPr>
          <p:cNvPr id="17" name="Shape 14"/>
          <p:cNvSpPr/>
          <p:nvPr/>
        </p:nvSpPr>
        <p:spPr>
          <a:xfrm>
            <a:off x="4041648" y="1783080"/>
            <a:ext cx="640080" cy="274320"/>
          </a:xfrm>
          <a:prstGeom prst="rect">
            <a:avLst/>
          </a:prstGeom>
          <a:solidFill>
            <a:srgbClr val="3A2611"/>
          </a:solidFill>
          <a:ln/>
        </p:spPr>
      </p:sp>
      <p:sp>
        <p:nvSpPr>
          <p:cNvPr id="18" name="Text 15"/>
          <p:cNvSpPr/>
          <p:nvPr/>
        </p:nvSpPr>
        <p:spPr>
          <a:xfrm>
            <a:off x="4041648" y="1772107"/>
            <a:ext cx="64008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F4E6D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六大板块</a:t>
            </a:r>
            <a:endParaRPr lang="en-US" sz="1000" dirty="0"/>
          </a:p>
        </p:txBody>
      </p:sp>
      <p:sp>
        <p:nvSpPr>
          <p:cNvPr id="19" name="Shape 16"/>
          <p:cNvSpPr/>
          <p:nvPr/>
        </p:nvSpPr>
        <p:spPr>
          <a:xfrm>
            <a:off x="3950208" y="4434840"/>
            <a:ext cx="1737360" cy="365760"/>
          </a:xfrm>
          <a:prstGeom prst="roundRect">
            <a:avLst>
              <a:gd name="adj" fmla="val 12500"/>
            </a:avLst>
          </a:prstGeom>
          <a:solidFill>
            <a:srgbClr val="B5651D"/>
          </a:solidFill>
          <a:ln/>
        </p:spPr>
      </p:sp>
      <p:sp>
        <p:nvSpPr>
          <p:cNvPr id="20" name="Text 17"/>
          <p:cNvSpPr/>
          <p:nvPr/>
        </p:nvSpPr>
        <p:spPr>
          <a:xfrm>
            <a:off x="3950208" y="4425696"/>
            <a:ext cx="173736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50" b="1" u="sng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2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  板块台 · 六大板块</a:t>
            </a:r>
            <a:endParaRPr lang="en-US" sz="1150" dirty="0"/>
          </a:p>
        </p:txBody>
      </p:sp>
      <p:sp>
        <p:nvSpPr>
          <p:cNvPr id="21" name="Text 18"/>
          <p:cNvSpPr/>
          <p:nvPr/>
        </p:nvSpPr>
        <p:spPr>
          <a:xfrm>
            <a:off x="411480" y="4809744"/>
            <a:ext cx="5943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977A55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海陆变迁 · 板块运动与地震 · 人教版地理</a:t>
            </a:r>
            <a:endParaRPr lang="en-US" sz="850" dirty="0"/>
          </a:p>
        </p:txBody>
      </p:sp>
      <p:sp>
        <p:nvSpPr>
          <p:cNvPr id="22" name="Text 19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8F4E1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P.5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BF6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384048"/>
            <a:ext cx="1243584" cy="292608"/>
          </a:xfrm>
          <a:prstGeom prst="rect">
            <a:avLst/>
          </a:prstGeom>
          <a:solidFill>
            <a:srgbClr val="3A2611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373075"/>
            <a:ext cx="1243584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spc="200" kern="0" dirty="0">
                <a:solidFill>
                  <a:srgbClr val="F4E6D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演示 · 张裂与碰撞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393192" y="713232"/>
            <a:ext cx="82296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500" b="1" spc="100" kern="0" dirty="0">
                <a:solidFill>
                  <a:srgbClr val="3A2611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看动画,判断成因</a:t>
            </a:r>
            <a:endParaRPr lang="en-US" sz="2500" dirty="0"/>
          </a:p>
        </p:txBody>
      </p:sp>
      <p:sp>
        <p:nvSpPr>
          <p:cNvPr id="5" name="Shape 3"/>
          <p:cNvSpPr/>
          <p:nvPr/>
        </p:nvSpPr>
        <p:spPr>
          <a:xfrm>
            <a:off x="429768" y="1335024"/>
            <a:ext cx="566928" cy="41148"/>
          </a:xfrm>
          <a:prstGeom prst="rect">
            <a:avLst/>
          </a:prstGeom>
          <a:solidFill>
            <a:srgbClr val="B5651D"/>
          </a:solidFill>
          <a:ln/>
        </p:spPr>
      </p:sp>
      <p:sp>
        <p:nvSpPr>
          <p:cNvPr id="6" name="Shape 4"/>
          <p:cNvSpPr/>
          <p:nvPr/>
        </p:nvSpPr>
        <p:spPr>
          <a:xfrm>
            <a:off x="457200" y="1746504"/>
            <a:ext cx="77724" cy="777240"/>
          </a:xfrm>
          <a:prstGeom prst="rect">
            <a:avLst/>
          </a:prstGeom>
          <a:solidFill>
            <a:srgbClr val="B5651D"/>
          </a:solidFill>
          <a:ln/>
        </p:spPr>
      </p:sp>
      <p:sp>
        <p:nvSpPr>
          <p:cNvPr id="7" name="Text 5"/>
          <p:cNvSpPr/>
          <p:nvPr/>
        </p:nvSpPr>
        <p:spPr>
          <a:xfrm>
            <a:off x="640080" y="1691640"/>
            <a:ext cx="30175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3A2611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张裂</a:t>
            </a:r>
            <a:endParaRPr lang="en-US" sz="1400" dirty="0"/>
          </a:p>
        </p:txBody>
      </p:sp>
      <p:sp>
        <p:nvSpPr>
          <p:cNvPr id="8" name="Text 6"/>
          <p:cNvSpPr/>
          <p:nvPr/>
        </p:nvSpPr>
        <p:spPr>
          <a:xfrm>
            <a:off x="640080" y="2002536"/>
            <a:ext cx="30175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977A55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板块拉伸远离,形成裂谷或海洋。</a:t>
            </a:r>
            <a:endParaRPr lang="en-US" sz="1100" dirty="0"/>
          </a:p>
        </p:txBody>
      </p:sp>
      <p:sp>
        <p:nvSpPr>
          <p:cNvPr id="9" name="Shape 7"/>
          <p:cNvSpPr/>
          <p:nvPr/>
        </p:nvSpPr>
        <p:spPr>
          <a:xfrm>
            <a:off x="457200" y="2752344"/>
            <a:ext cx="77724" cy="777240"/>
          </a:xfrm>
          <a:prstGeom prst="rect">
            <a:avLst/>
          </a:prstGeom>
          <a:solidFill>
            <a:srgbClr val="B5651D"/>
          </a:solidFill>
          <a:ln/>
        </p:spPr>
      </p:sp>
      <p:sp>
        <p:nvSpPr>
          <p:cNvPr id="10" name="Text 8"/>
          <p:cNvSpPr/>
          <p:nvPr/>
        </p:nvSpPr>
        <p:spPr>
          <a:xfrm>
            <a:off x="640080" y="2697480"/>
            <a:ext cx="30175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3A2611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碰撞</a:t>
            </a:r>
            <a:endParaRPr lang="en-US" sz="1400" dirty="0"/>
          </a:p>
        </p:txBody>
      </p:sp>
      <p:sp>
        <p:nvSpPr>
          <p:cNvPr id="11" name="Text 9"/>
          <p:cNvSpPr/>
          <p:nvPr/>
        </p:nvSpPr>
        <p:spPr>
          <a:xfrm>
            <a:off x="640080" y="3008376"/>
            <a:ext cx="30175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977A55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板块相撞抬升,形成高大山脉。</a:t>
            </a:r>
            <a:endParaRPr lang="en-US" sz="1100" dirty="0"/>
          </a:p>
        </p:txBody>
      </p:sp>
      <p:sp>
        <p:nvSpPr>
          <p:cNvPr id="12" name="Shape 10"/>
          <p:cNvSpPr/>
          <p:nvPr/>
        </p:nvSpPr>
        <p:spPr>
          <a:xfrm>
            <a:off x="457200" y="3758184"/>
            <a:ext cx="77724" cy="777240"/>
          </a:xfrm>
          <a:prstGeom prst="rect">
            <a:avLst/>
          </a:prstGeom>
          <a:solidFill>
            <a:srgbClr val="E6A93C"/>
          </a:solidFill>
          <a:ln/>
        </p:spPr>
      </p:sp>
      <p:sp>
        <p:nvSpPr>
          <p:cNvPr id="13" name="Text 11"/>
          <p:cNvSpPr/>
          <p:nvPr/>
        </p:nvSpPr>
        <p:spPr>
          <a:xfrm>
            <a:off x="640080" y="3703320"/>
            <a:ext cx="30175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3A2611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点实例</a:t>
            </a:r>
            <a:endParaRPr lang="en-US" sz="1400" dirty="0"/>
          </a:p>
        </p:txBody>
      </p:sp>
      <p:sp>
        <p:nvSpPr>
          <p:cNvPr id="14" name="Text 12"/>
          <p:cNvSpPr/>
          <p:nvPr/>
        </p:nvSpPr>
        <p:spPr>
          <a:xfrm>
            <a:off x="640080" y="4014216"/>
            <a:ext cx="30175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977A55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点红海、喜马拉雅山等判断属哪种。</a:t>
            </a:r>
            <a:endParaRPr lang="en-US" sz="1100" dirty="0"/>
          </a:p>
        </p:txBody>
      </p:sp>
      <p:sp>
        <p:nvSpPr>
          <p:cNvPr id="15" name="Shape 13"/>
          <p:cNvSpPr/>
          <p:nvPr/>
        </p:nvSpPr>
        <p:spPr>
          <a:xfrm>
            <a:off x="3913632" y="1655064"/>
            <a:ext cx="4809744" cy="2724912"/>
          </a:xfrm>
          <a:prstGeom prst="rect">
            <a:avLst/>
          </a:prstGeom>
          <a:solidFill>
            <a:srgbClr val="FFFFFF"/>
          </a:solidFill>
          <a:ln w="12700">
            <a:solidFill>
              <a:srgbClr val="D8C3A2"/>
            </a:solidFill>
            <a:prstDash val="solid"/>
          </a:ln>
          <a:effectLst>
            <a:outerShdw sx="100000" sy="100000" kx="0" ky="0" algn="bl" rotWithShape="0" blurRad="152400" dist="38100" dir="5400000">
              <a:srgbClr val="977A55">
                <a:alpha val="30000"/>
              </a:srgbClr>
            </a:outerShdw>
          </a:effectLst>
        </p:spPr>
      </p:sp>
      <p:pic>
        <p:nvPicPr>
          <p:cNvPr id="16" name="Image 0" descr="/Users/shaorunze/Documents/Claude/Projects/ai推演/板块运动-板块台/ppt-assets/c-motion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3950208" y="1691640"/>
            <a:ext cx="4736592" cy="2651760"/>
          </a:xfrm>
          <a:prstGeom prst="rect">
            <a:avLst/>
          </a:prstGeom>
        </p:spPr>
      </p:pic>
      <p:sp>
        <p:nvSpPr>
          <p:cNvPr id="17" name="Shape 14"/>
          <p:cNvSpPr/>
          <p:nvPr/>
        </p:nvSpPr>
        <p:spPr>
          <a:xfrm>
            <a:off x="4041648" y="1783080"/>
            <a:ext cx="996696" cy="274320"/>
          </a:xfrm>
          <a:prstGeom prst="rect">
            <a:avLst/>
          </a:prstGeom>
          <a:solidFill>
            <a:srgbClr val="3A2611"/>
          </a:solidFill>
          <a:ln/>
        </p:spPr>
      </p:sp>
      <p:sp>
        <p:nvSpPr>
          <p:cNvPr id="18" name="Text 15"/>
          <p:cNvSpPr/>
          <p:nvPr/>
        </p:nvSpPr>
        <p:spPr>
          <a:xfrm>
            <a:off x="4041648" y="1772107"/>
            <a:ext cx="996696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F4E6D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张裂 / 碰撞</a:t>
            </a:r>
            <a:endParaRPr lang="en-US" sz="1000" dirty="0"/>
          </a:p>
        </p:txBody>
      </p:sp>
      <p:sp>
        <p:nvSpPr>
          <p:cNvPr id="19" name="Shape 16"/>
          <p:cNvSpPr/>
          <p:nvPr/>
        </p:nvSpPr>
        <p:spPr>
          <a:xfrm>
            <a:off x="3950208" y="4434840"/>
            <a:ext cx="1865376" cy="365760"/>
          </a:xfrm>
          <a:prstGeom prst="roundRect">
            <a:avLst>
              <a:gd name="adj" fmla="val 12500"/>
            </a:avLst>
          </a:prstGeom>
          <a:solidFill>
            <a:srgbClr val="B5651D"/>
          </a:solidFill>
          <a:ln/>
        </p:spPr>
      </p:sp>
      <p:sp>
        <p:nvSpPr>
          <p:cNvPr id="20" name="Text 17"/>
          <p:cNvSpPr/>
          <p:nvPr/>
        </p:nvSpPr>
        <p:spPr>
          <a:xfrm>
            <a:off x="3950208" y="4425696"/>
            <a:ext cx="1865376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50" b="1" u="sng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2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  板块台 · 张裂与碰撞</a:t>
            </a:r>
            <a:endParaRPr lang="en-US" sz="1150" dirty="0"/>
          </a:p>
        </p:txBody>
      </p:sp>
      <p:sp>
        <p:nvSpPr>
          <p:cNvPr id="21" name="Text 18"/>
          <p:cNvSpPr/>
          <p:nvPr/>
        </p:nvSpPr>
        <p:spPr>
          <a:xfrm>
            <a:off x="411480" y="4809744"/>
            <a:ext cx="5943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977A55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海陆变迁 · 板块运动与地震 · 人教版地理</a:t>
            </a:r>
            <a:endParaRPr lang="en-US" sz="850" dirty="0"/>
          </a:p>
        </p:txBody>
      </p:sp>
      <p:sp>
        <p:nvSpPr>
          <p:cNvPr id="22" name="Text 19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8F4E1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P.6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BF6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384048"/>
            <a:ext cx="585216" cy="292608"/>
          </a:xfrm>
          <a:prstGeom prst="rect">
            <a:avLst/>
          </a:prstGeom>
          <a:solidFill>
            <a:srgbClr val="3A2611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373075"/>
            <a:ext cx="585216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spc="200" kern="0" dirty="0">
                <a:solidFill>
                  <a:srgbClr val="F4E6D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典型实例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393192" y="713232"/>
            <a:ext cx="82296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500" b="1" spc="100" kern="0" dirty="0">
                <a:solidFill>
                  <a:srgbClr val="3A2611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张裂与碰撞,形成了什么</a:t>
            </a:r>
            <a:endParaRPr lang="en-US" sz="2500" dirty="0"/>
          </a:p>
        </p:txBody>
      </p:sp>
      <p:sp>
        <p:nvSpPr>
          <p:cNvPr id="5" name="Shape 3"/>
          <p:cNvSpPr/>
          <p:nvPr/>
        </p:nvSpPr>
        <p:spPr>
          <a:xfrm>
            <a:off x="429768" y="1335024"/>
            <a:ext cx="566928" cy="41148"/>
          </a:xfrm>
          <a:prstGeom prst="rect">
            <a:avLst/>
          </a:prstGeom>
          <a:solidFill>
            <a:srgbClr val="B5651D"/>
          </a:solidFill>
          <a:ln/>
        </p:spPr>
      </p:sp>
      <p:sp>
        <p:nvSpPr>
          <p:cNvPr id="6" name="Shape 4"/>
          <p:cNvSpPr/>
          <p:nvPr/>
        </p:nvSpPr>
        <p:spPr>
          <a:xfrm>
            <a:off x="457200" y="1691640"/>
            <a:ext cx="4069080" cy="2377440"/>
          </a:xfrm>
          <a:prstGeom prst="roundRect">
            <a:avLst>
              <a:gd name="adj" fmla="val 3846"/>
            </a:avLst>
          </a:prstGeom>
          <a:solidFill>
            <a:srgbClr val="FBF6EE"/>
          </a:solidFill>
          <a:ln w="16510">
            <a:solidFill>
              <a:srgbClr val="8F4E14"/>
            </a:solidFill>
            <a:prstDash val="solid"/>
          </a:ln>
        </p:spPr>
      </p:sp>
      <p:sp>
        <p:nvSpPr>
          <p:cNvPr id="7" name="Shape 5"/>
          <p:cNvSpPr/>
          <p:nvPr/>
        </p:nvSpPr>
        <p:spPr>
          <a:xfrm>
            <a:off x="457200" y="1691640"/>
            <a:ext cx="4069080" cy="91440"/>
          </a:xfrm>
          <a:prstGeom prst="rect">
            <a:avLst/>
          </a:prstGeom>
          <a:solidFill>
            <a:srgbClr val="8F4E14"/>
          </a:solidFill>
          <a:ln/>
        </p:spPr>
      </p:sp>
      <p:sp>
        <p:nvSpPr>
          <p:cNvPr id="8" name="Text 6"/>
          <p:cNvSpPr/>
          <p:nvPr/>
        </p:nvSpPr>
        <p:spPr>
          <a:xfrm>
            <a:off x="640080" y="1938528"/>
            <a:ext cx="370332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800"/>
              </a:lnSpc>
              <a:buNone/>
            </a:pPr>
            <a:r>
              <a:rPr lang="en-US" sz="1450" b="1" dirty="0">
                <a:solidFill>
                  <a:srgbClr val="8F4E1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张裂(拉伸)→ 裂谷 / 海洋</a:t>
            </a:r>
            <a:endParaRPr lang="en-US" sz="1450" dirty="0"/>
          </a:p>
        </p:txBody>
      </p:sp>
      <p:sp>
        <p:nvSpPr>
          <p:cNvPr id="9" name="Text 7"/>
          <p:cNvSpPr/>
          <p:nvPr/>
        </p:nvSpPr>
        <p:spPr>
          <a:xfrm>
            <a:off x="685800" y="2697480"/>
            <a:ext cx="3611880" cy="12801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700"/>
              </a:lnSpc>
              <a:buNone/>
            </a:pPr>
            <a:r>
              <a:rPr lang="en-US" sz="1150" dirty="0">
                <a:solidFill>
                  <a:srgbClr val="5A3D1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东非大裂谷(非洲板块内部张裂)</a:t>
            </a:r>
            <a:endParaRPr lang="en-US" sz="1150" dirty="0"/>
          </a:p>
          <a:p>
            <a:pPr indent="0" marL="0">
              <a:lnSpc>
                <a:spcPts val="1700"/>
              </a:lnSpc>
              <a:buNone/>
            </a:pPr>
            <a:r>
              <a:rPr lang="en-US" sz="1150" dirty="0">
                <a:solidFill>
                  <a:srgbClr val="5A3D1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红海(非洲板块与印度洋板块张裂,不断扩张变大)</a:t>
            </a:r>
            <a:endParaRPr lang="en-US" sz="1150" dirty="0"/>
          </a:p>
        </p:txBody>
      </p:sp>
      <p:sp>
        <p:nvSpPr>
          <p:cNvPr id="10" name="Shape 8"/>
          <p:cNvSpPr/>
          <p:nvPr/>
        </p:nvSpPr>
        <p:spPr>
          <a:xfrm>
            <a:off x="4617720" y="1691640"/>
            <a:ext cx="4069080" cy="2377440"/>
          </a:xfrm>
          <a:prstGeom prst="roundRect">
            <a:avLst>
              <a:gd name="adj" fmla="val 3846"/>
            </a:avLst>
          </a:prstGeom>
          <a:solidFill>
            <a:srgbClr val="FBF6EE"/>
          </a:solidFill>
          <a:ln w="16510">
            <a:solidFill>
              <a:srgbClr val="6B4423"/>
            </a:solidFill>
            <a:prstDash val="solid"/>
          </a:ln>
        </p:spPr>
      </p:sp>
      <p:sp>
        <p:nvSpPr>
          <p:cNvPr id="11" name="Shape 9"/>
          <p:cNvSpPr/>
          <p:nvPr/>
        </p:nvSpPr>
        <p:spPr>
          <a:xfrm>
            <a:off x="4617720" y="1691640"/>
            <a:ext cx="4069080" cy="91440"/>
          </a:xfrm>
          <a:prstGeom prst="rect">
            <a:avLst/>
          </a:prstGeom>
          <a:solidFill>
            <a:srgbClr val="6B4423"/>
          </a:solidFill>
          <a:ln/>
        </p:spPr>
      </p:sp>
      <p:sp>
        <p:nvSpPr>
          <p:cNvPr id="12" name="Text 10"/>
          <p:cNvSpPr/>
          <p:nvPr/>
        </p:nvSpPr>
        <p:spPr>
          <a:xfrm>
            <a:off x="4800600" y="1938528"/>
            <a:ext cx="370332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800"/>
              </a:lnSpc>
              <a:buNone/>
            </a:pPr>
            <a:r>
              <a:rPr lang="en-US" sz="1450" b="1" dirty="0">
                <a:solidFill>
                  <a:srgbClr val="6B4423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碰撞挤压(相撞)→ 高大山脉</a:t>
            </a:r>
            <a:endParaRPr lang="en-US" sz="1450" dirty="0"/>
          </a:p>
        </p:txBody>
      </p:sp>
      <p:sp>
        <p:nvSpPr>
          <p:cNvPr id="13" name="Text 11"/>
          <p:cNvSpPr/>
          <p:nvPr/>
        </p:nvSpPr>
        <p:spPr>
          <a:xfrm>
            <a:off x="4846320" y="2697480"/>
            <a:ext cx="3611880" cy="12801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700"/>
              </a:lnSpc>
              <a:buNone/>
            </a:pPr>
            <a:r>
              <a:rPr lang="en-US" sz="1150" dirty="0">
                <a:solidFill>
                  <a:srgbClr val="5A3D1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喜马拉雅山脉·青藏高原(亚欧板块与印度洋板块碰撞抬升)</a:t>
            </a:r>
            <a:endParaRPr lang="en-US" sz="1150" dirty="0"/>
          </a:p>
          <a:p>
            <a:pPr indent="0" marL="0">
              <a:lnSpc>
                <a:spcPts val="1700"/>
              </a:lnSpc>
              <a:buNone/>
            </a:pPr>
            <a:r>
              <a:rPr lang="en-US" sz="1150" dirty="0">
                <a:solidFill>
                  <a:srgbClr val="5A3D1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地中海(亚欧板块与非洲板块碰撞,不断缩小);阿尔卑斯山</a:t>
            </a:r>
            <a:endParaRPr lang="en-US" sz="1150" dirty="0"/>
          </a:p>
        </p:txBody>
      </p:sp>
      <p:sp>
        <p:nvSpPr>
          <p:cNvPr id="14" name="Text 12"/>
          <p:cNvSpPr/>
          <p:nvPr/>
        </p:nvSpPr>
        <p:spPr>
          <a:xfrm>
            <a:off x="457200" y="4297680"/>
            <a:ext cx="82296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dirty="0">
                <a:solidFill>
                  <a:srgbClr val="977A55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喜马拉雅山上的海洋化石、红海扩大、地中海缩小,都是板块运动的结果。</a:t>
            </a:r>
            <a:endParaRPr lang="en-US" sz="1100" dirty="0"/>
          </a:p>
        </p:txBody>
      </p:sp>
      <p:sp>
        <p:nvSpPr>
          <p:cNvPr id="15" name="Text 13"/>
          <p:cNvSpPr/>
          <p:nvPr/>
        </p:nvSpPr>
        <p:spPr>
          <a:xfrm>
            <a:off x="411480" y="4809744"/>
            <a:ext cx="5943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977A55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海陆变迁 · 板块运动与地震 · 人教版地理</a:t>
            </a:r>
            <a:endParaRPr lang="en-US" sz="850" dirty="0"/>
          </a:p>
        </p:txBody>
      </p:sp>
      <p:sp>
        <p:nvSpPr>
          <p:cNvPr id="16" name="Text 14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8F4E1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P.7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BF6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411480"/>
            <a:ext cx="365760" cy="292608"/>
          </a:xfrm>
          <a:prstGeom prst="rect">
            <a:avLst/>
          </a:prstGeom>
          <a:solidFill>
            <a:srgbClr val="3A2611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400507"/>
            <a:ext cx="36576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spc="200" kern="0" dirty="0">
                <a:solidFill>
                  <a:srgbClr val="F4E6D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板书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393192" y="749808"/>
            <a:ext cx="822960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300" b="1" dirty="0">
                <a:solidFill>
                  <a:srgbClr val="3A2611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板块的运动 · 板块构造学说</a:t>
            </a:r>
            <a:endParaRPr lang="en-US" sz="2300" dirty="0"/>
          </a:p>
        </p:txBody>
      </p:sp>
      <p:sp>
        <p:nvSpPr>
          <p:cNvPr id="5" name="Shape 3"/>
          <p:cNvSpPr/>
          <p:nvPr/>
        </p:nvSpPr>
        <p:spPr>
          <a:xfrm>
            <a:off x="429768" y="1371600"/>
            <a:ext cx="566928" cy="41148"/>
          </a:xfrm>
          <a:prstGeom prst="rect">
            <a:avLst/>
          </a:prstGeom>
          <a:solidFill>
            <a:srgbClr val="B5651D"/>
          </a:solidFill>
          <a:ln/>
        </p:spPr>
      </p:sp>
      <p:sp>
        <p:nvSpPr>
          <p:cNvPr id="6" name="Text 4"/>
          <p:cNvSpPr/>
          <p:nvPr/>
        </p:nvSpPr>
        <p:spPr>
          <a:xfrm>
            <a:off x="548640" y="1828800"/>
            <a:ext cx="80467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50" b="1" dirty="0">
                <a:solidFill>
                  <a:srgbClr val="8F4E1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六大板块:</a:t>
            </a:r>
            <a:pPr indent="0" marL="0">
              <a:buNone/>
            </a:pPr>
            <a:r>
              <a:rPr lang="en-US" sz="1450" b="1" dirty="0">
                <a:solidFill>
                  <a:srgbClr val="3A2611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亚欧 · 非洲 · 美洲 · 太平洋 · 印度洋 · 南极洲(太平洋板块几乎全是海洋)</a:t>
            </a:r>
            <a:endParaRPr lang="en-US" sz="1450" dirty="0"/>
          </a:p>
        </p:txBody>
      </p:sp>
      <p:sp>
        <p:nvSpPr>
          <p:cNvPr id="7" name="Text 5"/>
          <p:cNvSpPr/>
          <p:nvPr/>
        </p:nvSpPr>
        <p:spPr>
          <a:xfrm>
            <a:off x="548640" y="2514600"/>
            <a:ext cx="80467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dirty="0">
                <a:solidFill>
                  <a:srgbClr val="5A3D1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内部稳定,交界活跃多火山地震:环太平洋火山地震带、地中海—喜马拉雅火山地震带</a:t>
            </a:r>
            <a:endParaRPr lang="en-US" sz="1400" dirty="0"/>
          </a:p>
        </p:txBody>
      </p:sp>
      <p:sp>
        <p:nvSpPr>
          <p:cNvPr id="8" name="Text 6"/>
          <p:cNvSpPr/>
          <p:nvPr/>
        </p:nvSpPr>
        <p:spPr>
          <a:xfrm>
            <a:off x="548640" y="3200400"/>
            <a:ext cx="804672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800"/>
              </a:lnSpc>
              <a:buNone/>
            </a:pPr>
            <a:r>
              <a:rPr lang="en-US" sz="1350" b="1" dirty="0">
                <a:solidFill>
                  <a:srgbClr val="8F4E1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张裂</a:t>
            </a:r>
            <a:pPr indent="0" marL="0">
              <a:lnSpc>
                <a:spcPts val="1800"/>
              </a:lnSpc>
              <a:buNone/>
            </a:pPr>
            <a:r>
              <a:rPr lang="en-US" sz="1350" b="1" dirty="0">
                <a:solidFill>
                  <a:srgbClr val="3A2611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 → 裂谷/海洋(东非大裂谷、红海扩大)　</a:t>
            </a:r>
            <a:pPr indent="0" marL="0">
              <a:lnSpc>
                <a:spcPts val="1800"/>
              </a:lnSpc>
              <a:buNone/>
            </a:pPr>
            <a:r>
              <a:rPr lang="en-US" sz="1350" b="1" dirty="0">
                <a:solidFill>
                  <a:srgbClr val="6B4423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碰撞挤压</a:t>
            </a:r>
            <a:pPr indent="0" marL="0">
              <a:lnSpc>
                <a:spcPts val="1800"/>
              </a:lnSpc>
              <a:buNone/>
            </a:pPr>
            <a:r>
              <a:rPr lang="en-US" sz="1350" b="1" dirty="0">
                <a:solidFill>
                  <a:srgbClr val="3A2611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 → 山脉(喜马拉雅山、青藏高原;地中海缩小)</a:t>
            </a:r>
            <a:endParaRPr lang="en-US" sz="1350" dirty="0"/>
          </a:p>
        </p:txBody>
      </p:sp>
      <p:sp>
        <p:nvSpPr>
          <p:cNvPr id="9" name="Shape 7"/>
          <p:cNvSpPr/>
          <p:nvPr/>
        </p:nvSpPr>
        <p:spPr>
          <a:xfrm>
            <a:off x="3291840" y="4160520"/>
            <a:ext cx="2560320" cy="365760"/>
          </a:xfrm>
          <a:prstGeom prst="roundRect">
            <a:avLst>
              <a:gd name="adj" fmla="val 12500"/>
            </a:avLst>
          </a:prstGeom>
          <a:solidFill>
            <a:srgbClr val="B5651D"/>
          </a:solidFill>
          <a:ln/>
        </p:spPr>
      </p:sp>
      <p:sp>
        <p:nvSpPr>
          <p:cNvPr id="10" name="Text 8"/>
          <p:cNvSpPr/>
          <p:nvPr/>
        </p:nvSpPr>
        <p:spPr>
          <a:xfrm>
            <a:off x="3291840" y="4151376"/>
            <a:ext cx="256032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50" b="1" u="sng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  板块台 · 闯关检测</a:t>
            </a:r>
            <a:endParaRPr lang="en-US" sz="1150" dirty="0"/>
          </a:p>
        </p:txBody>
      </p:sp>
      <p:sp>
        <p:nvSpPr>
          <p:cNvPr id="11" name="Text 9"/>
          <p:cNvSpPr/>
          <p:nvPr/>
        </p:nvSpPr>
        <p:spPr>
          <a:xfrm>
            <a:off x="411480" y="4809744"/>
            <a:ext cx="5943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977A55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海陆变迁 · 板块运动与地震 · 人教版地理</a:t>
            </a:r>
            <a:endParaRPr lang="en-US" sz="850" dirty="0"/>
          </a:p>
        </p:txBody>
      </p:sp>
      <p:sp>
        <p:nvSpPr>
          <p:cNvPr id="12" name="Text 10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8F4E1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P.8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BF6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384048"/>
            <a:ext cx="365760" cy="292608"/>
          </a:xfrm>
          <a:prstGeom prst="rect">
            <a:avLst/>
          </a:prstGeom>
          <a:solidFill>
            <a:srgbClr val="3A2611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373075"/>
            <a:ext cx="36576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spc="200" kern="0" dirty="0">
                <a:solidFill>
                  <a:srgbClr val="F4E6D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作业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393192" y="713232"/>
            <a:ext cx="82296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500" b="1" spc="100" kern="0" dirty="0">
                <a:solidFill>
                  <a:srgbClr val="3A2611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记得住,说得清</a:t>
            </a:r>
            <a:endParaRPr lang="en-US" sz="2500" dirty="0"/>
          </a:p>
        </p:txBody>
      </p:sp>
      <p:sp>
        <p:nvSpPr>
          <p:cNvPr id="5" name="Shape 3"/>
          <p:cNvSpPr/>
          <p:nvPr/>
        </p:nvSpPr>
        <p:spPr>
          <a:xfrm>
            <a:off x="429768" y="1335024"/>
            <a:ext cx="566928" cy="41148"/>
          </a:xfrm>
          <a:prstGeom prst="rect">
            <a:avLst/>
          </a:prstGeom>
          <a:solidFill>
            <a:srgbClr val="B5651D"/>
          </a:solidFill>
          <a:ln/>
        </p:spPr>
      </p:sp>
      <p:sp>
        <p:nvSpPr>
          <p:cNvPr id="6" name="Shape 4"/>
          <p:cNvSpPr/>
          <p:nvPr/>
        </p:nvSpPr>
        <p:spPr>
          <a:xfrm>
            <a:off x="457200" y="1691640"/>
            <a:ext cx="8229600" cy="786384"/>
          </a:xfrm>
          <a:prstGeom prst="roundRect">
            <a:avLst>
              <a:gd name="adj" fmla="val 6977"/>
            </a:avLst>
          </a:prstGeom>
          <a:solidFill>
            <a:srgbClr val="F4E6D2"/>
          </a:solidFill>
          <a:ln w="12700">
            <a:solidFill>
              <a:srgbClr val="B5651D"/>
            </a:solidFill>
            <a:prstDash val="solid"/>
          </a:ln>
        </p:spPr>
      </p:sp>
      <p:sp>
        <p:nvSpPr>
          <p:cNvPr id="7" name="Shape 5"/>
          <p:cNvSpPr/>
          <p:nvPr/>
        </p:nvSpPr>
        <p:spPr>
          <a:xfrm>
            <a:off x="457200" y="1801368"/>
            <a:ext cx="73152" cy="566928"/>
          </a:xfrm>
          <a:prstGeom prst="rect">
            <a:avLst/>
          </a:prstGeom>
          <a:solidFill>
            <a:srgbClr val="B5651D"/>
          </a:solidFill>
          <a:ln/>
        </p:spPr>
      </p:sp>
      <p:sp>
        <p:nvSpPr>
          <p:cNvPr id="8" name="Text 6"/>
          <p:cNvSpPr/>
          <p:nvPr/>
        </p:nvSpPr>
        <p:spPr>
          <a:xfrm>
            <a:off x="676656" y="1783080"/>
            <a:ext cx="1280160" cy="60350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3A2611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必做</a:t>
            </a:r>
            <a:endParaRPr lang="en-US" sz="1400" dirty="0"/>
          </a:p>
        </p:txBody>
      </p:sp>
      <p:sp>
        <p:nvSpPr>
          <p:cNvPr id="9" name="Text 7"/>
          <p:cNvSpPr/>
          <p:nvPr/>
        </p:nvSpPr>
        <p:spPr>
          <a:xfrm>
            <a:off x="2103120" y="1764792"/>
            <a:ext cx="640080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50" dirty="0">
                <a:solidFill>
                  <a:srgbClr val="977A55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在世界板块图上填出六大板块名称,写出环太平洋、地中海—喜马拉雅两大火山地震带的位置。</a:t>
            </a:r>
            <a:endParaRPr lang="en-US" sz="1150" dirty="0"/>
          </a:p>
        </p:txBody>
      </p:sp>
      <p:sp>
        <p:nvSpPr>
          <p:cNvPr id="10" name="Shape 8"/>
          <p:cNvSpPr/>
          <p:nvPr/>
        </p:nvSpPr>
        <p:spPr>
          <a:xfrm>
            <a:off x="457200" y="2606040"/>
            <a:ext cx="8229600" cy="786384"/>
          </a:xfrm>
          <a:prstGeom prst="roundRect">
            <a:avLst>
              <a:gd name="adj" fmla="val 6977"/>
            </a:avLst>
          </a:prstGeom>
          <a:solidFill>
            <a:srgbClr val="ECD8BD"/>
          </a:solidFill>
          <a:ln w="9525">
            <a:solidFill>
              <a:srgbClr val="D8C3A2"/>
            </a:solidFill>
            <a:prstDash val="solid"/>
          </a:ln>
        </p:spPr>
      </p:sp>
      <p:sp>
        <p:nvSpPr>
          <p:cNvPr id="11" name="Shape 9"/>
          <p:cNvSpPr/>
          <p:nvPr/>
        </p:nvSpPr>
        <p:spPr>
          <a:xfrm>
            <a:off x="457200" y="2715768"/>
            <a:ext cx="73152" cy="566928"/>
          </a:xfrm>
          <a:prstGeom prst="rect">
            <a:avLst/>
          </a:prstGeom>
          <a:solidFill>
            <a:srgbClr val="B5651D"/>
          </a:solidFill>
          <a:ln/>
        </p:spPr>
      </p:sp>
      <p:sp>
        <p:nvSpPr>
          <p:cNvPr id="12" name="Text 10"/>
          <p:cNvSpPr/>
          <p:nvPr/>
        </p:nvSpPr>
        <p:spPr>
          <a:xfrm>
            <a:off x="676656" y="2697480"/>
            <a:ext cx="1280160" cy="60350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3A2611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实践</a:t>
            </a:r>
            <a:endParaRPr lang="en-US" sz="1400" dirty="0"/>
          </a:p>
        </p:txBody>
      </p:sp>
      <p:sp>
        <p:nvSpPr>
          <p:cNvPr id="13" name="Text 11"/>
          <p:cNvSpPr/>
          <p:nvPr/>
        </p:nvSpPr>
        <p:spPr>
          <a:xfrm>
            <a:off x="2103120" y="2679192"/>
            <a:ext cx="640080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50" dirty="0">
                <a:solidFill>
                  <a:srgbClr val="977A55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各举一个张裂和一个碰撞挤压形成的地形实例,写出涉及哪两个板块、形成了什么。</a:t>
            </a:r>
            <a:endParaRPr lang="en-US" sz="1150" dirty="0"/>
          </a:p>
        </p:txBody>
      </p:sp>
      <p:sp>
        <p:nvSpPr>
          <p:cNvPr id="14" name="Shape 12"/>
          <p:cNvSpPr/>
          <p:nvPr/>
        </p:nvSpPr>
        <p:spPr>
          <a:xfrm>
            <a:off x="457200" y="3520440"/>
            <a:ext cx="8229600" cy="786384"/>
          </a:xfrm>
          <a:prstGeom prst="roundRect">
            <a:avLst>
              <a:gd name="adj" fmla="val 6977"/>
            </a:avLst>
          </a:prstGeom>
          <a:solidFill>
            <a:srgbClr val="ECD8BD"/>
          </a:solidFill>
          <a:ln w="9525">
            <a:solidFill>
              <a:srgbClr val="D8C3A2"/>
            </a:solidFill>
            <a:prstDash val="solid"/>
          </a:ln>
        </p:spPr>
      </p:sp>
      <p:sp>
        <p:nvSpPr>
          <p:cNvPr id="15" name="Shape 13"/>
          <p:cNvSpPr/>
          <p:nvPr/>
        </p:nvSpPr>
        <p:spPr>
          <a:xfrm>
            <a:off x="457200" y="3630168"/>
            <a:ext cx="73152" cy="566928"/>
          </a:xfrm>
          <a:prstGeom prst="rect">
            <a:avLst/>
          </a:prstGeom>
          <a:solidFill>
            <a:srgbClr val="E6A93C"/>
          </a:solidFill>
          <a:ln/>
        </p:spPr>
      </p:sp>
      <p:sp>
        <p:nvSpPr>
          <p:cNvPr id="16" name="Text 14"/>
          <p:cNvSpPr/>
          <p:nvPr/>
        </p:nvSpPr>
        <p:spPr>
          <a:xfrm>
            <a:off x="676656" y="3611880"/>
            <a:ext cx="1280160" cy="60350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3A2611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挑战</a:t>
            </a:r>
            <a:endParaRPr lang="en-US" sz="1400" dirty="0"/>
          </a:p>
        </p:txBody>
      </p:sp>
      <p:sp>
        <p:nvSpPr>
          <p:cNvPr id="17" name="Text 15"/>
          <p:cNvSpPr/>
          <p:nvPr/>
        </p:nvSpPr>
        <p:spPr>
          <a:xfrm>
            <a:off x="2103120" y="3593592"/>
            <a:ext cx="640080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50" dirty="0">
                <a:solidFill>
                  <a:srgbClr val="977A55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用板块运动解释“喜马拉雅山发现海洋化石”“红海扩大、地中海缩小”,写一小段说明。</a:t>
            </a:r>
            <a:endParaRPr lang="en-US" sz="1150" dirty="0"/>
          </a:p>
        </p:txBody>
      </p:sp>
      <p:sp>
        <p:nvSpPr>
          <p:cNvPr id="18" name="Text 16"/>
          <p:cNvSpPr/>
          <p:nvPr/>
        </p:nvSpPr>
        <p:spPr>
          <a:xfrm>
            <a:off x="411480" y="4809744"/>
            <a:ext cx="5943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977A55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海陆变迁 · 板块运动与地震 · 人教版地理</a:t>
            </a:r>
            <a:endParaRPr lang="en-US" sz="850" dirty="0"/>
          </a:p>
        </p:txBody>
      </p:sp>
      <p:sp>
        <p:nvSpPr>
          <p:cNvPr id="19" name="Text 17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8F4E1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P.9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海陆变迁·板块运动与地震</dc:title>
  <dc:subject>PptxGenJS Presentation</dc:subject>
  <dc:creator>光鹿课件</dc:creator>
  <cp:lastModifiedBy>光鹿课件</cp:lastModifiedBy>
  <cp:revision>1</cp:revision>
  <dcterms:created xsi:type="dcterms:W3CDTF">2026-06-15T00:45:26Z</dcterms:created>
  <dcterms:modified xsi:type="dcterms:W3CDTF">2026-06-15T00:45:26Z</dcterms:modified>
</cp:coreProperties>
</file>