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lant-growth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lant-growth/index.html?tab=grow&amp;day=20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plant-growth/index.html?tab=life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lant-growth/index.html?tab=needs&amp;off=water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plant-growth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1EF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种子发芽-生长台/ppt-assets/c-lif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12300C">
              <a:alpha val="64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480560" cy="1554480"/>
          </a:xfrm>
          <a:prstGeom prst="rect">
            <a:avLst/>
          </a:prstGeom>
          <a:solidFill>
            <a:srgbClr val="EAF5E6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4805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spc="200" kern="0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种子发芽·植物的一生</a:t>
            </a:r>
            <a:endParaRPr lang="en-US" sz="30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42062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2E7D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从一粒种子到开花结果 · 生长台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苏教版科学 · 三年级下册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EAF6E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一粒种子,藏着一整株植物的未来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3F9B54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打开生长台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E7D4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E7D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芽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1D3A2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5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从"种子"说起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一粒种子,能长成什么?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3F9B54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E7D4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E7D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芽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它从哪来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我们吃的番茄、向日葵、绿豆……都是从一粒小小的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长出来的。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2E7D40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提出问题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一粒种子,要经过哪些阶段,才能长成会开花结果的植物?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3F9B54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拖动时间轴看它的一生,再弄清发芽和生长各需要什么。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BFDCB6"/>
            </a:solidFill>
            <a:prstDash val="solid"/>
          </a:ln>
          <a:effectLst>
            <a:outerShdw sx="100000" sy="100000" kx="0" ky="0" algn="bl" rotWithShape="0" blurRad="152400" dist="38100" dir="5400000">
              <a:srgbClr val="5A7A4E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种子发芽-生长台/ppt-assets/c-grow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402336" cy="274320"/>
          </a:xfrm>
          <a:prstGeom prst="rect">
            <a:avLst/>
          </a:prstGeom>
          <a:solidFill>
            <a:srgbClr val="1D3A24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40233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5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幼苗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种子发芽·植物的一生 · 苏教版科学三年级下册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E7D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D3A2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5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过程 · 破土发芽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先长根,再破土长叶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3F9B54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E7D4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E7D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芽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吸水萌发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吸足水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,种皮变软,胚开始活动。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8A5A3B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先长根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胚根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先向下生长,扎进土里吸水固定。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2E7D40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再破土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胚芽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向上破土,长出茎和叶——发芽啦!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BFDCB6"/>
            </a:solidFill>
            <a:prstDash val="solid"/>
          </a:ln>
          <a:effectLst>
            <a:outerShdw sx="100000" sy="100000" kx="0" ky="0" algn="bl" rotWithShape="0" blurRad="152400" dist="38100" dir="5400000">
              <a:srgbClr val="5A7A4E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种子发芽-生长台/ppt-assets/c-grow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472184" cy="274320"/>
          </a:xfrm>
          <a:prstGeom prst="rect">
            <a:avLst/>
          </a:prstGeom>
          <a:solidFill>
            <a:srgbClr val="1D3A24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47218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5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吸水→生根→破土→长叶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3F9B54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生长台 · 破土发芽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种子发芽·植物的一生 · 苏教版科学三年级下册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E7D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1D3A2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5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梳理 · 一生时间轴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 → 发芽 → 开花 → 结果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3F9B54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E7D4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E7D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芽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1234440" cy="868680"/>
          </a:xfrm>
          <a:prstGeom prst="roundRect">
            <a:avLst>
              <a:gd name="adj" fmla="val 8421"/>
            </a:avLst>
          </a:prstGeom>
          <a:solidFill>
            <a:srgbClr val="F4FAF1"/>
          </a:solidFill>
          <a:ln w="9525">
            <a:solidFill>
              <a:srgbClr val="BFDCB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57200" y="1792224"/>
            <a:ext cx="1234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🌰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457200" y="2157984"/>
            <a:ext cx="12344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1673352" y="1783080"/>
            <a:ext cx="219456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3F9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1874520" y="1691640"/>
            <a:ext cx="1234440" cy="868680"/>
          </a:xfrm>
          <a:prstGeom prst="roundRect">
            <a:avLst>
              <a:gd name="adj" fmla="val 8421"/>
            </a:avLst>
          </a:prstGeom>
          <a:solidFill>
            <a:srgbClr val="F4FAF1"/>
          </a:solidFill>
          <a:ln w="9525">
            <a:solidFill>
              <a:srgbClr val="BFDCB6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874520" y="1792224"/>
            <a:ext cx="1234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💧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1874520" y="2157984"/>
            <a:ext cx="12344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吸水萌发</a:t>
            </a:r>
            <a:endParaRPr lang="en-US" sz="1050" dirty="0"/>
          </a:p>
        </p:txBody>
      </p:sp>
      <p:sp>
        <p:nvSpPr>
          <p:cNvPr id="15" name="Text 13"/>
          <p:cNvSpPr/>
          <p:nvPr/>
        </p:nvSpPr>
        <p:spPr>
          <a:xfrm>
            <a:off x="3090672" y="1783080"/>
            <a:ext cx="219456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3F9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3291840" y="1691640"/>
            <a:ext cx="1234440" cy="868680"/>
          </a:xfrm>
          <a:prstGeom prst="roundRect">
            <a:avLst>
              <a:gd name="adj" fmla="val 8421"/>
            </a:avLst>
          </a:prstGeom>
          <a:solidFill>
            <a:srgbClr val="F4FAF1"/>
          </a:solidFill>
          <a:ln w="9525">
            <a:solidFill>
              <a:srgbClr val="BFDCB6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291840" y="1792224"/>
            <a:ext cx="1234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🌱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3291840" y="2157984"/>
            <a:ext cx="12344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破土发芽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4507992" y="1783080"/>
            <a:ext cx="219456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3F9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1500" dirty="0"/>
          </a:p>
        </p:txBody>
      </p:sp>
      <p:sp>
        <p:nvSpPr>
          <p:cNvPr id="20" name="Shape 18"/>
          <p:cNvSpPr/>
          <p:nvPr/>
        </p:nvSpPr>
        <p:spPr>
          <a:xfrm>
            <a:off x="4709160" y="1691640"/>
            <a:ext cx="1234440" cy="868680"/>
          </a:xfrm>
          <a:prstGeom prst="roundRect">
            <a:avLst>
              <a:gd name="adj" fmla="val 8421"/>
            </a:avLst>
          </a:prstGeom>
          <a:solidFill>
            <a:srgbClr val="F4FAF1"/>
          </a:solidFill>
          <a:ln w="9525">
            <a:solidFill>
              <a:srgbClr val="BFDCB6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709160" y="1792224"/>
            <a:ext cx="1234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🌿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4709160" y="2157984"/>
            <a:ext cx="12344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幼苗生长</a:t>
            </a:r>
            <a:endParaRPr lang="en-US" sz="1050" dirty="0"/>
          </a:p>
        </p:txBody>
      </p:sp>
      <p:sp>
        <p:nvSpPr>
          <p:cNvPr id="23" name="Text 21"/>
          <p:cNvSpPr/>
          <p:nvPr/>
        </p:nvSpPr>
        <p:spPr>
          <a:xfrm>
            <a:off x="5925312" y="1783080"/>
            <a:ext cx="219456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3F9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1500" dirty="0"/>
          </a:p>
        </p:txBody>
      </p:sp>
      <p:sp>
        <p:nvSpPr>
          <p:cNvPr id="24" name="Shape 22"/>
          <p:cNvSpPr/>
          <p:nvPr/>
        </p:nvSpPr>
        <p:spPr>
          <a:xfrm>
            <a:off x="6126480" y="1691640"/>
            <a:ext cx="1234440" cy="868680"/>
          </a:xfrm>
          <a:prstGeom prst="roundRect">
            <a:avLst>
              <a:gd name="adj" fmla="val 8421"/>
            </a:avLst>
          </a:prstGeom>
          <a:solidFill>
            <a:srgbClr val="F4FAF1"/>
          </a:solidFill>
          <a:ln w="9525">
            <a:solidFill>
              <a:srgbClr val="BFDCB6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126480" y="1792224"/>
            <a:ext cx="1234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🌷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6126480" y="2157984"/>
            <a:ext cx="12344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开花</a:t>
            </a:r>
            <a:endParaRPr lang="en-US" sz="1050" dirty="0"/>
          </a:p>
        </p:txBody>
      </p:sp>
      <p:sp>
        <p:nvSpPr>
          <p:cNvPr id="27" name="Text 25"/>
          <p:cNvSpPr/>
          <p:nvPr/>
        </p:nvSpPr>
        <p:spPr>
          <a:xfrm>
            <a:off x="7342632" y="1783080"/>
            <a:ext cx="219456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3F9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1500" dirty="0"/>
          </a:p>
        </p:txBody>
      </p:sp>
      <p:sp>
        <p:nvSpPr>
          <p:cNvPr id="28" name="Shape 26"/>
          <p:cNvSpPr/>
          <p:nvPr/>
        </p:nvSpPr>
        <p:spPr>
          <a:xfrm>
            <a:off x="7543800" y="1691640"/>
            <a:ext cx="1234440" cy="868680"/>
          </a:xfrm>
          <a:prstGeom prst="roundRect">
            <a:avLst>
              <a:gd name="adj" fmla="val 8421"/>
            </a:avLst>
          </a:prstGeom>
          <a:solidFill>
            <a:srgbClr val="EAF6E6"/>
          </a:solidFill>
          <a:ln w="15240">
            <a:solidFill>
              <a:srgbClr val="3F9B54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7543800" y="1792224"/>
            <a:ext cx="1234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🍅</a:t>
            </a:r>
            <a:endParaRPr lang="en-US" sz="1800" dirty="0"/>
          </a:p>
        </p:txBody>
      </p:sp>
      <p:sp>
        <p:nvSpPr>
          <p:cNvPr id="30" name="Text 28"/>
          <p:cNvSpPr/>
          <p:nvPr/>
        </p:nvSpPr>
        <p:spPr>
          <a:xfrm>
            <a:off x="7543800" y="2157984"/>
            <a:ext cx="12344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结果·结种</a:t>
            </a:r>
            <a:endParaRPr lang="en-US" sz="1050" dirty="0"/>
          </a:p>
        </p:txBody>
      </p:sp>
      <p:sp>
        <p:nvSpPr>
          <p:cNvPr id="31" name="Shape 29"/>
          <p:cNvSpPr/>
          <p:nvPr/>
        </p:nvSpPr>
        <p:spPr>
          <a:xfrm>
            <a:off x="457200" y="2788920"/>
            <a:ext cx="8229600" cy="868680"/>
          </a:xfrm>
          <a:prstGeom prst="roundRect">
            <a:avLst>
              <a:gd name="adj" fmla="val 8421"/>
            </a:avLst>
          </a:prstGeom>
          <a:solidFill>
            <a:srgbClr val="FBF6E9"/>
          </a:solidFill>
          <a:ln w="12700">
            <a:solidFill>
              <a:srgbClr val="E0922C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685800" y="2788920"/>
            <a:ext cx="777240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900"/>
              </a:lnSpc>
              <a:buNone/>
            </a:pPr>
            <a:r>
              <a:rPr lang="en-US" sz="1300" dirty="0">
                <a:solidFill>
                  <a:srgbClr val="36584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关键发现:开花结果后,</a:t>
            </a:r>
            <a:pPr indent="0" marL="0">
              <a:lnSpc>
                <a:spcPts val="1900"/>
              </a:lnSpc>
              <a:buNone/>
            </a:pPr>
            <a:r>
              <a:rPr lang="en-US" sz="13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果实里又有新的种子</a:t>
            </a:r>
            <a:pPr indent="0" marL="0">
              <a:lnSpc>
                <a:spcPts val="1900"/>
              </a:lnSpc>
              <a:buNone/>
            </a:pPr>
            <a:r>
              <a:rPr lang="en-US" sz="1300" dirty="0">
                <a:solidFill>
                  <a:srgbClr val="36584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;新种子又能长成新植物——植物的一生</a:t>
            </a:r>
            <a:pPr indent="0" marL="0">
              <a:lnSpc>
                <a:spcPts val="1900"/>
              </a:lnSpc>
              <a:buNone/>
            </a:pPr>
            <a:r>
              <a:rPr lang="en-US" sz="13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周而复始</a:t>
            </a:r>
            <a:pPr indent="0" marL="0">
              <a:lnSpc>
                <a:spcPts val="1900"/>
              </a:lnSpc>
              <a:buNone/>
            </a:pPr>
            <a:r>
              <a:rPr lang="en-US" sz="1300" dirty="0">
                <a:solidFill>
                  <a:srgbClr val="36584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300" dirty="0"/>
          </a:p>
        </p:txBody>
      </p:sp>
      <p:sp>
        <p:nvSpPr>
          <p:cNvPr id="33" name="Shape 31"/>
          <p:cNvSpPr/>
          <p:nvPr/>
        </p:nvSpPr>
        <p:spPr>
          <a:xfrm>
            <a:off x="457200" y="3977640"/>
            <a:ext cx="2468880" cy="365760"/>
          </a:xfrm>
          <a:prstGeom prst="roundRect">
            <a:avLst>
              <a:gd name="adj" fmla="val 12500"/>
            </a:avLst>
          </a:prstGeom>
          <a:solidFill>
            <a:srgbClr val="3F9B54"/>
          </a:solidFill>
          <a:ln/>
        </p:spPr>
      </p:sp>
      <p:sp>
        <p:nvSpPr>
          <p:cNvPr id="34" name="Text 32"/>
          <p:cNvSpPr/>
          <p:nvPr/>
        </p:nvSpPr>
        <p:spPr>
          <a:xfrm>
            <a:off x="457200" y="3968496"/>
            <a:ext cx="24688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生长台 · 一生时间轴</a:t>
            </a:r>
            <a:endParaRPr lang="en-US" sz="1150" dirty="0"/>
          </a:p>
        </p:txBody>
      </p:sp>
      <p:sp>
        <p:nvSpPr>
          <p:cNvPr id="35" name="Text 33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种子发芽·植物的一生 · 苏教版科学三年级下册</a:t>
            </a:r>
            <a:endParaRPr lang="en-US" sz="850" dirty="0"/>
          </a:p>
        </p:txBody>
      </p:sp>
      <p:sp>
        <p:nvSpPr>
          <p:cNvPr id="36" name="Text 3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E7D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1D3A2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5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辨一辨 · 两类条件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发芽必需 vs 生长需要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3F9B54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E7D4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E7D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芽</a:t>
            </a:r>
            <a:endParaRPr lang="en-US" sz="170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91640"/>
          <a:ext cx="8229600" cy="914400"/>
        </p:xfrm>
        <a:graphic>
          <a:graphicData uri="http://schemas.openxmlformats.org/drawingml/2006/table">
            <a:tbl>
              <a:tblPr/>
              <a:tblGrid>
                <a:gridCol w="1554480"/>
                <a:gridCol w="1335024"/>
                <a:gridCol w="1335024"/>
                <a:gridCol w="1335024"/>
                <a:gridCol w="1335024"/>
                <a:gridCol w="1335024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6E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条件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A2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6E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水分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A2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6E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空气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A2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6E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适宜温度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A2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6E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阳光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A2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6E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养分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A24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种子发芽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5A3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2E7D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必需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E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2E7D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必需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E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2E7D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必需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E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CF4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不需要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CF4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靠种子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CF4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自带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9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健康生长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9B5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2E7D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需要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E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2E7D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需要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E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2E7D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需要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E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2E7D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必需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E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2E7D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必需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C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E6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160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记牢:种子</a:t>
            </a:r>
            <a:pPr algn="ctr" indent="0" marL="0">
              <a:buNone/>
            </a:pPr>
            <a:r>
              <a:rPr lang="en-US" sz="115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发芽</a:t>
            </a:r>
            <a:pPr algn="ctr" indent="0" marL="0">
              <a:buNone/>
            </a:pPr>
            <a:r>
              <a:rPr lang="en-US" sz="115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只要水、空气、适宜温度(土里没阳光也能发芽);长成绿色植株后,</a:t>
            </a:r>
            <a:pPr algn="ctr" indent="0" marL="0">
              <a:buNone/>
            </a:pPr>
            <a:r>
              <a:rPr lang="en-US" sz="115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阳光和养分</a:t>
            </a:r>
            <a:pPr algn="ctr" indent="0" marL="0">
              <a:buNone/>
            </a:pPr>
            <a:r>
              <a:rPr lang="en-US" sz="115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必不可少。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种子发芽·植物的一生 · 苏教版科学三年级下册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E7D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D3A2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5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探究 · 需要什么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关掉一个条件,试试看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3F9B54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E7D4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E7D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芽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2E7D4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控制变量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一次只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关掉一个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条件,其余都开着,看结果有什么不同。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关掉水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缺了水(或空气、温度),种子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无法发芽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关掉阳光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能发芽,但幼苗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瘦弱发黄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,长不壮。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BFDCB6"/>
            </a:solidFill>
            <a:prstDash val="solid"/>
          </a:ln>
          <a:effectLst>
            <a:outerShdw sx="100000" sy="100000" kx="0" ky="0" algn="bl" rotWithShape="0" blurRad="152400" dist="38100" dir="5400000">
              <a:srgbClr val="5A7A4E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种子发芽-生长台/ppt-assets/c-need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353312" cy="274320"/>
          </a:xfrm>
          <a:prstGeom prst="rect">
            <a:avLst/>
          </a:prstGeom>
          <a:solidFill>
            <a:srgbClr val="1D3A24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35331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5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缺水 → 种子未发芽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3F9B54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生长台 · 需要什么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种子发芽·植物的一生 · 苏教版科学三年级下册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E7D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1D3A2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5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植物的一生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3F9B54"/>
          </a:solidFill>
          <a:ln/>
        </p:spPr>
      </p:sp>
      <p:sp>
        <p:nvSpPr>
          <p:cNvPr id="6" name="Shape 4"/>
          <p:cNvSpPr/>
          <p:nvPr/>
        </p:nvSpPr>
        <p:spPr>
          <a:xfrm>
            <a:off x="502920" y="1783080"/>
            <a:ext cx="1371600" cy="777240"/>
          </a:xfrm>
          <a:prstGeom prst="roundRect">
            <a:avLst>
              <a:gd name="adj" fmla="val 11765"/>
            </a:avLst>
          </a:prstGeom>
          <a:solidFill>
            <a:srgbClr val="F2FAEF"/>
          </a:solidFill>
          <a:ln w="13970">
            <a:solidFill>
              <a:srgbClr val="3F9B5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783080"/>
            <a:ext cx="1371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3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1874520" y="1783080"/>
            <a:ext cx="329184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3F9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2203704" y="1783080"/>
            <a:ext cx="1371600" cy="777240"/>
          </a:xfrm>
          <a:prstGeom prst="roundRect">
            <a:avLst>
              <a:gd name="adj" fmla="val 11765"/>
            </a:avLst>
          </a:prstGeom>
          <a:solidFill>
            <a:srgbClr val="F2FAEF"/>
          </a:solidFill>
          <a:ln w="13970">
            <a:solidFill>
              <a:srgbClr val="3F9B5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2203704" y="1783080"/>
            <a:ext cx="1371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3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发芽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3575304" y="1783080"/>
            <a:ext cx="329184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3F9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904488" y="1783080"/>
            <a:ext cx="1371600" cy="777240"/>
          </a:xfrm>
          <a:prstGeom prst="roundRect">
            <a:avLst>
              <a:gd name="adj" fmla="val 11765"/>
            </a:avLst>
          </a:prstGeom>
          <a:solidFill>
            <a:srgbClr val="F2FAEF"/>
          </a:solidFill>
          <a:ln w="13970">
            <a:solidFill>
              <a:srgbClr val="3F9B54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904488" y="1783080"/>
            <a:ext cx="1371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3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幼苗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5276088" y="1783080"/>
            <a:ext cx="329184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3F9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605272" y="1783080"/>
            <a:ext cx="1371600" cy="777240"/>
          </a:xfrm>
          <a:prstGeom prst="roundRect">
            <a:avLst>
              <a:gd name="adj" fmla="val 11765"/>
            </a:avLst>
          </a:prstGeom>
          <a:solidFill>
            <a:srgbClr val="F2FAEF"/>
          </a:solidFill>
          <a:ln w="13970">
            <a:solidFill>
              <a:srgbClr val="3F9B54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605272" y="1783080"/>
            <a:ext cx="1371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3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开花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6976872" y="1783080"/>
            <a:ext cx="329184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3F9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7306056" y="1783080"/>
            <a:ext cx="1371600" cy="777240"/>
          </a:xfrm>
          <a:prstGeom prst="roundRect">
            <a:avLst>
              <a:gd name="adj" fmla="val 11765"/>
            </a:avLst>
          </a:prstGeom>
          <a:solidFill>
            <a:srgbClr val="3F9B54"/>
          </a:solidFill>
          <a:ln w="13970">
            <a:solidFill>
              <a:srgbClr val="3F9B54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7306056" y="1783080"/>
            <a:ext cx="13716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结果</a:t>
            </a:r>
            <a:endParaRPr lang="en-US" sz="1300" dirty="0"/>
          </a:p>
          <a:p>
            <a:pPr algn="ctr" indent="0" marL="0">
              <a:lnSpc>
                <a:spcPts val="15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(新种子)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502920" y="2697480"/>
            <a:ext cx="85039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E092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↻ 新种子又长成新植物,周而复始</a:t>
            </a:r>
            <a:endParaRPr lang="en-US" sz="1250" dirty="0"/>
          </a:p>
        </p:txBody>
      </p:sp>
      <p:sp>
        <p:nvSpPr>
          <p:cNvPr id="21" name="Shape 19"/>
          <p:cNvSpPr/>
          <p:nvPr/>
        </p:nvSpPr>
        <p:spPr>
          <a:xfrm>
            <a:off x="502920" y="3291840"/>
            <a:ext cx="2377440" cy="1051560"/>
          </a:xfrm>
          <a:prstGeom prst="roundRect">
            <a:avLst>
              <a:gd name="adj" fmla="val 8696"/>
            </a:avLst>
          </a:prstGeom>
          <a:solidFill>
            <a:srgbClr val="F2FAEF"/>
          </a:solidFill>
          <a:ln w="15240">
            <a:solidFill>
              <a:srgbClr val="8A5A3B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502920" y="3291840"/>
            <a:ext cx="2377440" cy="64008"/>
          </a:xfrm>
          <a:prstGeom prst="rect">
            <a:avLst/>
          </a:prstGeom>
          <a:solidFill>
            <a:srgbClr val="8A5A3B"/>
          </a:solidFill>
          <a:ln/>
        </p:spPr>
      </p:sp>
      <p:sp>
        <p:nvSpPr>
          <p:cNvPr id="23" name="Text 21"/>
          <p:cNvSpPr/>
          <p:nvPr/>
        </p:nvSpPr>
        <p:spPr>
          <a:xfrm>
            <a:off x="502920" y="3456432"/>
            <a:ext cx="2377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发芽顺序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612648" y="3822192"/>
            <a:ext cx="2157984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10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先长根(向下),再破土长茎叶(向上)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3383280" y="3291840"/>
            <a:ext cx="2377440" cy="1051560"/>
          </a:xfrm>
          <a:prstGeom prst="roundRect">
            <a:avLst>
              <a:gd name="adj" fmla="val 8696"/>
            </a:avLst>
          </a:prstGeom>
          <a:solidFill>
            <a:srgbClr val="F2FAEF"/>
          </a:solidFill>
          <a:ln w="15240">
            <a:solidFill>
              <a:srgbClr val="2E7D40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3383280" y="3291840"/>
            <a:ext cx="2377440" cy="64008"/>
          </a:xfrm>
          <a:prstGeom prst="rect">
            <a:avLst/>
          </a:prstGeom>
          <a:solidFill>
            <a:srgbClr val="2E7D40"/>
          </a:solidFill>
          <a:ln/>
        </p:spPr>
      </p:sp>
      <p:sp>
        <p:nvSpPr>
          <p:cNvPr id="27" name="Text 25"/>
          <p:cNvSpPr/>
          <p:nvPr/>
        </p:nvSpPr>
        <p:spPr>
          <a:xfrm>
            <a:off x="3383280" y="3456432"/>
            <a:ext cx="2377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发芽必需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3493008" y="3822192"/>
            <a:ext cx="2157984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10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水 · 空气 · 适宜温度</a:t>
            </a:r>
            <a:endParaRPr lang="en-US" sz="1100" dirty="0"/>
          </a:p>
        </p:txBody>
      </p:sp>
      <p:sp>
        <p:nvSpPr>
          <p:cNvPr id="29" name="Shape 27"/>
          <p:cNvSpPr/>
          <p:nvPr/>
        </p:nvSpPr>
        <p:spPr>
          <a:xfrm>
            <a:off x="6263640" y="3291840"/>
            <a:ext cx="2377440" cy="1051560"/>
          </a:xfrm>
          <a:prstGeom prst="roundRect">
            <a:avLst>
              <a:gd name="adj" fmla="val 8696"/>
            </a:avLst>
          </a:prstGeom>
          <a:solidFill>
            <a:srgbClr val="F2FAEF"/>
          </a:solidFill>
          <a:ln w="15240">
            <a:solidFill>
              <a:srgbClr val="E0922C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263640" y="3291840"/>
            <a:ext cx="2377440" cy="64008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31" name="Text 29"/>
          <p:cNvSpPr/>
          <p:nvPr/>
        </p:nvSpPr>
        <p:spPr>
          <a:xfrm>
            <a:off x="6263640" y="3456432"/>
            <a:ext cx="2377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生长还需</a:t>
            </a:r>
            <a:endParaRPr lang="en-US" sz="1400" dirty="0"/>
          </a:p>
        </p:txBody>
      </p:sp>
      <p:sp>
        <p:nvSpPr>
          <p:cNvPr id="32" name="Text 30"/>
          <p:cNvSpPr/>
          <p:nvPr/>
        </p:nvSpPr>
        <p:spPr>
          <a:xfrm>
            <a:off x="6373368" y="3822192"/>
            <a:ext cx="2157984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10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阳光 · 养分</a:t>
            </a:r>
            <a:endParaRPr lang="en-US" sz="1100" dirty="0"/>
          </a:p>
        </p:txBody>
      </p:sp>
      <p:sp>
        <p:nvSpPr>
          <p:cNvPr id="33" name="Shape 31"/>
          <p:cNvSpPr/>
          <p:nvPr/>
        </p:nvSpPr>
        <p:spPr>
          <a:xfrm>
            <a:off x="6492240" y="4498848"/>
            <a:ext cx="2194560" cy="365760"/>
          </a:xfrm>
          <a:prstGeom prst="roundRect">
            <a:avLst>
              <a:gd name="adj" fmla="val 12500"/>
            </a:avLst>
          </a:prstGeom>
          <a:solidFill>
            <a:srgbClr val="3F9B54"/>
          </a:solidFill>
          <a:ln/>
        </p:spPr>
      </p:sp>
      <p:sp>
        <p:nvSpPr>
          <p:cNvPr id="34" name="Text 32"/>
          <p:cNvSpPr/>
          <p:nvPr/>
        </p:nvSpPr>
        <p:spPr>
          <a:xfrm>
            <a:off x="6492240" y="4489704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生长台 · 闯关</a:t>
            </a:r>
            <a:endParaRPr lang="en-US" sz="1150" dirty="0"/>
          </a:p>
        </p:txBody>
      </p:sp>
      <p:sp>
        <p:nvSpPr>
          <p:cNvPr id="35" name="Text 33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种子发芽·植物的一生 · 苏教版科学三年级下册</a:t>
            </a:r>
            <a:endParaRPr lang="en-US" sz="850" dirty="0"/>
          </a:p>
        </p:txBody>
      </p:sp>
      <p:sp>
        <p:nvSpPr>
          <p:cNvPr id="36" name="Text 3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E7D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1D3A2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5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亲手种一种,看一看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3F9B54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E7D4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E7D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芽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AF6E6"/>
          </a:solidFill>
          <a:ln w="12700">
            <a:solidFill>
              <a:srgbClr val="3F9B54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2E7D40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用透明杯加湿纸巾放几粒绿豆,每天观察记录变化(先长什么、再长什么),画出至少3个阶段。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1EFDB"/>
          </a:solidFill>
          <a:ln w="9525">
            <a:solidFill>
              <a:srgbClr val="BFDCB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把相同的种子分别放在"有水"和"没水"(或"温暖"和"冰箱")处,几天后比较哪份发芽,说说为什么。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1EFDB"/>
          </a:solidFill>
          <a:ln w="9525">
            <a:solidFill>
              <a:srgbClr val="BFDCB6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8A5A3B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查一查:为什么种子在土里(没阳光)也能发芽,长成小苗后却离不开阳光?讲给同学听。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E7D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种子发芽·植物的一生 · 苏教版科学三年级下册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E7D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1EF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种子发芽-生长台/ppt-assets/c-lif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12300C">
              <a:alpha val="6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一粒种子,一生绽放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457200" y="2651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900" b="1" spc="200" kern="0" dirty="0">
                <a:solidFill>
                  <a:srgbClr val="D6EFC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 → 发芽 → 开花 → 结果,生命周而复始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DE6C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种子发芽·植物的一生 · 苏教版科学三年级下册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7D9A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九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种子发芽·植物的一生</dc:title>
  <dc:subject>PptxGenJS Presentation</dc:subject>
  <dc:creator>光鹿课件</dc:creator>
  <cp:lastModifiedBy>光鹿课件</cp:lastModifiedBy>
  <cp:revision>1</cp:revision>
  <dcterms:created xsi:type="dcterms:W3CDTF">2026-06-13T18:28:13Z</dcterms:created>
  <dcterms:modified xsi:type="dcterms:W3CDTF">2026-06-13T18:28:13Z</dcterms:modified>
</cp:coreProperties>
</file>