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lace-valu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lace-value/index.html?v=2453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lace-value/index.html?v=2453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lace-value/index.html?tab=compose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lace-value/index.html?tab=read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lace-value/index.html?tab=quiz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2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认识万以内的数-计数器台/ppt-assets/c-pla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A1A30">
              <a:alpha val="62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023360" cy="1554480"/>
          </a:xfrm>
          <a:prstGeom prst="rect">
            <a:avLst/>
          </a:prstGeom>
          <a:solidFill>
            <a:srgbClr val="EAF2FC">
              <a:alpha val="84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2062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800" b="1" spc="300" kern="0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认识万以内的数</a:t>
            </a:r>
            <a:endParaRPr lang="en-US" sz="38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0D5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在计数器上拨一拨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苏教版数学 · 三年级下册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6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数位 · 数的组成 · 读写万以内的数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566160" y="4434840"/>
            <a:ext cx="2011680" cy="365760"/>
          </a:xfrm>
          <a:prstGeom prst="roundRect">
            <a:avLst>
              <a:gd name="adj" fmla="val 12500"/>
            </a:avLst>
          </a:prstGeom>
          <a:solidFill>
            <a:srgbClr val="1574E0"/>
          </a:solidFill>
          <a:ln/>
        </p:spPr>
      </p:sp>
      <p:sp>
        <p:nvSpPr>
          <p:cNvPr id="10" name="Text 7"/>
          <p:cNvSpPr/>
          <p:nvPr/>
        </p:nvSpPr>
        <p:spPr>
          <a:xfrm>
            <a:off x="3566160" y="4425696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打开计数器台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74E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74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千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16314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2F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从"生活中的大数"说起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四位数,怎么读、怎么写?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574E0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74E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74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千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2F9E74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生活里的大数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商品价格 ¥2453、书有 1280 页、门牌 3056 号……四位数到处都是。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1574E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比千位更进一步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在千以内数的基础上,认识千位,把数的认识扩展到万以内。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9C6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关键词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数位——同一个数字,放在不同数位上,表示的大小可不一样。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764024" y="1655064"/>
            <a:ext cx="3959352" cy="281635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6EA"/>
            </a:solidFill>
            <a:prstDash val="solid"/>
          </a:ln>
          <a:effectLst>
            <a:outerShdw sx="100000" sy="100000" kx="0" ky="0" algn="bl" rotWithShape="0" blurRad="152400" dist="38100" dir="5400000">
              <a:srgbClr val="5A77A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认识万以内的数-计数器台/ppt-assets/c-pla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800600" y="1691640"/>
            <a:ext cx="3886200" cy="274320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892040" y="1783080"/>
            <a:ext cx="1353312" cy="274320"/>
          </a:xfrm>
          <a:prstGeom prst="rect">
            <a:avLst/>
          </a:prstGeom>
          <a:solidFill>
            <a:srgbClr val="16314F"/>
          </a:solidFill>
          <a:ln/>
        </p:spPr>
      </p:sp>
      <p:sp>
        <p:nvSpPr>
          <p:cNvPr id="20" name="Text 17"/>
          <p:cNvSpPr/>
          <p:nvPr/>
        </p:nvSpPr>
        <p:spPr>
          <a:xfrm>
            <a:off x="4892040" y="1772107"/>
            <a:ext cx="13533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2F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计数器拨出 2453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认识万以内的数 · 苏教版数学三年级下册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5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6314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2F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 · 认识数位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同一颗珠子,放哪儿就值多少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574E0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74E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74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千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1574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自己拨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在千、百、十、个四个数位上点＋加珠、点－去珠,屏幕实时显示拨出的数。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2F9E74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位值的秘密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同一颗珠子,在个位表示 1,在千位就表示 1000——数位越高越"值钱"。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9C6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数位顺序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从右往左:个位、十位、百位、千位,这就是数位顺序。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6EA"/>
            </a:solidFill>
            <a:prstDash val="solid"/>
          </a:ln>
          <a:effectLst>
            <a:outerShdw sx="100000" sy="100000" kx="0" ky="0" algn="bl" rotWithShape="0" blurRad="152400" dist="38100" dir="5400000">
              <a:srgbClr val="5A77A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认识万以内的数-计数器台/ppt-assets/c-pla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2304288" cy="274320"/>
          </a:xfrm>
          <a:prstGeom prst="rect">
            <a:avLst/>
          </a:prstGeom>
          <a:solidFill>
            <a:srgbClr val="16314F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230428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2F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千2 百4 十5 个3 → 2453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1574E0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计数器台 · 拨一拨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认识万以内的数 · 苏教版数学三年级下册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5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585216" cy="292608"/>
          </a:xfrm>
          <a:prstGeom prst="rect">
            <a:avLst/>
          </a:prstGeom>
          <a:solidFill>
            <a:srgbClr val="16314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5852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2F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十进关系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满十进一,是怎么回事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574E0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74E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74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千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1574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满 10 颗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在个位一颗一颗加,加到第 10 颗会怎么样?试一试。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2F9E74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自动进位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这一位清 0,前一位加 1——这就是"满十进一",对应数位会闪烁提示。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9C6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相邻数位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每相邻两个数位之间,都是"满十进一"的十进关系。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6EA"/>
            </a:solidFill>
            <a:prstDash val="solid"/>
          </a:ln>
          <a:effectLst>
            <a:outerShdw sx="100000" sy="100000" kx="0" ky="0" algn="bl" rotWithShape="0" blurRad="152400" dist="38100" dir="5400000">
              <a:srgbClr val="5A77A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认识万以内的数-计数器台/ppt-assets/c-pla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828800" cy="274320"/>
          </a:xfrm>
          <a:prstGeom prst="rect">
            <a:avLst/>
          </a:prstGeom>
          <a:solidFill>
            <a:srgbClr val="16314F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2F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满 10 颗 → 进到前一位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1574E0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计数器台 · 拨一拨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认识万以内的数 · 苏教版数学三年级下册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5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585216" cy="292608"/>
          </a:xfrm>
          <a:prstGeom prst="rect">
            <a:avLst/>
          </a:prstGeom>
          <a:solidFill>
            <a:srgbClr val="16314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5852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2F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数的组成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几个千、几个百、几个十、几个一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574E0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74E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74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千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1574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拆开看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2453 里面有 2 个千、4 个百、5 个十、3 个一。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2F9E74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反过来拨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屏幕给出指定的数,你在计数器上把它拨出来,核对组成。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9C6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组成会读写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会说组成,就会读写——"5 个千 6 个一"就是 5006。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6EA"/>
            </a:solidFill>
            <a:prstDash val="solid"/>
          </a:ln>
          <a:effectLst>
            <a:outerShdw sx="100000" sy="100000" kx="0" ky="0" algn="bl" rotWithShape="0" blurRad="152400" dist="38100" dir="5400000">
              <a:srgbClr val="5A77A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认识万以内的数-计数器台/ppt-assets/c-compos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115568" cy="274320"/>
          </a:xfrm>
          <a:prstGeom prst="rect">
            <a:avLst/>
          </a:prstGeom>
          <a:solidFill>
            <a:srgbClr val="16314F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11556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2F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按要求拨出这个数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1574E0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计数器台 · 数的组成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认识万以内的数 · 苏教版数学三年级下册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5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6314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2F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难点 · 0 怎么读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中间读零,末尾不读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574E0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74E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74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千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1574E0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中间有 0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中间不管有几个 0,都只读一个"零"。2005 读作二千零五。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2F9E74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末尾有 0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末尾的 0 一律不读。4900 读作四千九百,不是"四千九百零零"。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9C6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对照着读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切换不同位置的 0,边看计数器边读,规律就记牢了。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6EA"/>
            </a:solidFill>
            <a:prstDash val="solid"/>
          </a:ln>
          <a:effectLst>
            <a:outerShdw sx="100000" sy="100000" kx="0" ky="0" algn="bl" rotWithShape="0" blurRad="152400" dist="38100" dir="5400000">
              <a:srgbClr val="5A77A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认识万以内的数-计数器台/ppt-assets/c-rea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472184" cy="274320"/>
          </a:xfrm>
          <a:prstGeom prst="rect">
            <a:avLst/>
          </a:prstGeom>
          <a:solidFill>
            <a:srgbClr val="16314F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472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2F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2005 → 二千零五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1574E0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计数器台 · 读数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认识万以内的数 · 苏教版数学三年级下册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5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认识万以内的数-计数器台/ppt-assets/c-pla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0" y="0"/>
            <a:ext cx="36576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0E2440">
              <a:alpha val="5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11480" y="411480"/>
            <a:ext cx="1133856" cy="292608"/>
          </a:xfrm>
          <a:prstGeom prst="rect">
            <a:avLst/>
          </a:prstGeom>
          <a:solidFill>
            <a:srgbClr val="16314F"/>
          </a:solidFill>
          <a:ln/>
        </p:spPr>
      </p:sp>
      <p:sp>
        <p:nvSpPr>
          <p:cNvPr id="5" name="Text 2"/>
          <p:cNvSpPr/>
          <p:nvPr/>
        </p:nvSpPr>
        <p:spPr>
          <a:xfrm>
            <a:off x="411480" y="400507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2F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记牢三点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393192" y="749808"/>
            <a:ext cx="4846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数位,藏着大学问</a:t>
            </a:r>
            <a:endParaRPr lang="en-US" sz="2300" dirty="0"/>
          </a:p>
        </p:txBody>
      </p:sp>
      <p:sp>
        <p:nvSpPr>
          <p:cNvPr id="7" name="Shape 4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1574E0"/>
          </a:solidFill>
          <a:ln/>
        </p:spPr>
      </p:sp>
      <p:sp>
        <p:nvSpPr>
          <p:cNvPr id="8" name="Shape 5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1574E0"/>
          </a:solidFill>
          <a:ln/>
        </p:spPr>
      </p:sp>
      <p:sp>
        <p:nvSpPr>
          <p:cNvPr id="9" name="Text 6"/>
          <p:cNvSpPr/>
          <p:nvPr/>
        </p:nvSpPr>
        <p:spPr>
          <a:xfrm>
            <a:off x="640080" y="1664208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数位顺序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40080" y="1975104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从右往左:个位、十位、百位、千位,数位越高表示的数越大。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2F9E74"/>
          </a:solidFill>
          <a:ln/>
        </p:spPr>
      </p:sp>
      <p:sp>
        <p:nvSpPr>
          <p:cNvPr id="12" name="Text 9"/>
          <p:cNvSpPr/>
          <p:nvPr/>
        </p:nvSpPr>
        <p:spPr>
          <a:xfrm>
            <a:off x="640080" y="2615184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满十进一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40080" y="2926080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相邻数位之间满十进一,这就是十进制。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9C6326"/>
          </a:solidFill>
          <a:ln/>
        </p:spPr>
      </p:sp>
      <p:sp>
        <p:nvSpPr>
          <p:cNvPr id="15" name="Text 12"/>
          <p:cNvSpPr/>
          <p:nvPr/>
        </p:nvSpPr>
        <p:spPr>
          <a:xfrm>
            <a:off x="640080" y="3566160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 的读法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40080" y="3877056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中间有 0 读一个"零",末尾的 0 不读。点「让小位讲讲数位」再听一遍。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457200" y="4498848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1574E0"/>
          </a:solidFill>
          <a:ln/>
        </p:spPr>
      </p:sp>
      <p:sp>
        <p:nvSpPr>
          <p:cNvPr id="18" name="Text 15"/>
          <p:cNvSpPr/>
          <p:nvPr/>
        </p:nvSpPr>
        <p:spPr>
          <a:xfrm>
            <a:off x="457200" y="4489704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计数器台 · 闯关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认识万以内的数 · 苏教版数学三年级下册</a:t>
            </a:r>
            <a:endParaRPr lang="en-US" sz="850" dirty="0"/>
          </a:p>
        </p:txBody>
      </p:sp>
      <p:sp>
        <p:nvSpPr>
          <p:cNvPr id="20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5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6314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2F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回家拨一拨、读一读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574E0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74E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74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千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8F1FC"/>
          </a:solidFill>
          <a:ln w="12700">
            <a:solidFill>
              <a:srgbClr val="1574E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1574E0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在计数器或数位顺序表上拨出 3060、5008、4700,读一读、写一写。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CF8"/>
          </a:solidFill>
          <a:ln w="9525">
            <a:solidFill>
              <a:srgbClr val="C6D6E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2F9E74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找生活里的四位数:商品价格、书的页数、门牌号……读给家人听。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CF8"/>
          </a:solidFill>
          <a:ln w="9525">
            <a:solidFill>
              <a:srgbClr val="C6D6EA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9C6326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31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 3、0、0、5 四个数字,能组成哪些不同的四位数?读出来,比一比谁大。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29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认识万以内的数 · 苏教版数学三年级下册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56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2EC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认识万以内的数-计数器台/ppt-assets/c-pla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0E2440">
              <a:alpha val="6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一颗珠子,放对数位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51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spc="300" kern="0" dirty="0">
                <a:solidFill>
                  <a:srgbClr val="BFE0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就能数出万以内的大数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BBD0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认识万以内的数 · 苏教版数学三年级下册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9C8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九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认识万以内的数</dc:title>
  <dc:subject>PptxGenJS Presentation</dc:subject>
  <dc:creator>光鹿课件</dc:creator>
  <cp:lastModifiedBy>光鹿课件</cp:lastModifiedBy>
  <cp:revision>1</cp:revision>
  <dcterms:created xsi:type="dcterms:W3CDTF">2026-06-13T18:33:58Z</dcterms:created>
  <dcterms:modified xsi:type="dcterms:W3CDTF">2026-06-13T18:33:58Z</dcterms:modified>
</cp:coreProperties>
</file>