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notesMasterIdLst>
    <p:notesMasterId r:id="rId11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pipaxing/index.html" TargetMode="External"/><Relationship Id="rId1" Type="http://schemas.openxmlformats.org/officeDocument/2006/relationships/image" Target="../media/image-1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pipaxing/index.html?p=4" TargetMode="External"/><Relationship Id="rId1" Type="http://schemas.openxmlformats.org/officeDocument/2006/relationships/image" Target="../media/image-3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pipaxing/index.html?p=5" TargetMode="External"/><Relationship Id="rId1" Type="http://schemas.openxmlformats.org/officeDocument/2006/relationships/image" Target="../media/image-4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pipaxing/index.html?p=7" TargetMode="External"/><Relationship Id="rId1" Type="http://schemas.openxmlformats.org/officeDocument/2006/relationships/image" Target="../media/image-5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pipaxing/index.html?p=9" TargetMode="External"/><Relationship Id="rId1" Type="http://schemas.openxmlformats.org/officeDocument/2006/relationships/image" Target="../media/image-6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globalaits.com/files/pipaxing/index.html?p=10" TargetMode="External"/><Relationship Id="rId1" Type="http://schemas.openxmlformats.org/officeDocument/2006/relationships/image" Target="../media/image-7-1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琵琶行/ppt-assets/c-cove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3200400"/>
            <a:ext cx="9144000" cy="1943100"/>
          </a:xfrm>
          <a:prstGeom prst="rect">
            <a:avLst/>
          </a:prstGeom>
          <a:solidFill>
            <a:srgbClr val="101010">
              <a:alpha val="84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502920" y="3310128"/>
            <a:ext cx="8229600" cy="6400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3000" dirty="0"/>
          </a:p>
        </p:txBody>
      </p:sp>
      <p:sp>
        <p:nvSpPr>
          <p:cNvPr id="5" name="Text 2"/>
          <p:cNvSpPr/>
          <p:nvPr/>
        </p:nvSpPr>
        <p:spPr>
          <a:xfrm>
            <a:off x="521208" y="4023360"/>
            <a:ext cx="82296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300" dirty="0">
                <a:solidFill>
                  <a:srgbClr val="F3E4C9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一曲琵琶,听尽商妇半生飘零;一江秋月,照彻迁客满襟泪痕。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521208" y="4425696"/>
            <a:ext cx="5943600" cy="31089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100" dirty="0">
                <a:solidFill>
                  <a:srgbClr val="EACFA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统编版高中语文必修上册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6400800" y="4425696"/>
            <a:ext cx="1243584" cy="365760"/>
          </a:xfrm>
          <a:prstGeom prst="roundRect">
            <a:avLst>
              <a:gd name="adj" fmla="val 15000"/>
            </a:avLst>
          </a:prstGeom>
          <a:solidFill>
            <a:srgbClr val="C9A24B"/>
          </a:solidFill>
          <a:ln/>
        </p:spPr>
      </p:sp>
      <p:sp>
        <p:nvSpPr>
          <p:cNvPr id="8" name="Text 5"/>
          <p:cNvSpPr/>
          <p:nvPr/>
        </p:nvSpPr>
        <p:spPr>
          <a:xfrm>
            <a:off x="6400800" y="4416552"/>
            <a:ext cx="1243584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打开沉浸课件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E8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188720" cy="310896"/>
          </a:xfrm>
          <a:prstGeom prst="rect">
            <a:avLst/>
          </a:prstGeom>
          <a:solidFill>
            <a:srgbClr val="26303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18872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学习目标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630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这节课,我们要学会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38912" y="1371600"/>
            <a:ext cx="548640" cy="45720"/>
          </a:xfrm>
          <a:prstGeom prst="rect">
            <a:avLst/>
          </a:prstGeom>
          <a:solidFill>
            <a:srgbClr val="C9A24B"/>
          </a:solidFill>
          <a:ln/>
        </p:spPr>
      </p:sp>
      <p:sp>
        <p:nvSpPr>
          <p:cNvPr id="6" name="Shape 4"/>
          <p:cNvSpPr/>
          <p:nvPr/>
        </p:nvSpPr>
        <p:spPr>
          <a:xfrm>
            <a:off x="457200" y="1801368"/>
            <a:ext cx="118872" cy="566928"/>
          </a:xfrm>
          <a:prstGeom prst="rect">
            <a:avLst/>
          </a:prstGeom>
          <a:solidFill>
            <a:srgbClr val="C9A24B"/>
          </a:solidFill>
          <a:ln/>
        </p:spPr>
      </p:sp>
      <p:sp>
        <p:nvSpPr>
          <p:cNvPr id="7" name="Text 5"/>
          <p:cNvSpPr/>
          <p:nvPr/>
        </p:nvSpPr>
        <p:spPr>
          <a:xfrm>
            <a:off x="713232" y="17830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诵读积累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3154680" y="17830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诵读全诗,把握'枫叶荻花''大珠小珠落玉盘''同是天涯沦落人'等名句,积累歌行体节奏。</a:t>
            </a:r>
            <a:endParaRPr lang="en-US" sz="1300" dirty="0"/>
          </a:p>
        </p:txBody>
      </p:sp>
      <p:sp>
        <p:nvSpPr>
          <p:cNvPr id="9" name="Shape 7"/>
          <p:cNvSpPr/>
          <p:nvPr/>
        </p:nvSpPr>
        <p:spPr>
          <a:xfrm>
            <a:off x="457200" y="2715768"/>
            <a:ext cx="118872" cy="566928"/>
          </a:xfrm>
          <a:prstGeom prst="rect">
            <a:avLst/>
          </a:prstGeom>
          <a:solidFill>
            <a:srgbClr val="C9A24B"/>
          </a:solidFill>
          <a:ln/>
        </p:spPr>
      </p:sp>
      <p:sp>
        <p:nvSpPr>
          <p:cNvPr id="10" name="Text 8"/>
          <p:cNvSpPr/>
          <p:nvPr/>
        </p:nvSpPr>
        <p:spPr>
          <a:xfrm>
            <a:off x="713232" y="26974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赏析品语</a:t>
            </a:r>
            <a:endParaRPr lang="en-US" sz="1500" dirty="0"/>
          </a:p>
        </p:txBody>
      </p:sp>
      <p:sp>
        <p:nvSpPr>
          <p:cNvPr id="11" name="Text 9"/>
          <p:cNvSpPr/>
          <p:nvPr/>
        </p:nvSpPr>
        <p:spPr>
          <a:xfrm>
            <a:off x="3154680" y="26974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品味以声喻声、虚实结合的音乐描写,体会比喻、通感等手法摹写琵琶声的高妙。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57200" y="3630168"/>
            <a:ext cx="118872" cy="566928"/>
          </a:xfrm>
          <a:prstGeom prst="rect">
            <a:avLst/>
          </a:prstGeom>
          <a:solidFill>
            <a:srgbClr val="C9A24B"/>
          </a:solidFill>
          <a:ln/>
        </p:spPr>
      </p:sp>
      <p:sp>
        <p:nvSpPr>
          <p:cNvPr id="13" name="Text 11"/>
          <p:cNvSpPr/>
          <p:nvPr/>
        </p:nvSpPr>
        <p:spPr>
          <a:xfrm>
            <a:off x="713232" y="3611880"/>
            <a:ext cx="2377440" cy="54864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意境情感</a:t>
            </a:r>
            <a:endParaRPr lang="en-US" sz="1500" dirty="0"/>
          </a:p>
        </p:txBody>
      </p:sp>
      <p:sp>
        <p:nvSpPr>
          <p:cNvPr id="14" name="Text 12"/>
          <p:cNvSpPr/>
          <p:nvPr/>
        </p:nvSpPr>
        <p:spPr>
          <a:xfrm>
            <a:off x="3154680" y="3611880"/>
            <a:ext cx="548640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0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理解'同是天涯沦落人'的共鸣,体悟诗人借商妇身世抒写迁谪之悲的双线交织。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4A6A8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850" dirty="0"/>
          </a:p>
        </p:txBody>
      </p:sp>
      <p:sp>
        <p:nvSpPr>
          <p:cNvPr id="16" name="Text 14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P.2</a:t>
            </a:r>
            <a:endParaRPr lang="en-US" sz="1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琵琶行/ppt-assets/c-inter1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夜江漫游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点击四个站点,随诗境从送别江头走到自伤天涯。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9A24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4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琵琶行/ppt-assets/c-inter2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核心互动 · 同是天涯 · 双声对照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在琵琶女与诗人之间切换,体会两段身世如何相互映照。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9A24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5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P.4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琵琶行/ppt-assets/c-cards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歌行三钥 · 写法·章法·手法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三把钥匙打开《琵琶行》的艺术之门。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9A24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7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P.5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琵琶行/ppt-assets/c-appr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深度赏析 · 弦上人间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品味语言与情感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367028" cy="365760"/>
          </a:xfrm>
          <a:prstGeom prst="roundRect">
            <a:avLst>
              <a:gd name="adj" fmla="val 15000"/>
            </a:avLst>
          </a:prstGeom>
          <a:solidFill>
            <a:srgbClr val="C9A24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367028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9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P.6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C0A0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Users/shaorunze/Documents/Claude/Projects/ai推演/琵琶行/ppt-assets/c-quiz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4160520"/>
            <a:ext cx="9144000" cy="982980"/>
          </a:xfrm>
          <a:prstGeom prst="rect">
            <a:avLst/>
          </a:prstGeom>
          <a:solidFill>
            <a:srgbClr val="0A0804">
              <a:alpha val="78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457200" y="4224528"/>
            <a:ext cx="6035040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700" b="1" dirty="0">
                <a:solidFill>
                  <a:srgbClr val="FFF3E0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课堂闯关</a:t>
            </a:r>
            <a:endParaRPr lang="en-US" sz="1700" dirty="0"/>
          </a:p>
        </p:txBody>
      </p:sp>
      <p:sp>
        <p:nvSpPr>
          <p:cNvPr id="5" name="Text 2"/>
          <p:cNvSpPr/>
          <p:nvPr/>
        </p:nvSpPr>
        <p:spPr>
          <a:xfrm>
            <a:off x="457200" y="4590288"/>
            <a:ext cx="6400800" cy="45720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15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检测理解与迁移</a:t>
            </a:r>
            <a:endParaRPr lang="en-US" sz="1150" dirty="0"/>
          </a:p>
        </p:txBody>
      </p:sp>
      <p:sp>
        <p:nvSpPr>
          <p:cNvPr id="6" name="Shape 3"/>
          <p:cNvSpPr/>
          <p:nvPr/>
        </p:nvSpPr>
        <p:spPr>
          <a:xfrm>
            <a:off x="7315200" y="4370832"/>
            <a:ext cx="1490472" cy="365760"/>
          </a:xfrm>
          <a:prstGeom prst="roundRect">
            <a:avLst>
              <a:gd name="adj" fmla="val 15000"/>
            </a:avLst>
          </a:prstGeom>
          <a:solidFill>
            <a:srgbClr val="C9A24B"/>
          </a:solidFill>
          <a:ln/>
        </p:spPr>
      </p:sp>
      <p:sp>
        <p:nvSpPr>
          <p:cNvPr id="7" name="Text 4"/>
          <p:cNvSpPr/>
          <p:nvPr/>
        </p:nvSpPr>
        <p:spPr>
          <a:xfrm>
            <a:off x="7315200" y="4361688"/>
            <a:ext cx="1490472" cy="38404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u="sng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  <a:hlinkClick r:id="rId2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▶  课件第 10 页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850" dirty="0"/>
          </a:p>
        </p:txBody>
      </p:sp>
      <p:sp>
        <p:nvSpPr>
          <p:cNvPr id="9" name="Text 6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F0E4C8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P.7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E8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26303A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7F1E3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板书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630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</a:t>
            </a:r>
            <a:endParaRPr lang="en-US" sz="2400" dirty="0"/>
          </a:p>
        </p:txBody>
      </p:sp>
      <p:sp>
        <p:nvSpPr>
          <p:cNvPr id="5" name="Text 3"/>
          <p:cNvSpPr/>
          <p:nvPr/>
        </p:nvSpPr>
        <p:spPr>
          <a:xfrm>
            <a:off x="548640" y="169164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一线·琵琶女:京城名伎→色衰嫁商→空船独守:由盛而衰的飘零身世。</a:t>
            </a: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548640" y="233172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一线·白居易:京城供职→直言获罪→谪居浔阳:由显而沦的迁谪之悲。</a:t>
            </a: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548640" y="2971800"/>
            <a:ext cx="8138160" cy="50292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4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· 一句·总主旨:同是天涯沦落人——两线合流,以人之悲写己之痛,升华为普遍同情。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4A6A8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850" dirty="0"/>
          </a:p>
        </p:txBody>
      </p:sp>
      <p:sp>
        <p:nvSpPr>
          <p:cNvPr id="9" name="Text 7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E8E3D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11480" y="384048"/>
            <a:ext cx="1005840" cy="310896"/>
          </a:xfrm>
          <a:prstGeom prst="rect">
            <a:avLst/>
          </a:prstGeom>
          <a:solidFill>
            <a:srgbClr val="4A6A82"/>
          </a:solidFill>
          <a:ln/>
        </p:spPr>
      </p:sp>
      <p:sp>
        <p:nvSpPr>
          <p:cNvPr id="3" name="Text 1"/>
          <p:cNvSpPr/>
          <p:nvPr/>
        </p:nvSpPr>
        <p:spPr>
          <a:xfrm>
            <a:off x="411480" y="365760"/>
            <a:ext cx="1005840" cy="329184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作业</a:t>
            </a:r>
            <a:endParaRPr lang="en-US" sz="1100" dirty="0"/>
          </a:p>
        </p:txBody>
      </p:sp>
      <p:sp>
        <p:nvSpPr>
          <p:cNvPr id="4" name="Text 2"/>
          <p:cNvSpPr/>
          <p:nvPr/>
        </p:nvSpPr>
        <p:spPr>
          <a:xfrm>
            <a:off x="411480" y="777240"/>
            <a:ext cx="82296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26303A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分层作业</a:t>
            </a:r>
            <a:endParaRPr lang="en-US" sz="2500" dirty="0"/>
          </a:p>
        </p:txBody>
      </p:sp>
      <p:sp>
        <p:nvSpPr>
          <p:cNvPr id="5" name="Shape 3"/>
          <p:cNvSpPr/>
          <p:nvPr/>
        </p:nvSpPr>
        <p:spPr>
          <a:xfrm>
            <a:off x="457200" y="173736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6" name="Text 4"/>
          <p:cNvSpPr/>
          <p:nvPr/>
        </p:nvSpPr>
        <p:spPr>
          <a:xfrm>
            <a:off x="457200" y="172821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4A6A8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必做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1645920" y="169164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背诵默写描写琵琶声的核心段落(自'大弦嘈嘈如急雨'至'四弦一声如裂帛'),并标注其中的比喻与通感。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57200" y="274320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9" name="Text 7"/>
          <p:cNvSpPr/>
          <p:nvPr/>
        </p:nvSpPr>
        <p:spPr>
          <a:xfrm>
            <a:off x="457200" y="273405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4A6A8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实践</a:t>
            </a:r>
            <a:endParaRPr lang="en-US" sz="1200" dirty="0"/>
          </a:p>
        </p:txBody>
      </p:sp>
      <p:sp>
        <p:nvSpPr>
          <p:cNvPr id="10" name="Text 8"/>
          <p:cNvSpPr/>
          <p:nvPr/>
        </p:nvSpPr>
        <p:spPr>
          <a:xfrm>
            <a:off x="1645920" y="269748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选取一段你熟悉的乐曲,模仿白居易'以声喻声'的写法,写一段150字左右的音乐描写片段。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57200" y="3749040"/>
            <a:ext cx="1005840" cy="384048"/>
          </a:xfrm>
          <a:prstGeom prst="roundRect">
            <a:avLst>
              <a:gd name="adj" fmla="val 14286"/>
            </a:avLst>
          </a:prstGeom>
          <a:solidFill>
            <a:srgbClr val="F0E3CE"/>
          </a:solidFill>
          <a:ln/>
        </p:spPr>
      </p:sp>
      <p:sp>
        <p:nvSpPr>
          <p:cNvPr id="12" name="Text 10"/>
          <p:cNvSpPr/>
          <p:nvPr/>
        </p:nvSpPr>
        <p:spPr>
          <a:xfrm>
            <a:off x="457200" y="3739896"/>
            <a:ext cx="1005840" cy="402336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b="1" dirty="0">
                <a:solidFill>
                  <a:srgbClr val="4A6A8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挑战</a:t>
            </a:r>
            <a:endParaRPr lang="en-US" sz="1200" dirty="0"/>
          </a:p>
        </p:txBody>
      </p:sp>
      <p:sp>
        <p:nvSpPr>
          <p:cNvPr id="13" name="Text 11"/>
          <p:cNvSpPr/>
          <p:nvPr/>
        </p:nvSpPr>
        <p:spPr>
          <a:xfrm>
            <a:off x="1645920" y="3703320"/>
            <a:ext cx="7040880" cy="82296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350" dirty="0">
                <a:solidFill>
                  <a:srgbClr val="3A3024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结合'知人论世',比较《琵琶行》与《长恨歌》两篇歌行的叙事与抒情特点,写一则不少于300字的短评。</a:t>
            </a:r>
            <a:endParaRPr lang="en-US" sz="1350" dirty="0"/>
          </a:p>
        </p:txBody>
      </p:sp>
      <p:sp>
        <p:nvSpPr>
          <p:cNvPr id="14" name="Text 12"/>
          <p:cNvSpPr/>
          <p:nvPr/>
        </p:nvSpPr>
        <p:spPr>
          <a:xfrm>
            <a:off x="411480" y="4828032"/>
            <a:ext cx="64008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850" spc="100" kern="0" dirty="0">
                <a:solidFill>
                  <a:srgbClr val="4A6A82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琵琶行 · 以浔阳秋夜的青冷月色为底、琵</a:t>
            </a:r>
            <a:endParaRPr lang="en-US" sz="850" dirty="0"/>
          </a:p>
        </p:txBody>
      </p:sp>
      <p:sp>
        <p:nvSpPr>
          <p:cNvPr id="15" name="Text 13"/>
          <p:cNvSpPr/>
          <p:nvPr/>
        </p:nvSpPr>
        <p:spPr>
          <a:xfrm>
            <a:off x="8229600" y="4809744"/>
            <a:ext cx="64008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1000" b="1" dirty="0">
                <a:solidFill>
                  <a:srgbClr val="C9A24B"/>
                </a:solidFill>
                <a:latin typeface="Microsoft YaHei" pitchFamily="34" charset="0"/>
                <a:ea typeface="Microsoft YaHei" pitchFamily="34" charset="-122"/>
                <a:cs typeface="Microsoft YaHei" pitchFamily="34" charset="-120"/>
              </a:rPr>
              <a:t>P.9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琵琶行 · 以浔阳秋夜的青冷月色为底、琵</dc:title>
  <dc:subject>PptxGenJS Presentation</dc:subject>
  <dc:creator>光鹿课件</dc:creator>
  <cp:lastModifiedBy>光鹿课件</cp:lastModifiedBy>
  <cp:revision>1</cp:revision>
  <dcterms:created xsi:type="dcterms:W3CDTF">2026-06-25T13:17:27Z</dcterms:created>
  <dcterms:modified xsi:type="dcterms:W3CDTF">2026-06-25T13:17:27Z</dcterms:modified>
</cp:coreProperties>
</file>