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hotosynthesis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hotosynthesis/index.html?tab=daynight&amp;dn=night" TargetMode="External"/><Relationship Id="rId1" Type="http://schemas.openxmlformats.org/officeDocument/2006/relationships/image" Target="../media/image-1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globalaits.com/files/photosynthesis/index.html?tab=quiz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hotosynthesis/index.html?tab=process&amp;light=on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hotosynthesis/index.html?tab=rate&amp;li=70&amp;co2=high" TargetMode="External"/><Relationship Id="rId1" Type="http://schemas.openxmlformats.org/officeDocument/2006/relationships/image" Target="../media/image-8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1E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光合作用-光合工厂台/ppt-assets/c-cove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108960"/>
            <a:ext cx="9144000" cy="2034540"/>
          </a:xfrm>
          <a:prstGeom prst="rect">
            <a:avLst/>
          </a:prstGeom>
          <a:solidFill>
            <a:srgbClr val="08200F">
              <a:alpha val="7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480560" cy="1591056"/>
          </a:xfrm>
          <a:prstGeom prst="rect">
            <a:avLst/>
          </a:prstGeom>
          <a:solidFill>
            <a:srgbClr val="F4FBF0">
              <a:alpha val="88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3891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200" b="1" spc="300" kern="0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光合作用</a:t>
            </a:r>
            <a:endParaRPr lang="en-US" sz="3200" dirty="0"/>
          </a:p>
        </p:txBody>
      </p:sp>
      <p:sp>
        <p:nvSpPr>
          <p:cNvPr id="6" name="Text 3"/>
          <p:cNvSpPr/>
          <p:nvPr/>
        </p:nvSpPr>
        <p:spPr>
          <a:xfrm>
            <a:off x="576072" y="1481328"/>
            <a:ext cx="438912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endParaRPr lang="en-US" sz="1500" dirty="0"/>
          </a:p>
        </p:txBody>
      </p:sp>
      <p:sp>
        <p:nvSpPr>
          <p:cNvPr id="7" name="Text 4"/>
          <p:cNvSpPr/>
          <p:nvPr/>
        </p:nvSpPr>
        <p:spPr>
          <a:xfrm>
            <a:off x="640080" y="603504"/>
            <a:ext cx="420624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人教版生物 · 初中</a:t>
            </a:r>
            <a:endParaRPr lang="en-US" sz="1100" dirty="0"/>
          </a:p>
        </p:txBody>
      </p:sp>
      <p:sp>
        <p:nvSpPr>
          <p:cNvPr id="8" name="Text 5"/>
          <p:cNvSpPr/>
          <p:nvPr/>
        </p:nvSpPr>
        <p:spPr>
          <a:xfrm>
            <a:off x="566928" y="402336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EAF6E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一片叶子里的"能量工厂"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520440" y="4462272"/>
            <a:ext cx="2103120" cy="365760"/>
          </a:xfrm>
          <a:prstGeom prst="roundRect">
            <a:avLst>
              <a:gd name="adj" fmla="val 12500"/>
            </a:avLst>
          </a:prstGeom>
          <a:solidFill>
            <a:srgbClr val="3F9B5E"/>
          </a:solidFill>
          <a:ln/>
        </p:spPr>
      </p:sp>
      <p:sp>
        <p:nvSpPr>
          <p:cNvPr id="10" name="Text 7"/>
          <p:cNvSpPr/>
          <p:nvPr/>
        </p:nvSpPr>
        <p:spPr>
          <a:xfrm>
            <a:off x="3520440" y="4453128"/>
            <a:ext cx="21031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打开光合工厂台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C7A4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绿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FD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1330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对比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光合作用 vs 呼吸作用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C7A4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绿</a:t>
            </a:r>
            <a:endParaRPr lang="en-US" sz="1700" dirty="0"/>
          </a:p>
        </p:txBody>
      </p:sp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27632"/>
          <a:ext cx="8229600" cy="914400"/>
        </p:xfrm>
        <a:graphic>
          <a:graphicData uri="http://schemas.openxmlformats.org/drawingml/2006/table">
            <a:tbl>
              <a:tblPr/>
              <a:tblGrid>
                <a:gridCol w="1645920"/>
                <a:gridCol w="3291840"/>
                <a:gridCol w="329184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EF5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项目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01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EF5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光合作用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7A47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EF5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呼吸作用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7A3A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场所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C7A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叶绿体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C77A3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线粒体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条件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需要光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有光无光都进行(全天)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5"/>
                    </a:solidFill>
                  </a:tcPr>
                </a:tc>
              </a:tr>
              <a:tr h="512064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原料 / 产物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CO₂+水 → 有机物+O₂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有机物+O₂ → CO₂+水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能量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储存能量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释放能量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5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气体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2C7A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吸CO₂、放O₂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00" dirty="0">
                          <a:solidFill>
                            <a:srgbClr val="C77A3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吸O₂、放CO₂</a:t>
                      </a:r>
                      <a:endParaRPr lang="en-US" sz="11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5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370832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两者正好</a:t>
            </a:r>
            <a:pPr algn="ctr" indent="0" marL="0">
              <a:buNone/>
            </a:pPr>
            <a:r>
              <a:rPr lang="en-US" sz="11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相反又相联</a:t>
            </a:r>
            <a:pPr algn="ctr" indent="0" marL="0"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:光合作用制造有机物和氧气,呼吸作用分解有机物、释放能量供生命活动。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光合作用 Photosynthesis · 人教版生物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FD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330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昼夜气体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白天和夜晚，植物放什么气?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C7A4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绿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82496"/>
            <a:ext cx="77724" cy="777240"/>
          </a:xfrm>
          <a:prstGeom prst="rect">
            <a:avLst/>
          </a:prstGeom>
          <a:solidFill>
            <a:srgbClr val="2C7A47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27632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白天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38528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光合+呼吸都进行,光合更强 →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净吸CO₂、净放O₂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560320"/>
            <a:ext cx="77724" cy="777240"/>
          </a:xfrm>
          <a:prstGeom prst="rect">
            <a:avLst/>
          </a:prstGeom>
          <a:solidFill>
            <a:srgbClr val="2F7FB0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505456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夜晚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816352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无光,只呼吸 →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吸O₂、放CO₂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438144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832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别搞混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941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呼吸作用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白天黑夜一直进行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,不是只在夜晚。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BEDCC0"/>
            </a:solidFill>
            <a:prstDash val="solid"/>
          </a:ln>
          <a:effectLst>
            <a:outerShdw sx="100000" sy="100000" kx="0" ky="0" algn="bl" rotWithShape="0" blurRad="152400" dist="38100" dir="5400000">
              <a:srgbClr val="5D7A62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光合作用-光合工厂台/ppt-assets/c-daynigh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1353312" cy="274320"/>
          </a:xfrm>
          <a:prstGeom prst="rect">
            <a:avLst/>
          </a:prstGeom>
          <a:solidFill>
            <a:srgbClr val="13301C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13533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5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白天/夜晚的气体交换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52544"/>
            <a:ext cx="1993392" cy="365760"/>
          </a:xfrm>
          <a:prstGeom prst="roundRect">
            <a:avLst>
              <a:gd name="adj" fmla="val 12500"/>
            </a:avLst>
          </a:prstGeom>
          <a:solidFill>
            <a:srgbClr val="3F9B5E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43400"/>
            <a:ext cx="199339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光合工厂台 · 昼夜气体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光合作用 Photosynthesis · 人教版生物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FD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1330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警示 · 易错点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这几个坑，别再踩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C7A4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绿</a:t>
            </a:r>
            <a:endParaRPr lang="en-US" sz="1700" dirty="0"/>
          </a:p>
        </p:txBody>
      </p:sp>
      <p:graphicFrame>
        <p:nvGraphicFramePr>
          <p:cNvPr id="1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91640"/>
          <a:ext cx="8229600" cy="914400"/>
        </p:xfrm>
        <a:graphic>
          <a:graphicData uri="http://schemas.openxmlformats.org/drawingml/2006/table">
            <a:tbl>
              <a:tblPr/>
              <a:tblGrid>
                <a:gridCol w="2926080"/>
                <a:gridCol w="2651760"/>
                <a:gridCol w="265176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EF5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✗ 错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01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EF5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✓ 对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01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00" b="1" dirty="0">
                          <a:solidFill>
                            <a:srgbClr val="EEF5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为什么</a:t>
                      </a:r>
                      <a:endParaRPr lang="en-US" sz="120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01C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CF4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光合作用的场所是线粒体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2C7A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场所是叶绿体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线粒体是呼吸作用的场所</a:t>
                      </a:r>
                      <a:endParaRPr lang="en-US" sz="10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5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CF4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植物白天只光合、夜晚只呼吸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2C7A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呼吸全天进行,白天也呼吸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白天光合更强,表现为净放氧</a:t>
                      </a:r>
                      <a:endParaRPr lang="en-US" sz="10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5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CF4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光越强光合速率越快(无限)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9E5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2C7A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到一定程度会饱和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2EA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受CO₂、温度等限制</a:t>
                      </a:r>
                      <a:endParaRPr lang="en-US" sz="10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BF5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334256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一句话总结:</a:t>
            </a:r>
            <a:pPr algn="ctr" indent="0" marL="0">
              <a:buNone/>
            </a:pPr>
            <a:r>
              <a:rPr lang="en-US" sz="115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叶绿体光合放氧、线粒体呼吸放碳;呼吸全天进行;光合会饱和</a:t>
            </a:r>
            <a:pPr algn="ctr" indent="0" marL="0">
              <a:buNone/>
            </a:pPr>
            <a:r>
              <a:rPr lang="en-US" sz="115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光合作用 Photosynthesis · 人教版生物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FD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411480"/>
            <a:ext cx="914400" cy="292608"/>
          </a:xfrm>
          <a:prstGeom prst="rect">
            <a:avLst/>
          </a:prstGeom>
          <a:solidFill>
            <a:srgbClr val="1330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400507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板书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49808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400" b="1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光合作用 · 一张图记住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6" name="Shape 4"/>
          <p:cNvSpPr/>
          <p:nvPr/>
        </p:nvSpPr>
        <p:spPr>
          <a:xfrm>
            <a:off x="548640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7FBF5"/>
          </a:solidFill>
          <a:ln w="16510">
            <a:solidFill>
              <a:srgbClr val="2C7A47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548640" y="1783080"/>
            <a:ext cx="2468880" cy="73152"/>
          </a:xfrm>
          <a:prstGeom prst="rect">
            <a:avLst/>
          </a:prstGeom>
          <a:solidFill>
            <a:srgbClr val="2C7A47"/>
          </a:solidFill>
          <a:ln/>
        </p:spPr>
      </p:sp>
      <p:sp>
        <p:nvSpPr>
          <p:cNvPr id="8" name="Text 6"/>
          <p:cNvSpPr/>
          <p:nvPr/>
        </p:nvSpPr>
        <p:spPr>
          <a:xfrm>
            <a:off x="548640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概念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548640" y="2432304"/>
            <a:ext cx="24688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叶绿体 + 光</a:t>
            </a:r>
            <a:endParaRPr lang="en-US" sz="1250" dirty="0"/>
          </a:p>
        </p:txBody>
      </p:sp>
      <p:sp>
        <p:nvSpPr>
          <p:cNvPr id="10" name="Text 8"/>
          <p:cNvSpPr/>
          <p:nvPr/>
        </p:nvSpPr>
        <p:spPr>
          <a:xfrm>
            <a:off x="548640" y="2798064"/>
            <a:ext cx="24688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2A4A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CO₂+水→有机物+O₂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548640" y="320040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储存能量、放出氧气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3410712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7FBF5"/>
          </a:solidFill>
          <a:ln w="16510">
            <a:solidFill>
              <a:srgbClr val="B07A1A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3410712" y="1783080"/>
            <a:ext cx="2468880" cy="73152"/>
          </a:xfrm>
          <a:prstGeom prst="rect">
            <a:avLst/>
          </a:prstGeom>
          <a:solidFill>
            <a:srgbClr val="B07A1A"/>
          </a:solidFill>
          <a:ln/>
        </p:spPr>
      </p:sp>
      <p:sp>
        <p:nvSpPr>
          <p:cNvPr id="14" name="Text 12"/>
          <p:cNvSpPr/>
          <p:nvPr/>
        </p:nvSpPr>
        <p:spPr>
          <a:xfrm>
            <a:off x="3410712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B07A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影响因素</a:t>
            </a:r>
            <a:endParaRPr lang="en-US" sz="1700" dirty="0"/>
          </a:p>
        </p:txBody>
      </p:sp>
      <p:sp>
        <p:nvSpPr>
          <p:cNvPr id="15" name="Text 13"/>
          <p:cNvSpPr/>
          <p:nvPr/>
        </p:nvSpPr>
        <p:spPr>
          <a:xfrm>
            <a:off x="3410712" y="2432304"/>
            <a:ext cx="24688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光照 · CO₂ · 温度</a:t>
            </a:r>
            <a:endParaRPr lang="en-US" sz="1250" dirty="0"/>
          </a:p>
        </p:txBody>
      </p:sp>
      <p:sp>
        <p:nvSpPr>
          <p:cNvPr id="16" name="Text 14"/>
          <p:cNvSpPr/>
          <p:nvPr/>
        </p:nvSpPr>
        <p:spPr>
          <a:xfrm>
            <a:off x="3410712" y="2798064"/>
            <a:ext cx="24688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2A4A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先升后饱和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3410712" y="320040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农业可增产</a:t>
            </a:r>
            <a:endParaRPr lang="en-US" sz="1150" dirty="0"/>
          </a:p>
        </p:txBody>
      </p:sp>
      <p:sp>
        <p:nvSpPr>
          <p:cNvPr id="18" name="Shape 16"/>
          <p:cNvSpPr/>
          <p:nvPr/>
        </p:nvSpPr>
        <p:spPr>
          <a:xfrm>
            <a:off x="6272784" y="1783080"/>
            <a:ext cx="2468880" cy="2011680"/>
          </a:xfrm>
          <a:prstGeom prst="roundRect">
            <a:avLst>
              <a:gd name="adj" fmla="val 4545"/>
            </a:avLst>
          </a:prstGeom>
          <a:solidFill>
            <a:srgbClr val="F7FBF5"/>
          </a:solidFill>
          <a:ln w="16510">
            <a:solidFill>
              <a:srgbClr val="2F7FB0"/>
            </a:solidFill>
            <a:prstDash val="solid"/>
          </a:ln>
        </p:spPr>
      </p:sp>
      <p:sp>
        <p:nvSpPr>
          <p:cNvPr id="19" name="Shape 17"/>
          <p:cNvSpPr/>
          <p:nvPr/>
        </p:nvSpPr>
        <p:spPr>
          <a:xfrm>
            <a:off x="6272784" y="1783080"/>
            <a:ext cx="2468880" cy="73152"/>
          </a:xfrm>
          <a:prstGeom prst="rect">
            <a:avLst/>
          </a:prstGeom>
          <a:solidFill>
            <a:srgbClr val="2F7FB0"/>
          </a:solidFill>
          <a:ln/>
        </p:spPr>
      </p:sp>
      <p:sp>
        <p:nvSpPr>
          <p:cNvPr id="20" name="Text 18"/>
          <p:cNvSpPr/>
          <p:nvPr/>
        </p:nvSpPr>
        <p:spPr>
          <a:xfrm>
            <a:off x="6272784" y="1965960"/>
            <a:ext cx="246888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F7F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与呼吸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6272784" y="2432304"/>
            <a:ext cx="24688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b="1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光合在叶绿体</a:t>
            </a:r>
            <a:endParaRPr lang="en-US" sz="1250" dirty="0"/>
          </a:p>
        </p:txBody>
      </p:sp>
      <p:sp>
        <p:nvSpPr>
          <p:cNvPr id="22" name="Text 20"/>
          <p:cNvSpPr/>
          <p:nvPr/>
        </p:nvSpPr>
        <p:spPr>
          <a:xfrm>
            <a:off x="6272784" y="2798064"/>
            <a:ext cx="24688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2A4A33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呼吸在线粒体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6272784" y="3200400"/>
            <a:ext cx="24688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呼吸全天进行</a:t>
            </a:r>
            <a:endParaRPr lang="en-US" sz="1150" dirty="0"/>
          </a:p>
        </p:txBody>
      </p:sp>
      <p:sp>
        <p:nvSpPr>
          <p:cNvPr id="24" name="Shape 22"/>
          <p:cNvSpPr/>
          <p:nvPr/>
        </p:nvSpPr>
        <p:spPr>
          <a:xfrm>
            <a:off x="3291840" y="4069080"/>
            <a:ext cx="2560320" cy="365760"/>
          </a:xfrm>
          <a:prstGeom prst="roundRect">
            <a:avLst>
              <a:gd name="adj" fmla="val 12500"/>
            </a:avLst>
          </a:prstGeom>
          <a:solidFill>
            <a:srgbClr val="3F9B5E"/>
          </a:solidFill>
          <a:ln/>
        </p:spPr>
      </p:sp>
      <p:sp>
        <p:nvSpPr>
          <p:cNvPr id="25" name="Text 23"/>
          <p:cNvSpPr/>
          <p:nvPr/>
        </p:nvSpPr>
        <p:spPr>
          <a:xfrm>
            <a:off x="3291840" y="4059936"/>
            <a:ext cx="25603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光合工厂台 · 闯关检测</a:t>
            </a:r>
            <a:endParaRPr lang="en-US" sz="1150" dirty="0"/>
          </a:p>
        </p:txBody>
      </p:sp>
      <p:sp>
        <p:nvSpPr>
          <p:cNvPr id="26" name="Text 24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光合作用 Photosynthesis · 人教版生物</a:t>
            </a:r>
            <a:endParaRPr lang="en-US" sz="850" dirty="0"/>
          </a:p>
        </p:txBody>
      </p:sp>
      <p:sp>
        <p:nvSpPr>
          <p:cNvPr id="27" name="Text 25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FD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1330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会表达，会运用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C7A4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绿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F2FAEF"/>
          </a:solidFill>
          <a:ln w="12700">
            <a:solidFill>
              <a:srgbClr val="3F9B5E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2C7A47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写出光合作用的文字表达式,并标出原料、产物、场所和条件。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1EEDB"/>
          </a:solidFill>
          <a:ln w="9525">
            <a:solidFill>
              <a:srgbClr val="BEDCC0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B07A1A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观察一种绿色植物,想想它白天和夜晚放出的气体有什么不同。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1EEDB"/>
          </a:solidFill>
          <a:ln w="9525">
            <a:solidFill>
              <a:srgbClr val="BEDCC0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2F7FB0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用光合速率曲线解释:大棚里为什么白天增大CO₂、补光能增产?饱和后再加光还有用吗?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光合作用 Photosynthesis · 人教版生物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1EE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光合作用-光合工厂台/ppt-assets/c-cover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08200F">
              <a:alpha val="7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78308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000" b="1" spc="1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CO₂ + H₂O → 有机物 + O₂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457200" y="269748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b="1" spc="200" kern="0" dirty="0">
                <a:solidFill>
                  <a:srgbClr val="E6F3DD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叶绿体里，光把无机物变成了能量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D9E8D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光合作用 Photosynthesis · 人教版生物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D9E8D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P.15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D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1330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导入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绿色植物，凭什么养活了世界?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C7A4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绿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B07A1A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看一看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阳光、绿叶、窗边的盆栽——它们一直在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悄悄工作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2C7A47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想一想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我们吃的粮食、呼吸的氧气,最终都来自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绿色植物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。它们怎么造出来的?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2F7FB0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今天学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光合作用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:植物用光,自己"造饭"还放氧。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BEDCC0"/>
            </a:solidFill>
            <a:prstDash val="solid"/>
          </a:ln>
          <a:effectLst>
            <a:outerShdw sx="100000" sy="100000" kx="0" ky="0" algn="bl" rotWithShape="0" blurRad="152400" dist="38100" dir="5400000">
              <a:srgbClr val="5D7A62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光合作用-光合工厂台/ppt-assets/c-plant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758952" cy="274320"/>
          </a:xfrm>
          <a:prstGeom prst="rect">
            <a:avLst/>
          </a:prstGeom>
          <a:solidFill>
            <a:srgbClr val="13301C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75895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5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窗边的绿植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光合作用 Photosynthesis · 人教版生物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FD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1330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观察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同一片叶，有光和没光不一样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C7A4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绿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548640" y="1600200"/>
            <a:ext cx="8046720" cy="914400"/>
          </a:xfrm>
          <a:prstGeom prst="roundRect">
            <a:avLst>
              <a:gd name="adj" fmla="val 10000"/>
            </a:avLst>
          </a:prstGeom>
          <a:solidFill>
            <a:srgbClr val="E9F5EC"/>
          </a:solidFill>
          <a:ln w="15240">
            <a:solidFill>
              <a:srgbClr val="3F9B5E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822960" y="1691640"/>
            <a:ext cx="74980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☀ 有光照</a:t>
            </a:r>
            <a:pPr indent="0" marL="0">
              <a:buNone/>
            </a:pPr>
            <a:r>
              <a:rPr lang="en-US" sz="1400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：叶绿体合成有机物、积累淀粉,并放出氧气 —— </a:t>
            </a:r>
            <a:pPr indent="0" marL="0">
              <a:buNone/>
            </a:pPr>
            <a:r>
              <a:rPr lang="en-US" sz="14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光合作用正在进行</a:t>
            </a:r>
            <a:endParaRPr lang="en-US" sz="1400" dirty="0"/>
          </a:p>
        </p:txBody>
      </p:sp>
      <p:sp>
        <p:nvSpPr>
          <p:cNvPr id="10" name="Shape 8"/>
          <p:cNvSpPr/>
          <p:nvPr/>
        </p:nvSpPr>
        <p:spPr>
          <a:xfrm>
            <a:off x="548640" y="2697480"/>
            <a:ext cx="8046720" cy="914400"/>
          </a:xfrm>
          <a:prstGeom prst="roundRect">
            <a:avLst>
              <a:gd name="adj" fmla="val 10000"/>
            </a:avLst>
          </a:prstGeom>
          <a:solidFill>
            <a:srgbClr val="EDEAE4"/>
          </a:solidFill>
          <a:ln w="15240">
            <a:solidFill>
              <a:srgbClr val="9A8F8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822960" y="2788920"/>
            <a:ext cx="749808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7A70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🌑 无光照</a:t>
            </a:r>
            <a:pPr indent="0" marL="0">
              <a:buNone/>
            </a:pPr>
            <a:r>
              <a:rPr lang="en-US" sz="1400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：没有光,叶绿体造不出有机物 —— </a:t>
            </a:r>
            <a:pPr indent="0" marL="0">
              <a:buNone/>
            </a:pPr>
            <a:r>
              <a:rPr lang="en-US" sz="1400" b="1" dirty="0">
                <a:solidFill>
                  <a:srgbClr val="7A70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光合作用停止</a:t>
            </a:r>
            <a:endParaRPr lang="en-US" sz="1400" dirty="0"/>
          </a:p>
        </p:txBody>
      </p:sp>
      <p:sp>
        <p:nvSpPr>
          <p:cNvPr id="12" name="Text 10"/>
          <p:cNvSpPr/>
          <p:nvPr/>
        </p:nvSpPr>
        <p:spPr>
          <a:xfrm>
            <a:off x="548640" y="3886200"/>
            <a:ext cx="804672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5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发现:把叶子遮光,它就不再积累有机物 —— 说明 </a:t>
            </a:r>
            <a:pPr algn="ctr" indent="0" marL="0">
              <a:buNone/>
            </a:pPr>
            <a:r>
              <a:rPr lang="en-US" sz="125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</a:t>
            </a:r>
            <a:pPr algn="ctr" indent="0" marL="0">
              <a:buNone/>
            </a:pPr>
            <a:r>
              <a:rPr lang="en-US" sz="125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是光合作用</a:t>
            </a:r>
            <a:pPr algn="ctr" indent="0" marL="0">
              <a:buNone/>
            </a:pPr>
            <a:r>
              <a:rPr lang="en-US" sz="125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必需的条件</a:t>
            </a:r>
            <a:pPr algn="ctr" indent="0" marL="0">
              <a:buNone/>
            </a:pPr>
            <a:r>
              <a:rPr lang="en-US" sz="125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250" dirty="0"/>
          </a:p>
        </p:txBody>
      </p:sp>
      <p:sp>
        <p:nvSpPr>
          <p:cNvPr id="13" name="Text 11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光合作用 Photosynthesis · 人教版生物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FD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1330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概念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什么是光合作用?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C7A4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绿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2C7A47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在哪进行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在绿色植物的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叶绿体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里。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B07A1A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需要什么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需要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(必需条件)。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2F7FB0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把什么变什么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9319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二氧化碳和水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 合成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有机物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(储能),并放出 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氧气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901184" y="1591056"/>
            <a:ext cx="3822192" cy="2679192"/>
          </a:xfrm>
          <a:prstGeom prst="rect">
            <a:avLst/>
          </a:prstGeom>
          <a:solidFill>
            <a:srgbClr val="FFFFFF"/>
          </a:solidFill>
          <a:ln w="12700">
            <a:solidFill>
              <a:srgbClr val="BEDCC0"/>
            </a:solidFill>
            <a:prstDash val="solid"/>
          </a:ln>
          <a:effectLst>
            <a:outerShdw sx="100000" sy="100000" kx="0" ky="0" algn="bl" rotWithShape="0" blurRad="152400" dist="38100" dir="5400000">
              <a:srgbClr val="5D7A62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光合作用-光合工厂台/ppt-assets/c-vein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937760" y="1627632"/>
            <a:ext cx="3749040" cy="260604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5029200" y="1719072"/>
            <a:ext cx="1472184" cy="274320"/>
          </a:xfrm>
          <a:prstGeom prst="rect">
            <a:avLst/>
          </a:prstGeom>
          <a:solidFill>
            <a:srgbClr val="13301C"/>
          </a:solidFill>
          <a:ln/>
        </p:spPr>
      </p:sp>
      <p:sp>
        <p:nvSpPr>
          <p:cNvPr id="20" name="Text 17"/>
          <p:cNvSpPr/>
          <p:nvPr/>
        </p:nvSpPr>
        <p:spPr>
          <a:xfrm>
            <a:off x="5029200" y="1708099"/>
            <a:ext cx="147218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5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叶片 · 叶脉与叶绿体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光合作用 Photosynthesis · 人教版生物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FD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75488" cy="292608"/>
          </a:xfrm>
          <a:prstGeom prst="rect">
            <a:avLst/>
          </a:prstGeom>
          <a:solidFill>
            <a:srgbClr val="1330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7548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四要素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原料、条件、场所、产物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C7A4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绿</a:t>
            </a:r>
            <a:endParaRPr lang="en-US" sz="1700" dirty="0"/>
          </a:p>
        </p:txBody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27632"/>
          <a:ext cx="8229600" cy="914400"/>
        </p:xfrm>
        <a:graphic>
          <a:graphicData uri="http://schemas.openxmlformats.org/drawingml/2006/table">
            <a:tbl>
              <a:tblPr/>
              <a:tblGrid>
                <a:gridCol w="1554480"/>
                <a:gridCol w="2743200"/>
                <a:gridCol w="3931920"/>
              </a:tblGrid>
              <a:tr h="45720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EF5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要素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01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EF5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内容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01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EF5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说明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01C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原料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2C7A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二氧化碳 + 水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CO₂从气孔进入,水由根吸收经叶脉运到叶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B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条件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B07A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光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光是必需条件,没光不进行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B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场所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2C7A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叶绿体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叶肉细胞里的绿色结构,含叶绿素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B"/>
                    </a:solidFill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产物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2F7FB0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有机物(储能) + 氧气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B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有机物储存能量,氧气从气孔放出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B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261104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一句话:绿色植物在</a:t>
            </a:r>
            <a:pPr algn="ctr" indent="0" marL="0">
              <a:buNone/>
            </a:pPr>
            <a:r>
              <a:rPr lang="en-US" sz="115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叶绿体</a:t>
            </a:r>
            <a:pPr algn="ctr" indent="0" marL="0">
              <a:buNone/>
            </a:pPr>
            <a:r>
              <a:rPr lang="en-US" sz="115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里、利用</a:t>
            </a:r>
            <a:pPr algn="ctr" indent="0" marL="0">
              <a:buNone/>
            </a:pPr>
            <a:r>
              <a:rPr lang="en-US" sz="115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</a:t>
            </a:r>
            <a:pPr algn="ctr" indent="0" marL="0">
              <a:buNone/>
            </a:pPr>
            <a:r>
              <a:rPr lang="en-US" sz="115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,把</a:t>
            </a:r>
            <a:pPr algn="ctr" indent="0" marL="0">
              <a:buNone/>
            </a:pPr>
            <a:r>
              <a:rPr lang="en-US" sz="115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二氧化碳和水</a:t>
            </a:r>
            <a:pPr algn="ctr" indent="0" marL="0">
              <a:buNone/>
            </a:pPr>
            <a:r>
              <a:rPr lang="en-US" sz="115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变成</a:t>
            </a:r>
            <a:pPr algn="ctr" indent="0" marL="0">
              <a:buNone/>
            </a:pPr>
            <a:r>
              <a:rPr lang="en-US" sz="115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有机物和氧气</a:t>
            </a:r>
            <a:pPr algn="ctr" indent="0" marL="0">
              <a:buNone/>
            </a:pPr>
            <a:r>
              <a:rPr lang="en-US" sz="115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光合作用 Photosynthesis · 人教版生物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FD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330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光合过程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把一片叶子当成工厂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C7A4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绿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82496"/>
            <a:ext cx="77724" cy="777240"/>
          </a:xfrm>
          <a:prstGeom prst="rect">
            <a:avLst/>
          </a:prstGeom>
          <a:solidFill>
            <a:srgbClr val="B07A1A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27632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开/关光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38528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点"有光照/无光照",看反应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进行与停止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560320"/>
            <a:ext cx="77724" cy="777240"/>
          </a:xfrm>
          <a:prstGeom prst="rect">
            <a:avLst/>
          </a:prstGeom>
          <a:solidFill>
            <a:srgbClr val="2F7FB0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505456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原料进出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816352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CO₂从气孔进、水从根来,O₂从气孔出。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438144"/>
            <a:ext cx="77724" cy="777240"/>
          </a:xfrm>
          <a:prstGeom prst="rect">
            <a:avLst/>
          </a:prstGeom>
          <a:solidFill>
            <a:srgbClr val="2C7A47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832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产物储能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941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合成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有机物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,把光能转成化学能存起来。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BEDCC0"/>
            </a:solidFill>
            <a:prstDash val="solid"/>
          </a:ln>
          <a:effectLst>
            <a:outerShdw sx="100000" sy="100000" kx="0" ky="0" algn="bl" rotWithShape="0" blurRad="152400" dist="38100" dir="5400000">
              <a:srgbClr val="5D7A62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光合作用-光合工厂台/ppt-assets/c-process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1234440" cy="274320"/>
          </a:xfrm>
          <a:prstGeom prst="rect">
            <a:avLst/>
          </a:prstGeom>
          <a:solidFill>
            <a:srgbClr val="13301C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1234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5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叶绿体里的光合作用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52544"/>
            <a:ext cx="1993392" cy="365760"/>
          </a:xfrm>
          <a:prstGeom prst="roundRect">
            <a:avLst>
              <a:gd name="adj" fmla="val 12500"/>
            </a:avLst>
          </a:prstGeom>
          <a:solidFill>
            <a:srgbClr val="3F9B5E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43400"/>
            <a:ext cx="199339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光合工厂台 · 光合过程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光合作用 Photosynthesis · 人教版生物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FD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475488" cy="292608"/>
          </a:xfrm>
          <a:prstGeom prst="rect">
            <a:avLst/>
          </a:prstGeom>
          <a:solidFill>
            <a:srgbClr val="1330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47548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表达式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光合作用的文字表达式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C7A4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绿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2011680"/>
            <a:ext cx="1828800" cy="914400"/>
          </a:xfrm>
          <a:prstGeom prst="roundRect">
            <a:avLst>
              <a:gd name="adj" fmla="val 10000"/>
            </a:avLst>
          </a:prstGeom>
          <a:solidFill>
            <a:srgbClr val="F1EFEA"/>
          </a:solidFill>
          <a:ln w="16510">
            <a:solidFill>
              <a:srgbClr val="7A706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57200" y="2011680"/>
            <a:ext cx="182880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7A70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二氧化碳</a:t>
            </a:r>
            <a:endParaRPr lang="en-US" sz="1500" dirty="0"/>
          </a:p>
          <a:p>
            <a:pPr algn="ctr" indent="0" marL="0">
              <a:buNone/>
            </a:pPr>
            <a:r>
              <a:rPr lang="en-US" sz="1500" b="1" dirty="0">
                <a:solidFill>
                  <a:srgbClr val="7A706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+ 水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2286000" y="2011680"/>
            <a:ext cx="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+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2423160" y="2331720"/>
            <a:ext cx="1828800" cy="274320"/>
          </a:xfrm>
          <a:prstGeom prst="rightArrow">
            <a:avLst/>
          </a:prstGeom>
          <a:solidFill>
            <a:srgbClr val="3F9B5E"/>
          </a:solidFill>
          <a:ln/>
        </p:spPr>
      </p:sp>
      <p:sp>
        <p:nvSpPr>
          <p:cNvPr id="12" name="Text 10"/>
          <p:cNvSpPr/>
          <p:nvPr/>
        </p:nvSpPr>
        <p:spPr>
          <a:xfrm>
            <a:off x="2423160" y="1975104"/>
            <a:ext cx="18288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B07A1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光照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2423160" y="2615184"/>
            <a:ext cx="18288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叶绿体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4434840" y="2011680"/>
            <a:ext cx="2194560" cy="914400"/>
          </a:xfrm>
          <a:prstGeom prst="roundRect">
            <a:avLst>
              <a:gd name="adj" fmla="val 10000"/>
            </a:avLst>
          </a:prstGeom>
          <a:solidFill>
            <a:srgbClr val="E7F2F5"/>
          </a:solidFill>
          <a:ln w="16510">
            <a:solidFill>
              <a:srgbClr val="2F7FB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434840" y="2011680"/>
            <a:ext cx="219456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2F7F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有机物(储能)</a:t>
            </a:r>
            <a:endParaRPr lang="en-US" sz="1500" dirty="0"/>
          </a:p>
          <a:p>
            <a:pPr algn="ctr" indent="0" marL="0">
              <a:buNone/>
            </a:pPr>
            <a:r>
              <a:rPr lang="en-US" sz="1500" b="1" dirty="0">
                <a:solidFill>
                  <a:srgbClr val="2F7FB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+ 氧气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457200" y="3246120"/>
            <a:ext cx="82296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200" i="1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(光能 → 化学能,储存在有机物中)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57200" y="4023360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记牢:左边是</a:t>
            </a:r>
            <a:pPr algn="ctr" indent="0" marL="0">
              <a:buNone/>
            </a:pPr>
            <a:r>
              <a:rPr lang="en-US" sz="115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无机物</a:t>
            </a:r>
            <a:pPr algn="ctr" indent="0" marL="0">
              <a:buNone/>
            </a:pPr>
            <a:r>
              <a:rPr lang="en-US" sz="115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(CO₂、水),右边是</a:t>
            </a:r>
            <a:pPr algn="ctr" indent="0" marL="0">
              <a:buNone/>
            </a:pPr>
            <a:r>
              <a:rPr lang="en-US" sz="115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有机物和氧气</a:t>
            </a:r>
            <a:pPr algn="ctr" indent="0" marL="0">
              <a:buNone/>
            </a:pPr>
            <a:r>
              <a:rPr lang="en-US" sz="115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;箭头上的</a:t>
            </a:r>
            <a:pPr algn="ctr" indent="0" marL="0">
              <a:buNone/>
            </a:pPr>
            <a:r>
              <a:rPr lang="en-US" sz="115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光照、叶绿体</a:t>
            </a:r>
            <a:pPr algn="ctr" indent="0" marL="0">
              <a:buNone/>
            </a:pPr>
            <a:r>
              <a:rPr lang="en-US" sz="115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是不可少的条件。</a:t>
            </a:r>
            <a:endParaRPr lang="en-US" sz="1150" dirty="0"/>
          </a:p>
        </p:txBody>
      </p:sp>
      <p:sp>
        <p:nvSpPr>
          <p:cNvPr id="18" name="Text 16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光合作用 Photosynthesis · 人教版生物</a:t>
            </a:r>
            <a:endParaRPr lang="en-US" sz="850" dirty="0"/>
          </a:p>
        </p:txBody>
      </p:sp>
      <p:sp>
        <p:nvSpPr>
          <p:cNvPr id="19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FD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330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演示 · 影响因素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光照越强，光合越快吗?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C7A4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绿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82496"/>
            <a:ext cx="77724" cy="777240"/>
          </a:xfrm>
          <a:prstGeom prst="rect">
            <a:avLst/>
          </a:prstGeom>
          <a:solidFill>
            <a:srgbClr val="B07A1A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27632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拖光照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38528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拖动光照强度,看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光合速率曲线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560320"/>
            <a:ext cx="77724" cy="777240"/>
          </a:xfrm>
          <a:prstGeom prst="rect">
            <a:avLst/>
          </a:prstGeom>
          <a:solidFill>
            <a:srgbClr val="2C7A47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505456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先升后平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816352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一定范围内随光增大,到一定程度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饱和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438144"/>
            <a:ext cx="77724" cy="777240"/>
          </a:xfrm>
          <a:prstGeom prst="rect">
            <a:avLst/>
          </a:prstGeom>
          <a:solidFill>
            <a:srgbClr val="2F7FB0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38328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切CO₂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69417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CO₂充足时,饱和点更高、能更快。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591056"/>
            <a:ext cx="4809744" cy="2560320"/>
          </a:xfrm>
          <a:prstGeom prst="rect">
            <a:avLst/>
          </a:prstGeom>
          <a:solidFill>
            <a:srgbClr val="FFFFFF"/>
          </a:solidFill>
          <a:ln w="12700">
            <a:solidFill>
              <a:srgbClr val="BEDCC0"/>
            </a:solidFill>
            <a:prstDash val="solid"/>
          </a:ln>
          <a:effectLst>
            <a:outerShdw sx="100000" sy="100000" kx="0" ky="0" algn="bl" rotWithShape="0" blurRad="152400" dist="38100" dir="5400000">
              <a:srgbClr val="5D7A62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光合作用-光合工厂台/ppt-assets/c-rat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627632"/>
            <a:ext cx="4736592" cy="2487168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719072"/>
            <a:ext cx="1234440" cy="274320"/>
          </a:xfrm>
          <a:prstGeom prst="rect">
            <a:avLst/>
          </a:prstGeom>
          <a:solidFill>
            <a:srgbClr val="13301C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708099"/>
            <a:ext cx="1234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5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光合速率随光照变化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52544"/>
            <a:ext cx="1993392" cy="365760"/>
          </a:xfrm>
          <a:prstGeom prst="roundRect">
            <a:avLst>
              <a:gd name="adj" fmla="val 12500"/>
            </a:avLst>
          </a:prstGeom>
          <a:solidFill>
            <a:srgbClr val="3F9B5E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43400"/>
            <a:ext cx="1993392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光合工厂台 · 影响因素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光合作用 Photosynthesis · 人教版生物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FD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365760" cy="292608"/>
          </a:xfrm>
          <a:prstGeom prst="rect">
            <a:avLst/>
          </a:prstGeom>
          <a:solidFill>
            <a:srgbClr val="13301C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36576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5E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归纳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500" b="1" spc="100" kern="0" dirty="0">
                <a:solidFill>
                  <a:srgbClr val="13301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影响光合作用的三个因素</a:t>
            </a:r>
            <a:endParaRPr lang="en-US" sz="2500" dirty="0"/>
          </a:p>
        </p:txBody>
      </p:sp>
      <p:sp>
        <p:nvSpPr>
          <p:cNvPr id="5" name="Shape 3"/>
          <p:cNvSpPr/>
          <p:nvPr/>
        </p:nvSpPr>
        <p:spPr>
          <a:xfrm>
            <a:off x="429768" y="1335024"/>
            <a:ext cx="566928" cy="41148"/>
          </a:xfrm>
          <a:prstGeom prst="rect">
            <a:avLst/>
          </a:prstGeom>
          <a:solidFill>
            <a:srgbClr val="3F9B5E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2C7A47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绿</a:t>
            </a:r>
            <a:endParaRPr lang="en-US" sz="1700" dirty="0"/>
          </a:p>
        </p:txBody>
      </p:sp>
      <p:graphicFrame>
        <p:nvGraphicFramePr>
          <p:cNvPr id="1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691640"/>
          <a:ext cx="8229600" cy="914400"/>
        </p:xfrm>
        <a:graphic>
          <a:graphicData uri="http://schemas.openxmlformats.org/drawingml/2006/table">
            <a:tbl>
              <a:tblPr/>
              <a:tblGrid>
                <a:gridCol w="2377440"/>
                <a:gridCol w="5852160"/>
              </a:tblGrid>
              <a:tr h="502920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EF5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因素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01C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250" b="1" dirty="0">
                          <a:solidFill>
                            <a:srgbClr val="EEF5E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对光合作用的影响</a:t>
                      </a:r>
                      <a:endParaRPr lang="en-US" sz="12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301C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B07A1A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光照强度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一定范围内增强光照,光合速率增大;过强后饱和,不再增大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B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2C7A47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二氧化碳浓度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原料之一,适当增大CO₂浓度可提高光合速率(大棚常用)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B"/>
                    </a:solidFill>
                  </a:tcPr>
                </a:tc>
              </a:tr>
              <a:tr h="713232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b="1" dirty="0">
                          <a:solidFill>
                            <a:srgbClr val="CF4326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温度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FE2"/>
                    </a:solidFill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150" dirty="0">
                          <a:solidFill>
                            <a:srgbClr val="13301C"/>
                          </a:solidFill>
                          <a:latin typeface="Microsoft YaHei" pitchFamily="34" charset="0"/>
                          <a:ea typeface="Microsoft YaHei" pitchFamily="34" charset="-122"/>
                          <a:cs typeface="Microsoft YaHei" pitchFamily="34" charset="-120"/>
                        </a:rPr>
                        <a:t>影响酶的活性,过低或过高都会使光合速率下降</a:t>
                      </a:r>
                      <a:endParaRPr lang="en-US" sz="1150" dirty="0">
                        <a:latin typeface="Microsoft YaHei" charset="0"/>
                        <a:ea typeface="Microsoft YaHei" charset="0"/>
                        <a:cs typeface="Microsoft YaHei" charset="0"/>
                      </a:endParaRPr>
                    </a:p>
                  </a:txBody>
                  <a:tcPr marL="91440" marR="91440" marT="45720" marB="45720" anchor="ctr">
                    <a:lnL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EDC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EB"/>
                    </a:solidFill>
                  </a:tcPr>
                </a:tc>
              </a:tr>
            </a:tbl>
          </a:graphicData>
        </a:graphic>
      </p:graphicFrame>
      <p:sp>
        <p:nvSpPr>
          <p:cNvPr id="9" name="Text 6"/>
          <p:cNvSpPr/>
          <p:nvPr/>
        </p:nvSpPr>
        <p:spPr>
          <a:xfrm>
            <a:off x="457200" y="4334256"/>
            <a:ext cx="8229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应用:农业上常用</a:t>
            </a:r>
            <a:pPr algn="ctr" indent="0" marL="0">
              <a:buNone/>
            </a:pPr>
            <a:r>
              <a:rPr lang="en-US" sz="115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合理密植、增大CO₂、补光、控温</a:t>
            </a:r>
            <a:pPr algn="ctr" indent="0" marL="0">
              <a:buNone/>
            </a:pPr>
            <a:r>
              <a:rPr lang="en-US" sz="115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等办法提高光合作用、增加产量。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411480" y="4809744"/>
            <a:ext cx="62179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5D7A6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光合作用 Photosynthesis · 人教版生物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2C7A47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P.9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光合作用</dc:title>
  <dc:subject>PptxGenJS Presentation</dc:subject>
  <dc:creator>光鹿课件</dc:creator>
  <cp:lastModifiedBy>光鹿课件</cp:lastModifiedBy>
  <cp:revision>1</cp:revision>
  <dcterms:created xsi:type="dcterms:W3CDTF">2026-06-16T17:20:10Z</dcterms:created>
  <dcterms:modified xsi:type="dcterms:W3CDTF">2026-06-16T17:20:10Z</dcterms:modified>
</cp:coreProperties>
</file>