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ph-titration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ph-titration/index.html?tab=ph&amp;ph=3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ph-titration/index.html?tab=titr&amp;v=20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ph-titration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7E0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pH滴定-变色台/ppt-assets/c-titr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200400"/>
            <a:ext cx="9144000" cy="1943100"/>
          </a:xfrm>
          <a:prstGeom prst="rect">
            <a:avLst/>
          </a:prstGeom>
          <a:solidFill>
            <a:srgbClr val="1A1030">
              <a:alpha val="70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02920" y="457200"/>
            <a:ext cx="4480560" cy="1554480"/>
          </a:xfrm>
          <a:prstGeom prst="rect">
            <a:avLst/>
          </a:prstGeom>
          <a:solidFill>
            <a:srgbClr val="F1ECFA">
              <a:alpha val="88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566928" y="914400"/>
            <a:ext cx="438912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spc="200" kern="0" dirty="0">
                <a:solidFill>
                  <a:srgbClr val="241A3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常见的酸和碱</a:t>
            </a:r>
            <a:endParaRPr lang="en-US" sz="3200" dirty="0"/>
          </a:p>
        </p:txBody>
      </p:sp>
      <p:sp>
        <p:nvSpPr>
          <p:cNvPr id="6" name="Text 3"/>
          <p:cNvSpPr/>
          <p:nvPr/>
        </p:nvSpPr>
        <p:spPr>
          <a:xfrm>
            <a:off x="640080" y="603504"/>
            <a:ext cx="429768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5A35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pH · 酸碱指示剂 · 中和反应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640080" y="1700784"/>
            <a:ext cx="42062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6F63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沪教版化学 · 九年级《常见的酸和碱》</a:t>
            </a:r>
            <a:endParaRPr lang="en-US" sz="1250" dirty="0"/>
          </a:p>
        </p:txBody>
      </p:sp>
      <p:sp>
        <p:nvSpPr>
          <p:cNvPr id="8" name="Text 5"/>
          <p:cNvSpPr/>
          <p:nvPr/>
        </p:nvSpPr>
        <p:spPr>
          <a:xfrm>
            <a:off x="566928" y="397764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i="1" spc="200" kern="0" dirty="0">
                <a:solidFill>
                  <a:srgbClr val="ECE6F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看颜色识酸碱，看曲线懂中和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611880" y="443484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7A4FB5"/>
          </a:solidFill>
          <a:ln/>
        </p:spPr>
      </p:sp>
      <p:sp>
        <p:nvSpPr>
          <p:cNvPr id="10" name="Text 7"/>
          <p:cNvSpPr/>
          <p:nvPr/>
        </p:nvSpPr>
        <p:spPr>
          <a:xfrm>
            <a:off x="3611880" y="442569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打开变色台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8229600" y="502920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5A3590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229600" y="493776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5A35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酸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241A3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2EEF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从"怎么辨酸碱"说起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41A3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一瓶溶液，是酸还是碱?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7A4FB5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5A359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5A35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酸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00784"/>
            <a:ext cx="77724" cy="777240"/>
          </a:xfrm>
          <a:prstGeom prst="rect">
            <a:avLst/>
          </a:prstGeom>
          <a:solidFill>
            <a:srgbClr val="D6557F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45920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41A3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生活问题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56816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63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白醋是酸、肥皂水是碱……怎么判断、还能比强弱吗?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5A3590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41A3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两件工具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63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41A3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pH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63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定量表示酸碱性,用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41A3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指示剂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63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变色来检验。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39312"/>
            <a:ext cx="77724" cy="777240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84448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41A3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今天的任务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95344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63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认识 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41A3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pH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63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、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41A3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指示剂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63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，看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41A3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中和反应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63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与终点。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901184" y="1591056"/>
            <a:ext cx="3822192" cy="2679192"/>
          </a:xfrm>
          <a:prstGeom prst="rect">
            <a:avLst/>
          </a:prstGeom>
          <a:solidFill>
            <a:srgbClr val="FFFFFF"/>
          </a:solidFill>
          <a:ln w="12700">
            <a:solidFill>
              <a:srgbClr val="CDC1E6"/>
            </a:solidFill>
            <a:prstDash val="solid"/>
          </a:ln>
          <a:effectLst>
            <a:outerShdw sx="100000" sy="100000" kx="0" ky="0" algn="bl" rotWithShape="0" blurRad="152400" dist="38100" dir="5400000">
              <a:srgbClr val="6F6390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pH滴定-变色台/ppt-assets/c-ph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937760" y="1627632"/>
            <a:ext cx="3749040" cy="260604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5029200" y="1719072"/>
            <a:ext cx="1234440" cy="274320"/>
          </a:xfrm>
          <a:prstGeom prst="rect">
            <a:avLst/>
          </a:prstGeom>
          <a:solidFill>
            <a:srgbClr val="241A38"/>
          </a:solidFill>
          <a:ln/>
        </p:spPr>
      </p:sp>
      <p:sp>
        <p:nvSpPr>
          <p:cNvPr id="20" name="Text 17"/>
          <p:cNvSpPr/>
          <p:nvPr/>
        </p:nvSpPr>
        <p:spPr>
          <a:xfrm>
            <a:off x="5029200" y="1708099"/>
            <a:ext cx="12344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2EEF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pH 与指示剂变色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F63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常见的酸和碱 · 沪教版化学九年级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5A35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二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24128" cy="292608"/>
          </a:xfrm>
          <a:prstGeom prst="rect">
            <a:avLst/>
          </a:prstGeom>
          <a:solidFill>
            <a:srgbClr val="241A3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241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2EEF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认一认 · pH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41A3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pH 越小越酸，越大越碱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7A4FB5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5A359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5A35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酸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09344"/>
            <a:ext cx="77724" cy="777240"/>
          </a:xfrm>
          <a:prstGeom prst="rect">
            <a:avLst/>
          </a:prstGeom>
          <a:solidFill>
            <a:srgbClr val="5A3590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554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41A3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pH 范围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865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63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pH 从 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41A3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 到 14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63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，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41A3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7 为中性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63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,是酸碱性的定量表示。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487168"/>
            <a:ext cx="77724" cy="777240"/>
          </a:xfrm>
          <a:prstGeom prst="rect">
            <a:avLst/>
          </a:prstGeom>
          <a:solidFill>
            <a:srgbClr val="CF4326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43230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41A3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酸性 / 碱性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74320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63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pH 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41A3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&amp;lt;7 酸性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63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(越小越酸)、pH 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41A3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&amp;gt;7 碱性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63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(越大越碱)。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364992"/>
            <a:ext cx="77724" cy="777240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31012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41A3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同步变色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62102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63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万能指示剂、石蕊、酚酞随 pH 显出不同颜色。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591056"/>
            <a:ext cx="4809744" cy="2560320"/>
          </a:xfrm>
          <a:prstGeom prst="rect">
            <a:avLst/>
          </a:prstGeom>
          <a:solidFill>
            <a:srgbClr val="FFFFFF"/>
          </a:solidFill>
          <a:ln w="12700">
            <a:solidFill>
              <a:srgbClr val="CDC1E6"/>
            </a:solidFill>
            <a:prstDash val="solid"/>
          </a:ln>
          <a:effectLst>
            <a:outerShdw sx="100000" sy="100000" kx="0" ky="0" algn="bl" rotWithShape="0" blurRad="152400" dist="38100" dir="5400000">
              <a:srgbClr val="6F6390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pH滴定-变色台/ppt-assets/c-ph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27632"/>
            <a:ext cx="4736592" cy="2487168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719072"/>
            <a:ext cx="1472184" cy="274320"/>
          </a:xfrm>
          <a:prstGeom prst="rect">
            <a:avLst/>
          </a:prstGeom>
          <a:solidFill>
            <a:srgbClr val="241A38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708099"/>
            <a:ext cx="147218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2EEF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pH = 3 → 酸性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2121408" cy="365760"/>
          </a:xfrm>
          <a:prstGeom prst="roundRect">
            <a:avLst>
              <a:gd name="adj" fmla="val 12500"/>
            </a:avLst>
          </a:prstGeom>
          <a:solidFill>
            <a:srgbClr val="7A4FB5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212140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变色台 · pH 与酸碱性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F63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常见的酸和碱 · 沪教版化学九年级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5A35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三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241A3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2EEF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理一理 · 指示剂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41A3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石蕊与酚酞，怎么变色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7A4FB5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5A359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5A35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酸</a:t>
            </a:r>
            <a:endParaRPr lang="en-US" sz="1700" dirty="0"/>
          </a:p>
        </p:txBody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691640"/>
          <a:ext cx="8229600" cy="914400"/>
        </p:xfrm>
        <a:graphic>
          <a:graphicData uri="http://schemas.openxmlformats.org/drawingml/2006/table">
            <a:tbl>
              <a:tblPr/>
              <a:tblGrid>
                <a:gridCol w="2194560"/>
                <a:gridCol w="2011680"/>
                <a:gridCol w="2011680"/>
                <a:gridCol w="2011680"/>
              </a:tblGrid>
              <a:tr h="47548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2EEF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指示剂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DC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1A3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2EEF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酸性 (pH&lt;7)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DC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1A3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2EEF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中性 (pH=7)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DC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1A3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2EEF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碱性 (pH&gt;7)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DC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1A38"/>
                    </a:solidFill>
                  </a:tcPr>
                </a:tc>
              </a:tr>
              <a:tr h="84124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紫色石蕊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DC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4FB5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241A3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变红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DC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3E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241A3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紫色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DC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F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241A3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变蓝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DC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6"/>
                    </a:solidFill>
                  </a:tcPr>
                </a:tc>
              </a:tr>
              <a:tr h="84124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无色酚酞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DC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557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241A3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不变(无色)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DC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0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241A3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不变(无色)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DC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0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241A3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变红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DC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6EE"/>
                    </a:solidFill>
                  </a:tcPr>
                </a:tc>
              </a:tr>
            </a:tbl>
          </a:graphicData>
        </a:graphic>
      </p:graphicFrame>
      <p:sp>
        <p:nvSpPr>
          <p:cNvPr id="9" name="Text 6"/>
          <p:cNvSpPr/>
          <p:nvPr/>
        </p:nvSpPr>
        <p:spPr>
          <a:xfrm>
            <a:off x="457200" y="42976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6F63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记牢:</a:t>
            </a:r>
            <a:pPr algn="ctr" indent="0" marL="0">
              <a:buNone/>
            </a:pPr>
            <a:r>
              <a:rPr lang="en-US" sz="1150" b="1" dirty="0">
                <a:solidFill>
                  <a:srgbClr val="241A3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石蕊</a:t>
            </a:r>
            <a:pPr algn="ctr" indent="0" marL="0">
              <a:buNone/>
            </a:pPr>
            <a:r>
              <a:rPr lang="en-US" sz="1150" dirty="0">
                <a:solidFill>
                  <a:srgbClr val="6F63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能区分酸、中、碱(红/紫/蓝);</a:t>
            </a:r>
            <a:pPr algn="ctr" indent="0" marL="0">
              <a:buNone/>
            </a:pPr>
            <a:r>
              <a:rPr lang="en-US" sz="1150" b="1" dirty="0">
                <a:solidFill>
                  <a:srgbClr val="241A3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酚酞</a:t>
            </a:r>
            <a:pPr algn="ctr" indent="0" marL="0">
              <a:buNone/>
            </a:pPr>
            <a:r>
              <a:rPr lang="en-US" sz="1150" dirty="0">
                <a:solidFill>
                  <a:srgbClr val="6F63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只在</a:t>
            </a:r>
            <a:pPr algn="ctr" indent="0" marL="0">
              <a:buNone/>
            </a:pPr>
            <a:r>
              <a:rPr lang="en-US" sz="1150" b="1" dirty="0">
                <a:solidFill>
                  <a:srgbClr val="241A3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碱性</a:t>
            </a:r>
            <a:pPr algn="ctr" indent="0" marL="0">
              <a:buNone/>
            </a:pPr>
            <a:r>
              <a:rPr lang="en-US" sz="1150" dirty="0">
                <a:solidFill>
                  <a:srgbClr val="6F63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变红,常用来判断"是不是碱"。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F63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常见的酸和碱 · 沪教版化学九年级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5A35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四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241A3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2EEF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探究 · 中和滴定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41A3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酸 + 碱 → 盐 + 水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7A4FB5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5A359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5A35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酸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5A3590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41A3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中和反应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63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向稀盐酸滴 NaOH: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41A3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HCl+NaOH→NaCl+H₂O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63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，酸越来越少。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D6557F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41A3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pH 突变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63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接近 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41A3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20 mL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63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时 pH 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41A3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急剧上升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63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,恰好中和处 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41A3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pH≈7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63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41A3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判断终点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41A3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酚酞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63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由无色变红，指示反应到达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41A3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终点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63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CDC1E6"/>
            </a:solidFill>
            <a:prstDash val="solid"/>
          </a:ln>
          <a:effectLst>
            <a:outerShdw sx="100000" sy="100000" kx="0" ky="0" algn="bl" rotWithShape="0" blurRad="152400" dist="38100" dir="5400000">
              <a:srgbClr val="6F6390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pH滴定-变色台/ppt-assets/c-titr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2185416" cy="274320"/>
          </a:xfrm>
          <a:prstGeom prst="rect">
            <a:avLst/>
          </a:prstGeom>
          <a:solidFill>
            <a:srgbClr val="241A38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218541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2EEF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20mL 恰好中和 · pH 突变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7A4FB5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变色台 · 中和滴定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F63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常见的酸和碱 · 沪教版化学九年级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5A35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五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914400" cy="292608"/>
          </a:xfrm>
          <a:prstGeom prst="rect">
            <a:avLst/>
          </a:prstGeom>
          <a:solidFill>
            <a:srgbClr val="241A3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2EEF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小结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241A3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常见的酸和碱:pH 与中和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7A4FB5"/>
          </a:solidFill>
          <a:ln/>
        </p:spPr>
      </p:sp>
      <p:sp>
        <p:nvSpPr>
          <p:cNvPr id="6" name="Shape 4"/>
          <p:cNvSpPr/>
          <p:nvPr/>
        </p:nvSpPr>
        <p:spPr>
          <a:xfrm>
            <a:off x="548640" y="1783080"/>
            <a:ext cx="2468880" cy="2011680"/>
          </a:xfrm>
          <a:prstGeom prst="roundRect">
            <a:avLst>
              <a:gd name="adj" fmla="val 4545"/>
            </a:avLst>
          </a:prstGeom>
          <a:solidFill>
            <a:srgbClr val="F4F0FB"/>
          </a:solidFill>
          <a:ln w="16510">
            <a:solidFill>
              <a:srgbClr val="7A4FB5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48640" y="1783080"/>
            <a:ext cx="2468880" cy="73152"/>
          </a:xfrm>
          <a:prstGeom prst="rect">
            <a:avLst/>
          </a:prstGeom>
          <a:solidFill>
            <a:srgbClr val="7A4FB5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1965960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7A4FB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pH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548640" y="2377440"/>
            <a:ext cx="24688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6F63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(0~14·7中性)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548640" y="2788920"/>
            <a:ext cx="24688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241A3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&lt;7酸性 &gt;7碱性</a:t>
            </a:r>
            <a:endParaRPr lang="en-US" sz="1250" dirty="0"/>
          </a:p>
        </p:txBody>
      </p:sp>
      <p:sp>
        <p:nvSpPr>
          <p:cNvPr id="11" name="Text 9"/>
          <p:cNvSpPr/>
          <p:nvPr/>
        </p:nvSpPr>
        <p:spPr>
          <a:xfrm>
            <a:off x="548640" y="3200400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4135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越小越酸越大越碱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3410712" y="1783080"/>
            <a:ext cx="2468880" cy="2011680"/>
          </a:xfrm>
          <a:prstGeom prst="roundRect">
            <a:avLst>
              <a:gd name="adj" fmla="val 4545"/>
            </a:avLst>
          </a:prstGeom>
          <a:solidFill>
            <a:srgbClr val="F4F0FB"/>
          </a:solidFill>
          <a:ln w="16510">
            <a:solidFill>
              <a:srgbClr val="D6557F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3410712" y="1783080"/>
            <a:ext cx="2468880" cy="73152"/>
          </a:xfrm>
          <a:prstGeom prst="rect">
            <a:avLst/>
          </a:prstGeom>
          <a:solidFill>
            <a:srgbClr val="D6557F"/>
          </a:solidFill>
          <a:ln/>
        </p:spPr>
      </p:sp>
      <p:sp>
        <p:nvSpPr>
          <p:cNvPr id="14" name="Text 12"/>
          <p:cNvSpPr/>
          <p:nvPr/>
        </p:nvSpPr>
        <p:spPr>
          <a:xfrm>
            <a:off x="3410712" y="1965960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D655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指示剂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3410712" y="2377440"/>
            <a:ext cx="24688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6F63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(石蕊红/紫/蓝)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410712" y="2788920"/>
            <a:ext cx="24688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241A3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酚酞碱性变红</a:t>
            </a:r>
            <a:endParaRPr lang="en-US" sz="1250" dirty="0"/>
          </a:p>
        </p:txBody>
      </p:sp>
      <p:sp>
        <p:nvSpPr>
          <p:cNvPr id="17" name="Text 15"/>
          <p:cNvSpPr/>
          <p:nvPr/>
        </p:nvSpPr>
        <p:spPr>
          <a:xfrm>
            <a:off x="3410712" y="3200400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4135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检验酸碱性</a:t>
            </a:r>
            <a:endParaRPr lang="en-US" sz="1150" dirty="0"/>
          </a:p>
        </p:txBody>
      </p:sp>
      <p:sp>
        <p:nvSpPr>
          <p:cNvPr id="18" name="Shape 16"/>
          <p:cNvSpPr/>
          <p:nvPr/>
        </p:nvSpPr>
        <p:spPr>
          <a:xfrm>
            <a:off x="6272784" y="1783080"/>
            <a:ext cx="2468880" cy="2011680"/>
          </a:xfrm>
          <a:prstGeom prst="roundRect">
            <a:avLst>
              <a:gd name="adj" fmla="val 4545"/>
            </a:avLst>
          </a:prstGeom>
          <a:solidFill>
            <a:srgbClr val="F4F0FB"/>
          </a:solidFill>
          <a:ln w="16510">
            <a:solidFill>
              <a:srgbClr val="E0922C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6272784" y="1783080"/>
            <a:ext cx="2468880" cy="73152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20" name="Text 18"/>
          <p:cNvSpPr/>
          <p:nvPr/>
        </p:nvSpPr>
        <p:spPr>
          <a:xfrm>
            <a:off x="6272784" y="1965960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E092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中和反应</a:t>
            </a:r>
            <a:endParaRPr lang="en-US" sz="1800" dirty="0"/>
          </a:p>
        </p:txBody>
      </p:sp>
      <p:sp>
        <p:nvSpPr>
          <p:cNvPr id="21" name="Text 19"/>
          <p:cNvSpPr/>
          <p:nvPr/>
        </p:nvSpPr>
        <p:spPr>
          <a:xfrm>
            <a:off x="6272784" y="2377440"/>
            <a:ext cx="24688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6F63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(酸+碱→盐+水)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6272784" y="2788920"/>
            <a:ext cx="24688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241A3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恰好中和pH≈7</a:t>
            </a:r>
            <a:endParaRPr lang="en-US" sz="1250" dirty="0"/>
          </a:p>
        </p:txBody>
      </p:sp>
      <p:sp>
        <p:nvSpPr>
          <p:cNvPr id="23" name="Text 21"/>
          <p:cNvSpPr/>
          <p:nvPr/>
        </p:nvSpPr>
        <p:spPr>
          <a:xfrm>
            <a:off x="6272784" y="3200400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4135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终点酚酞变红</a:t>
            </a:r>
            <a:endParaRPr lang="en-US" sz="1150" dirty="0"/>
          </a:p>
        </p:txBody>
      </p:sp>
      <p:sp>
        <p:nvSpPr>
          <p:cNvPr id="24" name="Shape 22"/>
          <p:cNvSpPr/>
          <p:nvPr/>
        </p:nvSpPr>
        <p:spPr>
          <a:xfrm>
            <a:off x="3520440" y="4069080"/>
            <a:ext cx="2103120" cy="365760"/>
          </a:xfrm>
          <a:prstGeom prst="roundRect">
            <a:avLst>
              <a:gd name="adj" fmla="val 12500"/>
            </a:avLst>
          </a:prstGeom>
          <a:solidFill>
            <a:srgbClr val="7A4FB5"/>
          </a:solidFill>
          <a:ln/>
        </p:spPr>
      </p:sp>
      <p:sp>
        <p:nvSpPr>
          <p:cNvPr id="25" name="Text 23"/>
          <p:cNvSpPr/>
          <p:nvPr/>
        </p:nvSpPr>
        <p:spPr>
          <a:xfrm>
            <a:off x="3520440" y="4059936"/>
            <a:ext cx="21031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变色台 · 闯关</a:t>
            </a:r>
            <a:endParaRPr lang="en-US" sz="1150" dirty="0"/>
          </a:p>
        </p:txBody>
      </p:sp>
      <p:sp>
        <p:nvSpPr>
          <p:cNvPr id="26" name="Text 24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F63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常见的酸和碱 · 沪教版化学九年级</a:t>
            </a:r>
            <a:endParaRPr lang="en-US" sz="850" dirty="0"/>
          </a:p>
        </p:txBody>
      </p:sp>
      <p:sp>
        <p:nvSpPr>
          <p:cNvPr id="27" name="Text 25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5A35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六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914400" cy="292608"/>
          </a:xfrm>
          <a:prstGeom prst="rect">
            <a:avLst/>
          </a:prstGeom>
          <a:solidFill>
            <a:srgbClr val="241A3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2EEF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课后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41A3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会判断，会动手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7A4FB5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5A359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5A35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酸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1ECFA"/>
          </a:solidFill>
          <a:ln w="12700">
            <a:solidFill>
              <a:srgbClr val="7A4FB5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5A3590"/>
          </a:solidFill>
          <a:ln/>
        </p:spPr>
      </p:sp>
      <p:sp>
        <p:nvSpPr>
          <p:cNvPr id="10" name="Text 8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41A3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F63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用pH表示酸碱性:pH=2、pH=7、pH=11 各显什么性?石蕊、酚酞分别显什么色?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7E0F3"/>
          </a:solidFill>
          <a:ln w="9525">
            <a:solidFill>
              <a:srgbClr val="CDC1E6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D6557F"/>
          </a:solidFill>
          <a:ln/>
        </p:spPr>
      </p:sp>
      <p:sp>
        <p:nvSpPr>
          <p:cNvPr id="14" name="Text 12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41A3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F63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测一测家里白醋、肥皂水、纯净水的pH(用pH试纸)，记录并判断它们的酸碱性。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7E0F3"/>
          </a:solidFill>
          <a:ln w="9525">
            <a:solidFill>
              <a:srgbClr val="CDC1E6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8" name="Text 16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41A3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F63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想一想:向稀盐酸中滴NaOH，为什么用酚酞由无色变红判断终点，而不是用石蕊?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F63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常见的酸和碱 · 沪教版化学九年级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5A35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七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E0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pH滴定-变色台/ppt-assets/c-titr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1554480"/>
            <a:ext cx="9144000" cy="2103120"/>
          </a:xfrm>
          <a:prstGeom prst="rect">
            <a:avLst/>
          </a:prstGeom>
          <a:solidFill>
            <a:srgbClr val="1A1030">
              <a:alpha val="70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1828800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spc="4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pH · 指示剂 · 中和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457200" y="269748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spc="200" kern="0" dirty="0">
                <a:solidFill>
                  <a:srgbClr val="E0D6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小于7酸、大于7碱，恰好中和约等于7</a:t>
            </a:r>
            <a:endParaRPr lang="en-US" sz="17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CDC1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常见的酸和碱 · 沪教版化学九年级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DC1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八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常见的酸和碱</dc:title>
  <dc:subject>PptxGenJS Presentation</dc:subject>
  <dc:creator>光鹿课件</dc:creator>
  <cp:lastModifiedBy>光鹿课件</cp:lastModifiedBy>
  <cp:revision>1</cp:revision>
  <dcterms:created xsi:type="dcterms:W3CDTF">2026-06-16T17:11:30Z</dcterms:created>
  <dcterms:modified xsi:type="dcterms:W3CDTF">2026-06-16T17:11:30Z</dcterms:modified>
</cp:coreProperties>
</file>