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erimeter/index.html" TargetMode="External"/><Relationship Id="rId1" Type="http://schemas.openxmlformats.org/officeDocument/2006/relationships/image" Target="../media/image-1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erimeter/index.html?l=6&amp;w=4" TargetMode="External"/><Relationship Id="rId1" Type="http://schemas.openxmlformats.org/officeDocument/2006/relationships/image" Target="../media/image-3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erimeter/index.html?tab=rule" TargetMode="External"/><Relationship Id="rId1" Type="http://schemas.openxmlformats.org/officeDocument/2006/relationships/image" Target="../media/image-4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erimeter/index.html?tab=square&amp;s=5" TargetMode="External"/><Relationship Id="rId1" Type="http://schemas.openxmlformats.org/officeDocument/2006/relationships/image" Target="../media/image-5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globalaits.com/files/perimeter/index.html?tab=quiz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2EF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长方形周长-围线台/ppt-assets/c-trac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3200400"/>
            <a:ext cx="9144000" cy="1943100"/>
          </a:xfrm>
          <a:prstGeom prst="rect">
            <a:avLst/>
          </a:prstGeom>
          <a:solidFill>
            <a:srgbClr val="0E2416">
              <a:alpha val="62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502920" y="457200"/>
            <a:ext cx="4572000" cy="1554480"/>
          </a:xfrm>
          <a:prstGeom prst="rect">
            <a:avLst/>
          </a:prstGeom>
          <a:solidFill>
            <a:srgbClr val="EAF5EC">
              <a:alpha val="86000"/>
            </a:srgbClr>
          </a:solidFill>
          <a:ln/>
        </p:spPr>
      </p:sp>
      <p:sp>
        <p:nvSpPr>
          <p:cNvPr id="5" name="Text 2"/>
          <p:cNvSpPr/>
          <p:nvPr/>
        </p:nvSpPr>
        <p:spPr>
          <a:xfrm>
            <a:off x="566928" y="914400"/>
            <a:ext cx="4754880" cy="8229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3000" b="1" spc="200" kern="0" dirty="0">
                <a:solidFill>
                  <a:srgbClr val="1F3D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长方形和正方形的周长</a:t>
            </a:r>
            <a:endParaRPr lang="en-US" sz="3000" dirty="0"/>
          </a:p>
        </p:txBody>
      </p:sp>
      <p:sp>
        <p:nvSpPr>
          <p:cNvPr id="6" name="Text 3"/>
          <p:cNvSpPr/>
          <p:nvPr/>
        </p:nvSpPr>
        <p:spPr>
          <a:xfrm>
            <a:off x="640080" y="603504"/>
            <a:ext cx="3657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50" b="1" spc="100" kern="0" dirty="0">
                <a:solidFill>
                  <a:srgbClr val="1D7A4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围一圈 · 围线台</a:t>
            </a:r>
            <a:endParaRPr lang="en-US" sz="1150" dirty="0"/>
          </a:p>
        </p:txBody>
      </p:sp>
      <p:sp>
        <p:nvSpPr>
          <p:cNvPr id="7" name="Text 4"/>
          <p:cNvSpPr/>
          <p:nvPr/>
        </p:nvSpPr>
        <p:spPr>
          <a:xfrm>
            <a:off x="640080" y="1682496"/>
            <a:ext cx="36576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300" dirty="0">
                <a:solidFill>
                  <a:srgbClr val="6D8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苏教版数学 · 三年级上册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566928" y="3977640"/>
            <a:ext cx="7315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600" i="1" spc="200" kern="0" dirty="0">
                <a:solidFill>
                  <a:srgbClr val="EAF5EC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围一圈走过的总长度,就是周长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3611880" y="4434840"/>
            <a:ext cx="1920240" cy="365760"/>
          </a:xfrm>
          <a:prstGeom prst="roundRect">
            <a:avLst>
              <a:gd name="adj" fmla="val 12500"/>
            </a:avLst>
          </a:prstGeom>
          <a:solidFill>
            <a:srgbClr val="2E9E5B"/>
          </a:solidFill>
          <a:ln/>
        </p:spPr>
      </p:sp>
      <p:sp>
        <p:nvSpPr>
          <p:cNvPr id="10" name="Text 7"/>
          <p:cNvSpPr/>
          <p:nvPr/>
        </p:nvSpPr>
        <p:spPr>
          <a:xfrm>
            <a:off x="3611880" y="4425696"/>
            <a:ext cx="192024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打开围线台</a:t>
            </a:r>
            <a:endParaRPr lang="en-US" sz="1150" dirty="0"/>
          </a:p>
        </p:txBody>
      </p:sp>
      <p:sp>
        <p:nvSpPr>
          <p:cNvPr id="11" name="Shape 8"/>
          <p:cNvSpPr/>
          <p:nvPr/>
        </p:nvSpPr>
        <p:spPr>
          <a:xfrm>
            <a:off x="8229600" y="502920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D7A42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8229600" y="493776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D7A4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周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133856" cy="292608"/>
          </a:xfrm>
          <a:prstGeom prst="rect">
            <a:avLst/>
          </a:prstGeom>
          <a:solidFill>
            <a:srgbClr val="1F3D2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6E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从"镶一圈边"说起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F3D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绕一圈,要多长?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2E9E5B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D7A42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D7A4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周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00784"/>
            <a:ext cx="77724" cy="777240"/>
          </a:xfrm>
          <a:prstGeom prst="rect">
            <a:avLst/>
          </a:prstGeom>
          <a:solidFill>
            <a:srgbClr val="9C6326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45920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3D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生活里的一圈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56816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给相框镶花边、给操场围栏杆,要绕图形一周。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1D7A42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3D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什么是周长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封闭图形</a:t>
            </a:r>
            <a:pPr indent="0" marL="0">
              <a:lnSpc>
                <a:spcPts val="1600"/>
              </a:lnSpc>
              <a:buNone/>
            </a:pPr>
            <a:r>
              <a:rPr lang="en-US" sz="1100" b="1" dirty="0">
                <a:solidFill>
                  <a:srgbClr val="1F3D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一周的长度</a:t>
            </a:r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,就叫它的周长。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39312"/>
            <a:ext cx="77724" cy="777240"/>
          </a:xfrm>
          <a:prstGeom prst="rect">
            <a:avLst/>
          </a:prstGeom>
          <a:solidFill>
            <a:srgbClr val="E2922C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84448"/>
            <a:ext cx="384048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3D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今天的任务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95344"/>
            <a:ext cx="384048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学会算长方形、正方形的周长,别和"面积"搞混。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4764024" y="1655064"/>
            <a:ext cx="3959352" cy="2816352"/>
          </a:xfrm>
          <a:prstGeom prst="rect">
            <a:avLst/>
          </a:prstGeom>
          <a:solidFill>
            <a:srgbClr val="FFFFFF"/>
          </a:solidFill>
          <a:ln w="12700">
            <a:solidFill>
              <a:srgbClr val="C2DCC6"/>
            </a:solidFill>
            <a:prstDash val="solid"/>
          </a:ln>
          <a:effectLst>
            <a:outerShdw sx="100000" sy="100000" kx="0" ky="0" algn="bl" rotWithShape="0" blurRad="152400" dist="38100" dir="5400000">
              <a:srgbClr val="5E8A6A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长方形周长-围线台/ppt-assets/c-trac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4800600" y="1691640"/>
            <a:ext cx="3886200" cy="274320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892040" y="1783080"/>
            <a:ext cx="996696" cy="274320"/>
          </a:xfrm>
          <a:prstGeom prst="rect">
            <a:avLst/>
          </a:prstGeom>
          <a:solidFill>
            <a:srgbClr val="1F3D2A"/>
          </a:solidFill>
          <a:ln/>
        </p:spPr>
      </p:sp>
      <p:sp>
        <p:nvSpPr>
          <p:cNvPr id="20" name="Text 17"/>
          <p:cNvSpPr/>
          <p:nvPr/>
        </p:nvSpPr>
        <p:spPr>
          <a:xfrm>
            <a:off x="4892040" y="1772107"/>
            <a:ext cx="996696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6E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绕一圈就是周长</a:t>
            </a:r>
            <a:endParaRPr lang="en-US" sz="1000" dirty="0"/>
          </a:p>
        </p:txBody>
      </p:sp>
      <p:sp>
        <p:nvSpPr>
          <p:cNvPr id="21" name="Text 18"/>
          <p:cNvSpPr/>
          <p:nvPr/>
        </p:nvSpPr>
        <p:spPr>
          <a:xfrm>
            <a:off x="411480" y="4809744"/>
            <a:ext cx="5303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8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长方形和正方形的周长 · 苏教版数学三年级上册</a:t>
            </a:r>
            <a:endParaRPr lang="en-US" sz="850" dirty="0"/>
          </a:p>
        </p:txBody>
      </p:sp>
      <p:sp>
        <p:nvSpPr>
          <p:cNvPr id="22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D7A4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二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1F3D2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6E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动手 · 围一围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F3D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边一条一条加起来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2E9E5B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D7A42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D7A4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周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E2922C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3D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围一圈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点"围一圈",四条边依次高亮:长 + 宽 + 长 + 宽。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1D7A42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3D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就是周长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走过的总长度就是周长,如 6+4+6+4 = 20 厘米。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9C6326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3D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换一换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拖滑块或拖右下角手柄改长宽,再围一圈看看。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C2DCC6"/>
            </a:solidFill>
            <a:prstDash val="solid"/>
          </a:ln>
          <a:effectLst>
            <a:outerShdw sx="100000" sy="100000" kx="0" ky="0" algn="bl" rotWithShape="0" blurRad="152400" dist="38100" dir="5400000">
              <a:srgbClr val="5E8A6A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长方形周长-围线台/ppt-assets/c-trac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1709928" cy="274320"/>
          </a:xfrm>
          <a:prstGeom prst="rect">
            <a:avLst/>
          </a:prstGeom>
          <a:solidFill>
            <a:srgbClr val="1F3D2A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1709928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6E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长 + 宽 + 长 + 宽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609344" cy="365760"/>
          </a:xfrm>
          <a:prstGeom prst="roundRect">
            <a:avLst>
              <a:gd name="adj" fmla="val 12500"/>
            </a:avLst>
          </a:prstGeom>
          <a:solidFill>
            <a:srgbClr val="2E9E5B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60934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围线台 · 围一围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303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8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长方形和正方形的周长 · 苏教版数学三年级上册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D7A4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三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1F3D2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6E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找规律 · 公式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F3D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周长 =(长 + 宽)× 2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2E9E5B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D7A42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D7A4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周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1D7A42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3D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同色一组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相邻两条边(长 + 宽)一组,对面两条又一组——正好 2 组。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E2922C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3D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归纳公式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长 + 宽 + 长 + 宽 = (长 + 宽)× 2。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9C6326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3D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更简便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(7 + 4)× 2 = 11 × 2 = 22 厘米,比一条条加更快。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C2DCC6"/>
            </a:solidFill>
            <a:prstDash val="solid"/>
          </a:ln>
          <a:effectLst>
            <a:outerShdw sx="100000" sy="100000" kx="0" ky="0" algn="bl" rotWithShape="0" blurRad="152400" dist="38100" dir="5400000">
              <a:srgbClr val="5E8A6A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长方形周长-围线台/ppt-assets/c-rul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1353312" cy="274320"/>
          </a:xfrm>
          <a:prstGeom prst="rect">
            <a:avLst/>
          </a:prstGeom>
          <a:solidFill>
            <a:srgbClr val="1F3D2A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1353312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6E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(长 + 宽)× 2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609344" cy="365760"/>
          </a:xfrm>
          <a:prstGeom prst="roundRect">
            <a:avLst>
              <a:gd name="adj" fmla="val 12500"/>
            </a:avLst>
          </a:prstGeom>
          <a:solidFill>
            <a:srgbClr val="2E9E5B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60934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围线台 · 找规律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303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8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长方形和正方形的周长 · 苏教版数学三年级上册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D7A4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四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1024128" cy="292608"/>
          </a:xfrm>
          <a:prstGeom prst="rect">
            <a:avLst/>
          </a:prstGeom>
          <a:solidFill>
            <a:srgbClr val="1F3D2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1024128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6E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迁移 · 正方形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F3D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周长 = 边长 × 4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2E9E5B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D7A42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D7A4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周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1D7A42"/>
          </a:solidFill>
          <a:ln/>
        </p:spPr>
      </p:sp>
      <p:sp>
        <p:nvSpPr>
          <p:cNvPr id="9" name="Text 7"/>
          <p:cNvSpPr/>
          <p:nvPr/>
        </p:nvSpPr>
        <p:spPr>
          <a:xfrm>
            <a:off x="640080" y="1664208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3D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四边相等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640080" y="1975104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正方形四条边一样长,绕一圈就是 4 条相等的边。</a:t>
            </a:r>
            <a:endParaRPr lang="en-US" sz="1100" dirty="0"/>
          </a:p>
        </p:txBody>
      </p:sp>
      <p:sp>
        <p:nvSpPr>
          <p:cNvPr id="11" name="Shape 9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E2922C"/>
          </a:solidFill>
          <a:ln/>
        </p:spPr>
      </p:sp>
      <p:sp>
        <p:nvSpPr>
          <p:cNvPr id="12" name="Text 10"/>
          <p:cNvSpPr/>
          <p:nvPr/>
        </p:nvSpPr>
        <p:spPr>
          <a:xfrm>
            <a:off x="640080" y="2615184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3D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公式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640080" y="2926080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周长 = 边长 × 4,如 5 × 4 = 20 厘米。</a:t>
            </a:r>
            <a:endParaRPr lang="en-US" sz="1100" dirty="0"/>
          </a:p>
        </p:txBody>
      </p:sp>
      <p:sp>
        <p:nvSpPr>
          <p:cNvPr id="14" name="Shape 12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15" name="Text 13"/>
          <p:cNvSpPr/>
          <p:nvPr/>
        </p:nvSpPr>
        <p:spPr>
          <a:xfrm>
            <a:off x="640080" y="3566160"/>
            <a:ext cx="30175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3D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周长 ≠ 面积</a:t>
            </a:r>
            <a:endParaRPr lang="en-US" sz="1400" dirty="0"/>
          </a:p>
        </p:txBody>
      </p:sp>
      <p:sp>
        <p:nvSpPr>
          <p:cNvPr id="16" name="Text 14"/>
          <p:cNvSpPr/>
          <p:nvPr/>
        </p:nvSpPr>
        <p:spPr>
          <a:xfrm>
            <a:off x="640080" y="3877056"/>
            <a:ext cx="301752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周长是一周的长度(厘米),面积是面的大小(平方厘米),别混!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3913632" y="1746504"/>
            <a:ext cx="4809744" cy="2404872"/>
          </a:xfrm>
          <a:prstGeom prst="rect">
            <a:avLst/>
          </a:prstGeom>
          <a:solidFill>
            <a:srgbClr val="FFFFFF"/>
          </a:solidFill>
          <a:ln w="12700">
            <a:solidFill>
              <a:srgbClr val="C2DCC6"/>
            </a:solidFill>
            <a:prstDash val="solid"/>
          </a:ln>
          <a:effectLst>
            <a:outerShdw sx="100000" sy="100000" kx="0" ky="0" algn="bl" rotWithShape="0" blurRad="152400" dist="38100" dir="5400000">
              <a:srgbClr val="5E8A6A">
                <a:alpha val="30000"/>
              </a:srgbClr>
            </a:outerShdw>
          </a:effectLst>
        </p:spPr>
      </p:sp>
      <p:pic>
        <p:nvPicPr>
          <p:cNvPr id="18" name="Image 0" descr="/Users/shaorunze/Documents/Claude/Projects/ai推演/长方形周长-围线台/ppt-assets/c-squar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3950208" y="1783080"/>
            <a:ext cx="4736592" cy="2331720"/>
          </a:xfrm>
          <a:prstGeom prst="rect">
            <a:avLst/>
          </a:prstGeom>
        </p:spPr>
      </p:pic>
      <p:sp>
        <p:nvSpPr>
          <p:cNvPr id="19" name="Shape 16"/>
          <p:cNvSpPr/>
          <p:nvPr/>
        </p:nvSpPr>
        <p:spPr>
          <a:xfrm>
            <a:off x="4041648" y="1874520"/>
            <a:ext cx="877824" cy="274320"/>
          </a:xfrm>
          <a:prstGeom prst="rect">
            <a:avLst/>
          </a:prstGeom>
          <a:solidFill>
            <a:srgbClr val="1F3D2A"/>
          </a:solidFill>
          <a:ln/>
        </p:spPr>
      </p:sp>
      <p:sp>
        <p:nvSpPr>
          <p:cNvPr id="20" name="Text 17"/>
          <p:cNvSpPr/>
          <p:nvPr/>
        </p:nvSpPr>
        <p:spPr>
          <a:xfrm>
            <a:off x="4041648" y="1863547"/>
            <a:ext cx="877824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EEF6E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边长 × 4</a:t>
            </a:r>
            <a:endParaRPr lang="en-US" sz="1000" dirty="0"/>
          </a:p>
        </p:txBody>
      </p:sp>
      <p:sp>
        <p:nvSpPr>
          <p:cNvPr id="21" name="Shape 18"/>
          <p:cNvSpPr/>
          <p:nvPr/>
        </p:nvSpPr>
        <p:spPr>
          <a:xfrm>
            <a:off x="3950208" y="4370832"/>
            <a:ext cx="1609344" cy="365760"/>
          </a:xfrm>
          <a:prstGeom prst="roundRect">
            <a:avLst>
              <a:gd name="adj" fmla="val 12500"/>
            </a:avLst>
          </a:prstGeom>
          <a:solidFill>
            <a:srgbClr val="2E9E5B"/>
          </a:solidFill>
          <a:ln/>
        </p:spPr>
      </p:sp>
      <p:sp>
        <p:nvSpPr>
          <p:cNvPr id="22" name="Text 19"/>
          <p:cNvSpPr/>
          <p:nvPr/>
        </p:nvSpPr>
        <p:spPr>
          <a:xfrm>
            <a:off x="3950208" y="4361688"/>
            <a:ext cx="1609344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围线台 · 正方形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411480" y="4809744"/>
            <a:ext cx="5303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8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长方形和正方形的周长 · 苏教版数学三年级上册</a:t>
            </a:r>
            <a:endParaRPr lang="en-US" sz="850" dirty="0"/>
          </a:p>
        </p:txBody>
      </p:sp>
      <p:sp>
        <p:nvSpPr>
          <p:cNvPr id="24" name="Text 21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D7A4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五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长方形周长-围线台/ppt-assets/c-trac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5486400" y="0"/>
            <a:ext cx="36576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5486400" y="0"/>
            <a:ext cx="3657600" cy="5143500"/>
          </a:xfrm>
          <a:prstGeom prst="rect">
            <a:avLst/>
          </a:prstGeom>
          <a:solidFill>
            <a:srgbClr val="0E2416">
              <a:alpha val="50000"/>
            </a:srgbClr>
          </a:solidFill>
          <a:ln/>
        </p:spPr>
      </p:sp>
      <p:sp>
        <p:nvSpPr>
          <p:cNvPr id="4" name="Shape 1"/>
          <p:cNvSpPr/>
          <p:nvPr/>
        </p:nvSpPr>
        <p:spPr>
          <a:xfrm>
            <a:off x="411480" y="411480"/>
            <a:ext cx="1133856" cy="292608"/>
          </a:xfrm>
          <a:prstGeom prst="rect">
            <a:avLst/>
          </a:prstGeom>
          <a:solidFill>
            <a:srgbClr val="1F3D2A"/>
          </a:solidFill>
          <a:ln/>
        </p:spPr>
      </p:sp>
      <p:sp>
        <p:nvSpPr>
          <p:cNvPr id="5" name="Text 2"/>
          <p:cNvSpPr/>
          <p:nvPr/>
        </p:nvSpPr>
        <p:spPr>
          <a:xfrm>
            <a:off x="411480" y="400507"/>
            <a:ext cx="1133856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6E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小结 · 记牢三点</a:t>
            </a:r>
            <a:endParaRPr lang="en-US" sz="1050" dirty="0"/>
          </a:p>
        </p:txBody>
      </p:sp>
      <p:sp>
        <p:nvSpPr>
          <p:cNvPr id="6" name="Text 3"/>
          <p:cNvSpPr/>
          <p:nvPr/>
        </p:nvSpPr>
        <p:spPr>
          <a:xfrm>
            <a:off x="393192" y="749808"/>
            <a:ext cx="48463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200" b="1" dirty="0">
                <a:solidFill>
                  <a:srgbClr val="1F3D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周长,绕一圈的长度</a:t>
            </a:r>
            <a:endParaRPr lang="en-US" sz="2200" dirty="0"/>
          </a:p>
        </p:txBody>
      </p:sp>
      <p:sp>
        <p:nvSpPr>
          <p:cNvPr id="7" name="Shape 4"/>
          <p:cNvSpPr/>
          <p:nvPr/>
        </p:nvSpPr>
        <p:spPr>
          <a:xfrm>
            <a:off x="429768" y="1371600"/>
            <a:ext cx="566928" cy="41148"/>
          </a:xfrm>
          <a:prstGeom prst="rect">
            <a:avLst/>
          </a:prstGeom>
          <a:solidFill>
            <a:srgbClr val="2E9E5B"/>
          </a:solidFill>
          <a:ln/>
        </p:spPr>
      </p:sp>
      <p:sp>
        <p:nvSpPr>
          <p:cNvPr id="8" name="Shape 5"/>
          <p:cNvSpPr/>
          <p:nvPr/>
        </p:nvSpPr>
        <p:spPr>
          <a:xfrm>
            <a:off x="457200" y="1719072"/>
            <a:ext cx="77724" cy="777240"/>
          </a:xfrm>
          <a:prstGeom prst="rect">
            <a:avLst/>
          </a:prstGeom>
          <a:solidFill>
            <a:srgbClr val="1D7A42"/>
          </a:solidFill>
          <a:ln/>
        </p:spPr>
      </p:sp>
      <p:sp>
        <p:nvSpPr>
          <p:cNvPr id="9" name="Text 6"/>
          <p:cNvSpPr/>
          <p:nvPr/>
        </p:nvSpPr>
        <p:spPr>
          <a:xfrm>
            <a:off x="640080" y="1664208"/>
            <a:ext cx="4572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3D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什么是周长</a:t>
            </a:r>
            <a:endParaRPr lang="en-US" sz="1400" dirty="0"/>
          </a:p>
        </p:txBody>
      </p:sp>
      <p:sp>
        <p:nvSpPr>
          <p:cNvPr id="10" name="Text 7"/>
          <p:cNvSpPr/>
          <p:nvPr/>
        </p:nvSpPr>
        <p:spPr>
          <a:xfrm>
            <a:off x="640080" y="1975104"/>
            <a:ext cx="45720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封闭图形一周的长度。</a:t>
            </a:r>
            <a:endParaRPr lang="en-US" sz="1100" dirty="0"/>
          </a:p>
        </p:txBody>
      </p:sp>
      <p:sp>
        <p:nvSpPr>
          <p:cNvPr id="11" name="Shape 8"/>
          <p:cNvSpPr/>
          <p:nvPr/>
        </p:nvSpPr>
        <p:spPr>
          <a:xfrm>
            <a:off x="457200" y="2670048"/>
            <a:ext cx="77724" cy="777240"/>
          </a:xfrm>
          <a:prstGeom prst="rect">
            <a:avLst/>
          </a:prstGeom>
          <a:solidFill>
            <a:srgbClr val="E2922C"/>
          </a:solidFill>
          <a:ln/>
        </p:spPr>
      </p:sp>
      <p:sp>
        <p:nvSpPr>
          <p:cNvPr id="12" name="Text 9"/>
          <p:cNvSpPr/>
          <p:nvPr/>
        </p:nvSpPr>
        <p:spPr>
          <a:xfrm>
            <a:off x="640080" y="2615184"/>
            <a:ext cx="4572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3D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两个公式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640080" y="2926080"/>
            <a:ext cx="45720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长方形 =(长+宽)×2;正方形 = 边长×4。</a:t>
            </a:r>
            <a:endParaRPr lang="en-US" sz="1100" dirty="0"/>
          </a:p>
        </p:txBody>
      </p:sp>
      <p:sp>
        <p:nvSpPr>
          <p:cNvPr id="14" name="Shape 11"/>
          <p:cNvSpPr/>
          <p:nvPr/>
        </p:nvSpPr>
        <p:spPr>
          <a:xfrm>
            <a:off x="457200" y="3621024"/>
            <a:ext cx="77724" cy="777240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15" name="Text 12"/>
          <p:cNvSpPr/>
          <p:nvPr/>
        </p:nvSpPr>
        <p:spPr>
          <a:xfrm>
            <a:off x="640080" y="3566160"/>
            <a:ext cx="45720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3D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别混淆</a:t>
            </a:r>
            <a:endParaRPr lang="en-US" sz="1400" dirty="0"/>
          </a:p>
        </p:txBody>
      </p:sp>
      <p:sp>
        <p:nvSpPr>
          <p:cNvPr id="16" name="Text 13"/>
          <p:cNvSpPr/>
          <p:nvPr/>
        </p:nvSpPr>
        <p:spPr>
          <a:xfrm>
            <a:off x="640080" y="3877056"/>
            <a:ext cx="45720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00" dirty="0">
                <a:solidFill>
                  <a:srgbClr val="6D8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周长 ≠ 面积。点「让小周讲讲周长」再听一遍。</a:t>
            </a:r>
            <a:endParaRPr lang="en-US" sz="1100" dirty="0"/>
          </a:p>
        </p:txBody>
      </p:sp>
      <p:sp>
        <p:nvSpPr>
          <p:cNvPr id="17" name="Shape 14"/>
          <p:cNvSpPr/>
          <p:nvPr/>
        </p:nvSpPr>
        <p:spPr>
          <a:xfrm>
            <a:off x="457200" y="4498848"/>
            <a:ext cx="2194560" cy="365760"/>
          </a:xfrm>
          <a:prstGeom prst="roundRect">
            <a:avLst>
              <a:gd name="adj" fmla="val 12500"/>
            </a:avLst>
          </a:prstGeom>
          <a:solidFill>
            <a:srgbClr val="2E9E5B"/>
          </a:solidFill>
          <a:ln/>
        </p:spPr>
      </p:sp>
      <p:sp>
        <p:nvSpPr>
          <p:cNvPr id="18" name="Text 15"/>
          <p:cNvSpPr/>
          <p:nvPr/>
        </p:nvSpPr>
        <p:spPr>
          <a:xfrm>
            <a:off x="457200" y="4489704"/>
            <a:ext cx="21945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150" b="1" u="sng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▶  围线台 · 闯关</a:t>
            </a:r>
            <a:endParaRPr lang="en-US" sz="1150" dirty="0"/>
          </a:p>
        </p:txBody>
      </p:sp>
      <p:sp>
        <p:nvSpPr>
          <p:cNvPr id="19" name="Text 16"/>
          <p:cNvSpPr/>
          <p:nvPr/>
        </p:nvSpPr>
        <p:spPr>
          <a:xfrm>
            <a:off x="411480" y="4809744"/>
            <a:ext cx="5303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8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长方形和正方形的周长 · 苏教版数学三年级上册</a:t>
            </a:r>
            <a:endParaRPr lang="en-US" sz="850" dirty="0"/>
          </a:p>
        </p:txBody>
      </p:sp>
      <p:sp>
        <p:nvSpPr>
          <p:cNvPr id="20" name="Text 17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D7A4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六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11480" y="384048"/>
            <a:ext cx="914400" cy="292608"/>
          </a:xfrm>
          <a:prstGeom prst="rect">
            <a:avLst/>
          </a:prstGeom>
          <a:solidFill>
            <a:srgbClr val="1F3D2A"/>
          </a:solidFill>
          <a:ln/>
        </p:spPr>
      </p:sp>
      <p:sp>
        <p:nvSpPr>
          <p:cNvPr id="3" name="Text 1"/>
          <p:cNvSpPr/>
          <p:nvPr/>
        </p:nvSpPr>
        <p:spPr>
          <a:xfrm>
            <a:off x="411480" y="373075"/>
            <a:ext cx="914400" cy="3108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50" b="1" spc="200" kern="0" dirty="0">
                <a:solidFill>
                  <a:srgbClr val="EEF6E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课后 · 作业</a:t>
            </a:r>
            <a:endParaRPr lang="en-US" sz="1050" dirty="0"/>
          </a:p>
        </p:txBody>
      </p:sp>
      <p:sp>
        <p:nvSpPr>
          <p:cNvPr id="4" name="Text 2"/>
          <p:cNvSpPr/>
          <p:nvPr/>
        </p:nvSpPr>
        <p:spPr>
          <a:xfrm>
            <a:off x="393192" y="713232"/>
            <a:ext cx="8229600" cy="5669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600" b="1" spc="100" kern="0" dirty="0">
                <a:solidFill>
                  <a:srgbClr val="1F3D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量一量、算一算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429768" y="1353312"/>
            <a:ext cx="566928" cy="41148"/>
          </a:xfrm>
          <a:prstGeom prst="rect">
            <a:avLst/>
          </a:prstGeom>
          <a:solidFill>
            <a:srgbClr val="2E9E5B"/>
          </a:solidFill>
          <a:ln/>
        </p:spPr>
      </p:sp>
      <p:sp>
        <p:nvSpPr>
          <p:cNvPr id="6" name="Shape 4"/>
          <p:cNvSpPr/>
          <p:nvPr/>
        </p:nvSpPr>
        <p:spPr>
          <a:xfrm>
            <a:off x="8275320" y="384048"/>
            <a:ext cx="457200" cy="457200"/>
          </a:xfrm>
          <a:prstGeom prst="roundRect">
            <a:avLst>
              <a:gd name="adj" fmla="val 12000"/>
            </a:avLst>
          </a:prstGeom>
          <a:ln w="19050">
            <a:solidFill>
              <a:srgbClr val="1D7A42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8275320" y="374904"/>
            <a:ext cx="457200" cy="4754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700" b="1" dirty="0">
                <a:solidFill>
                  <a:srgbClr val="1D7A4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周</a:t>
            </a:r>
            <a:endParaRPr lang="en-US" sz="1700" dirty="0"/>
          </a:p>
        </p:txBody>
      </p:sp>
      <p:sp>
        <p:nvSpPr>
          <p:cNvPr id="8" name="Shape 6"/>
          <p:cNvSpPr/>
          <p:nvPr/>
        </p:nvSpPr>
        <p:spPr>
          <a:xfrm>
            <a:off x="457200" y="16916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9F5EC"/>
          </a:solidFill>
          <a:ln w="12700">
            <a:solidFill>
              <a:srgbClr val="2E9E5B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457200" y="1801368"/>
            <a:ext cx="73152" cy="566928"/>
          </a:xfrm>
          <a:prstGeom prst="rect">
            <a:avLst/>
          </a:prstGeom>
          <a:solidFill>
            <a:srgbClr val="1D7A42"/>
          </a:solidFill>
          <a:ln/>
        </p:spPr>
      </p:sp>
      <p:sp>
        <p:nvSpPr>
          <p:cNvPr id="10" name="Text 8"/>
          <p:cNvSpPr/>
          <p:nvPr/>
        </p:nvSpPr>
        <p:spPr>
          <a:xfrm>
            <a:off x="676656" y="17830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3D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必做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2103120" y="17647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D8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量出数学书封面的长和宽,算出周长;再算边长 8 厘米的正方形的周长。</a:t>
            </a:r>
            <a:endParaRPr lang="en-US" sz="1150" dirty="0"/>
          </a:p>
        </p:txBody>
      </p:sp>
      <p:sp>
        <p:nvSpPr>
          <p:cNvPr id="12" name="Shape 10"/>
          <p:cNvSpPr/>
          <p:nvPr/>
        </p:nvSpPr>
        <p:spPr>
          <a:xfrm>
            <a:off x="457200" y="26060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2EFE4"/>
          </a:solidFill>
          <a:ln w="9525">
            <a:solidFill>
              <a:srgbClr val="C2DCC6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457200" y="2715768"/>
            <a:ext cx="73152" cy="566928"/>
          </a:xfrm>
          <a:prstGeom prst="rect">
            <a:avLst/>
          </a:prstGeom>
          <a:solidFill>
            <a:srgbClr val="E2922C"/>
          </a:solidFill>
          <a:ln/>
        </p:spPr>
      </p:sp>
      <p:sp>
        <p:nvSpPr>
          <p:cNvPr id="14" name="Text 12"/>
          <p:cNvSpPr/>
          <p:nvPr/>
        </p:nvSpPr>
        <p:spPr>
          <a:xfrm>
            <a:off x="676656" y="26974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3D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实践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2103120" y="26791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D8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找家里一个长方形物品(相框、桌面、地砖),量一量、算出它的周长。</a:t>
            </a:r>
            <a:endParaRPr lang="en-US" sz="1150" dirty="0"/>
          </a:p>
        </p:txBody>
      </p:sp>
      <p:sp>
        <p:nvSpPr>
          <p:cNvPr id="16" name="Shape 14"/>
          <p:cNvSpPr/>
          <p:nvPr/>
        </p:nvSpPr>
        <p:spPr>
          <a:xfrm>
            <a:off x="457200" y="3520440"/>
            <a:ext cx="8229600" cy="786384"/>
          </a:xfrm>
          <a:prstGeom prst="roundRect">
            <a:avLst>
              <a:gd name="adj" fmla="val 6977"/>
            </a:avLst>
          </a:prstGeom>
          <a:solidFill>
            <a:srgbClr val="E2EFE4"/>
          </a:solidFill>
          <a:ln w="9525">
            <a:solidFill>
              <a:srgbClr val="C2DCC6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457200" y="3630168"/>
            <a:ext cx="73152" cy="566928"/>
          </a:xfrm>
          <a:prstGeom prst="rect">
            <a:avLst/>
          </a:prstGeom>
          <a:solidFill>
            <a:srgbClr val="CF4326"/>
          </a:solidFill>
          <a:ln/>
        </p:spPr>
      </p:sp>
      <p:sp>
        <p:nvSpPr>
          <p:cNvPr id="18" name="Text 16"/>
          <p:cNvSpPr/>
          <p:nvPr/>
        </p:nvSpPr>
        <p:spPr>
          <a:xfrm>
            <a:off x="676656" y="3611880"/>
            <a:ext cx="1280160" cy="60350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F3D2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挑战</a:t>
            </a:r>
            <a:endParaRPr lang="en-US" sz="1400" dirty="0"/>
          </a:p>
        </p:txBody>
      </p:sp>
      <p:sp>
        <p:nvSpPr>
          <p:cNvPr id="19" name="Text 17"/>
          <p:cNvSpPr/>
          <p:nvPr/>
        </p:nvSpPr>
        <p:spPr>
          <a:xfrm>
            <a:off x="2103120" y="3593592"/>
            <a:ext cx="6400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1600"/>
              </a:lnSpc>
              <a:buNone/>
            </a:pPr>
            <a:r>
              <a:rPr lang="en-US" sz="1150" dirty="0">
                <a:solidFill>
                  <a:srgbClr val="6D8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用 24 厘米铁丝围成长方形,长和宽可以是多少?写几种,它们周长都是多少?</a:t>
            </a:r>
            <a:endParaRPr lang="en-US" sz="1150" dirty="0"/>
          </a:p>
        </p:txBody>
      </p:sp>
      <p:sp>
        <p:nvSpPr>
          <p:cNvPr id="20" name="Text 18"/>
          <p:cNvSpPr/>
          <p:nvPr/>
        </p:nvSpPr>
        <p:spPr>
          <a:xfrm>
            <a:off x="411480" y="4809744"/>
            <a:ext cx="5303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6D8A7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长方形和正方形的周长 · 苏教版数学三年级上册</a:t>
            </a:r>
            <a:endParaRPr lang="en-US" sz="850" dirty="0"/>
          </a:p>
        </p:txBody>
      </p:sp>
      <p:sp>
        <p:nvSpPr>
          <p:cNvPr id="21" name="Text 19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1D7A42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七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2EF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Users/shaorunze/Documents/Claude/Projects/ai推演/长方形周长-围线台/ppt-assets/c-trace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1554480"/>
            <a:ext cx="9144000" cy="2103120"/>
          </a:xfrm>
          <a:prstGeom prst="rect">
            <a:avLst/>
          </a:prstGeom>
          <a:solidFill>
            <a:srgbClr val="0E2416">
              <a:alpha val="64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457200" y="1828800"/>
            <a:ext cx="8229600" cy="640080"/>
          </a:xfrm>
          <a:prstGeom prst="rect">
            <a:avLst/>
          </a:prstGeom>
          <a:noFill/>
          <a:ln/>
          <a:effectLst>
            <a:outerShdw sx="100000" sy="100000" kx="0" ky="0" algn="bl" rotWithShape="0" blurRad="101600" dist="25400" dir="5400000">
              <a:srgbClr val="000000">
                <a:alpha val="50000"/>
              </a:srgbClr>
            </a:outerShdw>
          </a:effectLst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3200" b="1" spc="400" kern="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围着图形走一圈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457200" y="2651760"/>
            <a:ext cx="822960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000" b="1" spc="300" kern="0" dirty="0">
                <a:solidFill>
                  <a:srgbClr val="CDEBD6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走过的总长度,就是周长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411480" y="4809744"/>
            <a:ext cx="530352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spc="100" kern="0" dirty="0">
                <a:solidFill>
                  <a:srgbClr val="CBE2C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长方形和正方形的周长 · 苏教版数学三年级上册</a:t>
            </a:r>
            <a:endParaRPr lang="en-US" sz="850" dirty="0"/>
          </a:p>
        </p:txBody>
      </p:sp>
      <p:sp>
        <p:nvSpPr>
          <p:cNvPr id="7" name="Text 4"/>
          <p:cNvSpPr/>
          <p:nvPr/>
        </p:nvSpPr>
        <p:spPr>
          <a:xfrm>
            <a:off x="8321040" y="4791456"/>
            <a:ext cx="54864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dirty="0">
                <a:solidFill>
                  <a:srgbClr val="A9D8BA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其 八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长方形和正方形的周长</dc:title>
  <dc:subject>PptxGenJS Presentation</dc:subject>
  <dc:creator>光鹿课件</dc:creator>
  <cp:lastModifiedBy>光鹿课件</cp:lastModifiedBy>
  <cp:revision>1</cp:revision>
  <dcterms:created xsi:type="dcterms:W3CDTF">2026-06-13T18:33:40Z</dcterms:created>
  <dcterms:modified xsi:type="dcterms:W3CDTF">2026-06-13T18:33:40Z</dcterms:modified>
</cp:coreProperties>
</file>