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notesMasterIdLst>
    <p:notesMasterId r:id="rId15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peach-blossom-spring/index.html" TargetMode="External"/><Relationship Id="rId1" Type="http://schemas.openxmlformats.org/officeDocument/2006/relationships/image" Target="../media/image-1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peach-blossom-spring/index.html?p=15" TargetMode="External"/><Relationship Id="rId1" Type="http://schemas.openxmlformats.org/officeDocument/2006/relationships/image" Target="../media/image-10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peach-blossom-spring/index.html?p=16" TargetMode="External"/><Relationship Id="rId1" Type="http://schemas.openxmlformats.org/officeDocument/2006/relationships/image" Target="../media/image-11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peach-blossom-spring/index.html?p=4" TargetMode="External"/><Relationship Id="rId1" Type="http://schemas.openxmlformats.org/officeDocument/2006/relationships/image" Target="../media/image-3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peach-blossom-spring/index.html?p=5" TargetMode="External"/><Relationship Id="rId1" Type="http://schemas.openxmlformats.org/officeDocument/2006/relationships/image" Target="../media/image-4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peach-blossom-spring/index.html?p=6" TargetMode="External"/><Relationship Id="rId1" Type="http://schemas.openxmlformats.org/officeDocument/2006/relationships/image" Target="../media/image-5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peach-blossom-spring/index.html?p=7" TargetMode="External"/><Relationship Id="rId1" Type="http://schemas.openxmlformats.org/officeDocument/2006/relationships/image" Target="../media/image-6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peach-blossom-spring/index.html?p=8" TargetMode="External"/><Relationship Id="rId1" Type="http://schemas.openxmlformats.org/officeDocument/2006/relationships/image" Target="../media/image-7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peach-blossom-spring/index.html?p=10" TargetMode="External"/><Relationship Id="rId1" Type="http://schemas.openxmlformats.org/officeDocument/2006/relationships/image" Target="../media/image-8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peach-blossom-spring/index.html?p=11" TargetMode="External"/><Relationship Id="rId1" Type="http://schemas.openxmlformats.org/officeDocument/2006/relationships/image" Target="../media/image-9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shaorunze/Documents/Claude/Projects/ai推演/桃花源记-沉浸寻源/ppt-assets/c-cover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3200400"/>
            <a:ext cx="9144000" cy="1943100"/>
          </a:xfrm>
          <a:prstGeom prst="rect">
            <a:avLst/>
          </a:prstGeom>
          <a:solidFill>
            <a:srgbClr val="1A0E08">
              <a:alpha val="84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502920" y="3310128"/>
            <a:ext cx="82296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000" b="1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桃花源记 · 沉浸寻源</a:t>
            </a:r>
            <a:endParaRPr lang="en-US" sz="3000" dirty="0"/>
          </a:p>
        </p:txBody>
      </p:sp>
      <p:sp>
        <p:nvSpPr>
          <p:cNvPr id="5" name="Text 2"/>
          <p:cNvSpPr/>
          <p:nvPr/>
        </p:nvSpPr>
        <p:spPr>
          <a:xfrm>
            <a:off x="521208" y="4023360"/>
            <a:ext cx="82296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F3DEC9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陶渊明 · 跟着渔人行踪走进世外桃源 · 360实景一体课</a:t>
            </a:r>
            <a:endParaRPr lang="en-US" sz="1300" dirty="0"/>
          </a:p>
        </p:txBody>
      </p:sp>
      <p:sp>
        <p:nvSpPr>
          <p:cNvPr id="6" name="Text 3"/>
          <p:cNvSpPr/>
          <p:nvPr/>
        </p:nvSpPr>
        <p:spPr>
          <a:xfrm>
            <a:off x="521208" y="4425696"/>
            <a:ext cx="59436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EAC9A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统编版语文八年级下册《桃花源记》</a:t>
            </a:r>
            <a:endParaRPr lang="en-US" sz="1100" dirty="0"/>
          </a:p>
        </p:txBody>
      </p:sp>
      <p:sp>
        <p:nvSpPr>
          <p:cNvPr id="7" name="Shape 4"/>
          <p:cNvSpPr/>
          <p:nvPr/>
        </p:nvSpPr>
        <p:spPr>
          <a:xfrm>
            <a:off x="6400800" y="4425696"/>
            <a:ext cx="1243584" cy="365760"/>
          </a:xfrm>
          <a:prstGeom prst="roundRect">
            <a:avLst>
              <a:gd name="adj" fmla="val 15000"/>
            </a:avLst>
          </a:prstGeom>
          <a:solidFill>
            <a:srgbClr val="E8843C"/>
          </a:solidFill>
          <a:ln/>
        </p:spPr>
      </p:sp>
      <p:sp>
        <p:nvSpPr>
          <p:cNvPr id="8" name="Text 5"/>
          <p:cNvSpPr/>
          <p:nvPr/>
        </p:nvSpPr>
        <p:spPr>
          <a:xfrm>
            <a:off x="6400800" y="4416552"/>
            <a:ext cx="1243584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打开沉浸课件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C0A0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shaorunze/Documents/Claude/Projects/ai推演/桃花源记-沉浸寻源/ppt-assets/c-match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4160520"/>
            <a:ext cx="9144000" cy="982980"/>
          </a:xfrm>
          <a:prstGeom prst="rect">
            <a:avLst/>
          </a:prstGeom>
          <a:solidFill>
            <a:srgbClr val="0A0806">
              <a:alpha val="78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457200" y="4224528"/>
            <a:ext cx="603504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700" b="1" dirty="0">
                <a:solidFill>
                  <a:srgbClr val="FFF3E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成语配对(互动)</a:t>
            </a:r>
            <a:endParaRPr lang="en-US" sz="1700" dirty="0"/>
          </a:p>
        </p:txBody>
      </p:sp>
      <p:sp>
        <p:nvSpPr>
          <p:cNvPr id="5" name="Text 2"/>
          <p:cNvSpPr/>
          <p:nvPr/>
        </p:nvSpPr>
        <p:spPr>
          <a:xfrm>
            <a:off x="457200" y="4590288"/>
            <a:ext cx="64008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150" dirty="0">
                <a:solidFill>
                  <a:srgbClr val="F0D9C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世外桃源 / 豁然开朗 / 怡然自乐 / 无人问津</a:t>
            </a:r>
            <a:endParaRPr lang="en-US" sz="1150" dirty="0"/>
          </a:p>
        </p:txBody>
      </p:sp>
      <p:sp>
        <p:nvSpPr>
          <p:cNvPr id="6" name="Shape 3"/>
          <p:cNvSpPr/>
          <p:nvPr/>
        </p:nvSpPr>
        <p:spPr>
          <a:xfrm>
            <a:off x="7315200" y="4370832"/>
            <a:ext cx="1490472" cy="365760"/>
          </a:xfrm>
          <a:prstGeom prst="roundRect">
            <a:avLst>
              <a:gd name="adj" fmla="val 15000"/>
            </a:avLst>
          </a:prstGeom>
          <a:solidFill>
            <a:srgbClr val="E8843C"/>
          </a:solidFill>
          <a:ln/>
        </p:spPr>
      </p:sp>
      <p:sp>
        <p:nvSpPr>
          <p:cNvPr id="7" name="Text 4"/>
          <p:cNvSpPr/>
          <p:nvPr/>
        </p:nvSpPr>
        <p:spPr>
          <a:xfrm>
            <a:off x="7315200" y="4361688"/>
            <a:ext cx="1490472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课件第 15 页</a:t>
            </a:r>
            <a:endParaRPr lang="en-US" sz="1100" dirty="0"/>
          </a:p>
        </p:txBody>
      </p:sp>
      <p:sp>
        <p:nvSpPr>
          <p:cNvPr id="8" name="Text 5"/>
          <p:cNvSpPr/>
          <p:nvPr/>
        </p:nvSpPr>
        <p:spPr>
          <a:xfrm>
            <a:off x="411480" y="4828032"/>
            <a:ext cx="64008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F0D9C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桃花源记 · 沉浸寻源</a:t>
            </a:r>
            <a:endParaRPr lang="en-US" sz="850" dirty="0"/>
          </a:p>
        </p:txBody>
      </p:sp>
      <p:sp>
        <p:nvSpPr>
          <p:cNvPr id="9" name="Text 6"/>
          <p:cNvSpPr/>
          <p:nvPr/>
        </p:nvSpPr>
        <p:spPr>
          <a:xfrm>
            <a:off x="8229600" y="4809744"/>
            <a:ext cx="6400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F0D9C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C0A0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shaorunze/Documents/Claude/Projects/ai推演/桃花源记-沉浸寻源/ppt-assets/c-quiz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4160520"/>
            <a:ext cx="9144000" cy="982980"/>
          </a:xfrm>
          <a:prstGeom prst="rect">
            <a:avLst/>
          </a:prstGeom>
          <a:solidFill>
            <a:srgbClr val="0A0806">
              <a:alpha val="78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457200" y="4224528"/>
            <a:ext cx="603504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700" b="1" dirty="0">
                <a:solidFill>
                  <a:srgbClr val="FFF3E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课堂闯关</a:t>
            </a:r>
            <a:endParaRPr lang="en-US" sz="1700" dirty="0"/>
          </a:p>
        </p:txBody>
      </p:sp>
      <p:sp>
        <p:nvSpPr>
          <p:cNvPr id="5" name="Text 2"/>
          <p:cNvSpPr/>
          <p:nvPr/>
        </p:nvSpPr>
        <p:spPr>
          <a:xfrm>
            <a:off x="457200" y="4590288"/>
            <a:ext cx="64008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150" dirty="0">
                <a:solidFill>
                  <a:srgbClr val="F0D9C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字词与文意理解五题</a:t>
            </a:r>
            <a:endParaRPr lang="en-US" sz="1150" dirty="0"/>
          </a:p>
        </p:txBody>
      </p:sp>
      <p:sp>
        <p:nvSpPr>
          <p:cNvPr id="6" name="Shape 3"/>
          <p:cNvSpPr/>
          <p:nvPr/>
        </p:nvSpPr>
        <p:spPr>
          <a:xfrm>
            <a:off x="7315200" y="4370832"/>
            <a:ext cx="1490472" cy="365760"/>
          </a:xfrm>
          <a:prstGeom prst="roundRect">
            <a:avLst>
              <a:gd name="adj" fmla="val 15000"/>
            </a:avLst>
          </a:prstGeom>
          <a:solidFill>
            <a:srgbClr val="E8843C"/>
          </a:solidFill>
          <a:ln/>
        </p:spPr>
      </p:sp>
      <p:sp>
        <p:nvSpPr>
          <p:cNvPr id="7" name="Text 4"/>
          <p:cNvSpPr/>
          <p:nvPr/>
        </p:nvSpPr>
        <p:spPr>
          <a:xfrm>
            <a:off x="7315200" y="4361688"/>
            <a:ext cx="1490472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课件第 16 页</a:t>
            </a:r>
            <a:endParaRPr lang="en-US" sz="1100" dirty="0"/>
          </a:p>
        </p:txBody>
      </p:sp>
      <p:sp>
        <p:nvSpPr>
          <p:cNvPr id="8" name="Text 5"/>
          <p:cNvSpPr/>
          <p:nvPr/>
        </p:nvSpPr>
        <p:spPr>
          <a:xfrm>
            <a:off x="411480" y="4828032"/>
            <a:ext cx="64008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F0D9C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桃花源记 · 沉浸寻源</a:t>
            </a:r>
            <a:endParaRPr lang="en-US" sz="850" dirty="0"/>
          </a:p>
        </p:txBody>
      </p:sp>
      <p:sp>
        <p:nvSpPr>
          <p:cNvPr id="9" name="Text 6"/>
          <p:cNvSpPr/>
          <p:nvPr/>
        </p:nvSpPr>
        <p:spPr>
          <a:xfrm>
            <a:off x="8229600" y="4809744"/>
            <a:ext cx="6400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F0D9C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BF3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005840" cy="310896"/>
          </a:xfrm>
          <a:prstGeom prst="rect">
            <a:avLst/>
          </a:prstGeom>
          <a:solidFill>
            <a:srgbClr val="23160E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65760"/>
            <a:ext cx="1005840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BF3E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板书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457200" y="914400"/>
            <a:ext cx="82296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400" b="1" dirty="0">
                <a:solidFill>
                  <a:srgbClr val="23160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桃花源记 · 陶渊明</a:t>
            </a:r>
            <a:endParaRPr lang="en-US" sz="2400" dirty="0"/>
          </a:p>
        </p:txBody>
      </p:sp>
      <p:sp>
        <p:nvSpPr>
          <p:cNvPr id="5" name="Text 3"/>
          <p:cNvSpPr/>
          <p:nvPr/>
        </p:nvSpPr>
        <p:spPr>
          <a:xfrm>
            <a:off x="548640" y="1691640"/>
            <a:ext cx="8138160" cy="5029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400" b="1" dirty="0">
                <a:solidFill>
                  <a:srgbClr val="9A5A3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· 线索:渔人行踪——发现桃林→进入桃源→做客桃源→离开再寻(遂迷)</a:t>
            </a:r>
            <a:endParaRPr lang="en-US" sz="1400" dirty="0"/>
          </a:p>
        </p:txBody>
      </p:sp>
      <p:sp>
        <p:nvSpPr>
          <p:cNvPr id="6" name="Text 4"/>
          <p:cNvSpPr/>
          <p:nvPr/>
        </p:nvSpPr>
        <p:spPr>
          <a:xfrm>
            <a:off x="548640" y="2331720"/>
            <a:ext cx="8138160" cy="5029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400" dirty="0">
                <a:solidFill>
                  <a:srgbClr val="4A3A2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· 三美:环境美(良田美池)·生活美(怡然自乐)·人情美(便要还家)</a:t>
            </a:r>
            <a:endParaRPr lang="en-US" sz="1400" dirty="0"/>
          </a:p>
        </p:txBody>
      </p:sp>
      <p:sp>
        <p:nvSpPr>
          <p:cNvPr id="7" name="Text 5"/>
          <p:cNvSpPr/>
          <p:nvPr/>
        </p:nvSpPr>
        <p:spPr>
          <a:xfrm>
            <a:off x="548640" y="2971800"/>
            <a:ext cx="8138160" cy="5029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400" b="1" dirty="0">
                <a:solidFill>
                  <a:srgbClr val="9A5A3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· 文言:通假(要=邀)、古今异义(妻子/绝境/无论)、一词多义(寻/志/舍)</a:t>
            </a:r>
            <a:endParaRPr lang="en-US" sz="1400" dirty="0"/>
          </a:p>
        </p:txBody>
      </p:sp>
      <p:sp>
        <p:nvSpPr>
          <p:cNvPr id="8" name="Text 6"/>
          <p:cNvSpPr/>
          <p:nvPr/>
        </p:nvSpPr>
        <p:spPr>
          <a:xfrm>
            <a:off x="548640" y="3611880"/>
            <a:ext cx="8138160" cy="5029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400" dirty="0">
                <a:solidFill>
                  <a:srgbClr val="4A3A2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· 主旨:寄托理想社会、批判黑暗现实;似真似幻、可遇不可求</a:t>
            </a:r>
            <a:endParaRPr lang="en-US" sz="1400" dirty="0"/>
          </a:p>
        </p:txBody>
      </p:sp>
      <p:sp>
        <p:nvSpPr>
          <p:cNvPr id="9" name="Text 7"/>
          <p:cNvSpPr/>
          <p:nvPr/>
        </p:nvSpPr>
        <p:spPr>
          <a:xfrm>
            <a:off x="411480" y="4828032"/>
            <a:ext cx="64008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7A6A5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桃花源记 · 沉浸寻源</a:t>
            </a:r>
            <a:endParaRPr lang="en-US" sz="850" dirty="0"/>
          </a:p>
        </p:txBody>
      </p:sp>
      <p:sp>
        <p:nvSpPr>
          <p:cNvPr id="10" name="Text 8"/>
          <p:cNvSpPr/>
          <p:nvPr/>
        </p:nvSpPr>
        <p:spPr>
          <a:xfrm>
            <a:off x="8229600" y="4809744"/>
            <a:ext cx="6400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9A5A3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BF3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005840" cy="310896"/>
          </a:xfrm>
          <a:prstGeom prst="rect">
            <a:avLst/>
          </a:prstGeom>
          <a:solidFill>
            <a:srgbClr val="C9871F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65760"/>
            <a:ext cx="1005840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作业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411480" y="777240"/>
            <a:ext cx="82296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dirty="0">
                <a:solidFill>
                  <a:srgbClr val="23160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分层作业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57200" y="1737360"/>
            <a:ext cx="1005840" cy="384048"/>
          </a:xfrm>
          <a:prstGeom prst="roundRect">
            <a:avLst>
              <a:gd name="adj" fmla="val 14286"/>
            </a:avLst>
          </a:prstGeom>
          <a:solidFill>
            <a:srgbClr val="F0E0D2"/>
          </a:solidFill>
          <a:ln/>
        </p:spPr>
      </p:sp>
      <p:sp>
        <p:nvSpPr>
          <p:cNvPr id="6" name="Text 4"/>
          <p:cNvSpPr/>
          <p:nvPr/>
        </p:nvSpPr>
        <p:spPr>
          <a:xfrm>
            <a:off x="457200" y="1728216"/>
            <a:ext cx="1005840" cy="4023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200" b="1" dirty="0">
                <a:solidFill>
                  <a:srgbClr val="C9871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必做</a:t>
            </a:r>
            <a:endParaRPr lang="en-US" sz="1200" dirty="0"/>
          </a:p>
        </p:txBody>
      </p:sp>
      <p:sp>
        <p:nvSpPr>
          <p:cNvPr id="7" name="Text 5"/>
          <p:cNvSpPr/>
          <p:nvPr/>
        </p:nvSpPr>
        <p:spPr>
          <a:xfrm>
            <a:off x="1645920" y="1691640"/>
            <a:ext cx="7040880" cy="8229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350" dirty="0">
                <a:solidFill>
                  <a:srgbClr val="4A3A2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背诵并默写全文;整理本课通假字、古今异义、一词多义。</a:t>
            </a:r>
            <a:endParaRPr lang="en-US" sz="1350" dirty="0"/>
          </a:p>
        </p:txBody>
      </p:sp>
      <p:sp>
        <p:nvSpPr>
          <p:cNvPr id="8" name="Shape 6"/>
          <p:cNvSpPr/>
          <p:nvPr/>
        </p:nvSpPr>
        <p:spPr>
          <a:xfrm>
            <a:off x="457200" y="2743200"/>
            <a:ext cx="1005840" cy="384048"/>
          </a:xfrm>
          <a:prstGeom prst="roundRect">
            <a:avLst>
              <a:gd name="adj" fmla="val 14286"/>
            </a:avLst>
          </a:prstGeom>
          <a:solidFill>
            <a:srgbClr val="F0E0D2"/>
          </a:solidFill>
          <a:ln/>
        </p:spPr>
      </p:sp>
      <p:sp>
        <p:nvSpPr>
          <p:cNvPr id="9" name="Text 7"/>
          <p:cNvSpPr/>
          <p:nvPr/>
        </p:nvSpPr>
        <p:spPr>
          <a:xfrm>
            <a:off x="457200" y="2734056"/>
            <a:ext cx="1005840" cy="4023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200" b="1" dirty="0">
                <a:solidFill>
                  <a:srgbClr val="C9871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实践</a:t>
            </a:r>
            <a:endParaRPr lang="en-US" sz="1200" dirty="0"/>
          </a:p>
        </p:txBody>
      </p:sp>
      <p:sp>
        <p:nvSpPr>
          <p:cNvPr id="10" name="Text 8"/>
          <p:cNvSpPr/>
          <p:nvPr/>
        </p:nvSpPr>
        <p:spPr>
          <a:xfrm>
            <a:off x="1645920" y="2697480"/>
            <a:ext cx="7040880" cy="8229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350" dirty="0">
                <a:solidFill>
                  <a:srgbClr val="4A3A2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用现代汉语翻译'土地平旷,屋舍俨然……黄发垂髫,并怡然自乐'一段。</a:t>
            </a:r>
            <a:endParaRPr lang="en-US" sz="1350" dirty="0"/>
          </a:p>
        </p:txBody>
      </p:sp>
      <p:sp>
        <p:nvSpPr>
          <p:cNvPr id="11" name="Shape 9"/>
          <p:cNvSpPr/>
          <p:nvPr/>
        </p:nvSpPr>
        <p:spPr>
          <a:xfrm>
            <a:off x="457200" y="3749040"/>
            <a:ext cx="1005840" cy="384048"/>
          </a:xfrm>
          <a:prstGeom prst="roundRect">
            <a:avLst>
              <a:gd name="adj" fmla="val 14286"/>
            </a:avLst>
          </a:prstGeom>
          <a:solidFill>
            <a:srgbClr val="F0E0D2"/>
          </a:solidFill>
          <a:ln/>
        </p:spPr>
      </p:sp>
      <p:sp>
        <p:nvSpPr>
          <p:cNvPr id="12" name="Text 10"/>
          <p:cNvSpPr/>
          <p:nvPr/>
        </p:nvSpPr>
        <p:spPr>
          <a:xfrm>
            <a:off x="457200" y="3739896"/>
            <a:ext cx="1005840" cy="4023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200" b="1" dirty="0">
                <a:solidFill>
                  <a:srgbClr val="C9871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挑战</a:t>
            </a:r>
            <a:endParaRPr lang="en-US" sz="1200" dirty="0"/>
          </a:p>
        </p:txBody>
      </p:sp>
      <p:sp>
        <p:nvSpPr>
          <p:cNvPr id="13" name="Text 11"/>
          <p:cNvSpPr/>
          <p:nvPr/>
        </p:nvSpPr>
        <p:spPr>
          <a:xfrm>
            <a:off x="1645920" y="3703320"/>
            <a:ext cx="7040880" cy="8229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350" dirty="0">
                <a:solidFill>
                  <a:srgbClr val="4A3A2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结合时代背景,谈谈作者为什么要虚构'桃花源';结尾'遂迷''未果'有什么深意?</a:t>
            </a:r>
            <a:endParaRPr lang="en-US" sz="1350" dirty="0"/>
          </a:p>
        </p:txBody>
      </p:sp>
      <p:sp>
        <p:nvSpPr>
          <p:cNvPr id="14" name="Text 12"/>
          <p:cNvSpPr/>
          <p:nvPr/>
        </p:nvSpPr>
        <p:spPr>
          <a:xfrm>
            <a:off x="411480" y="4828032"/>
            <a:ext cx="64008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7A6A5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桃花源记 · 沉浸寻源</a:t>
            </a:r>
            <a:endParaRPr lang="en-US" sz="850" dirty="0"/>
          </a:p>
        </p:txBody>
      </p:sp>
      <p:sp>
        <p:nvSpPr>
          <p:cNvPr id="15" name="Text 13"/>
          <p:cNvSpPr/>
          <p:nvPr/>
        </p:nvSpPr>
        <p:spPr>
          <a:xfrm>
            <a:off x="8229600" y="4809744"/>
            <a:ext cx="6400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9A5A3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P.13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BF3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188720" cy="310896"/>
          </a:xfrm>
          <a:prstGeom prst="rect">
            <a:avLst/>
          </a:prstGeom>
          <a:solidFill>
            <a:srgbClr val="23160E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65760"/>
            <a:ext cx="1188720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BF3E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学习目标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411480" y="777240"/>
            <a:ext cx="82296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dirty="0">
                <a:solidFill>
                  <a:srgbClr val="23160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这节课,我们要学会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38912" y="1371600"/>
            <a:ext cx="548640" cy="45720"/>
          </a:xfrm>
          <a:prstGeom prst="rect">
            <a:avLst/>
          </a:prstGeom>
          <a:solidFill>
            <a:srgbClr val="E8843C"/>
          </a:solidFill>
          <a:ln/>
        </p:spPr>
      </p:sp>
      <p:sp>
        <p:nvSpPr>
          <p:cNvPr id="6" name="Shape 4"/>
          <p:cNvSpPr/>
          <p:nvPr/>
        </p:nvSpPr>
        <p:spPr>
          <a:xfrm>
            <a:off x="457200" y="1801368"/>
            <a:ext cx="118872" cy="566928"/>
          </a:xfrm>
          <a:prstGeom prst="rect">
            <a:avLst/>
          </a:prstGeom>
          <a:solidFill>
            <a:srgbClr val="E8843C"/>
          </a:solidFill>
          <a:ln/>
        </p:spPr>
      </p:sp>
      <p:sp>
        <p:nvSpPr>
          <p:cNvPr id="7" name="Text 5"/>
          <p:cNvSpPr/>
          <p:nvPr/>
        </p:nvSpPr>
        <p:spPr>
          <a:xfrm>
            <a:off x="713232" y="1783080"/>
            <a:ext cx="2377440" cy="5486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500" b="1" dirty="0">
                <a:solidFill>
                  <a:srgbClr val="9A5A3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语言积累与运用</a:t>
            </a:r>
            <a:endParaRPr lang="en-US" sz="1500" dirty="0"/>
          </a:p>
        </p:txBody>
      </p:sp>
      <p:sp>
        <p:nvSpPr>
          <p:cNvPr id="8" name="Text 6"/>
          <p:cNvSpPr/>
          <p:nvPr/>
        </p:nvSpPr>
        <p:spPr>
          <a:xfrm>
            <a:off x="3154680" y="1783080"/>
            <a:ext cx="5486400" cy="8229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300" dirty="0">
                <a:solidFill>
                  <a:srgbClr val="4A3A2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正确流利、有感情地朗读并背诵课文,掌握重点实词虚词、通假与古今异义,准确翻译重点句。</a:t>
            </a:r>
            <a:endParaRPr lang="en-US" sz="1300" dirty="0"/>
          </a:p>
        </p:txBody>
      </p:sp>
      <p:sp>
        <p:nvSpPr>
          <p:cNvPr id="9" name="Shape 7"/>
          <p:cNvSpPr/>
          <p:nvPr/>
        </p:nvSpPr>
        <p:spPr>
          <a:xfrm>
            <a:off x="457200" y="2715768"/>
            <a:ext cx="118872" cy="566928"/>
          </a:xfrm>
          <a:prstGeom prst="rect">
            <a:avLst/>
          </a:prstGeom>
          <a:solidFill>
            <a:srgbClr val="E8843C"/>
          </a:solidFill>
          <a:ln/>
        </p:spPr>
      </p:sp>
      <p:sp>
        <p:nvSpPr>
          <p:cNvPr id="10" name="Text 8"/>
          <p:cNvSpPr/>
          <p:nvPr/>
        </p:nvSpPr>
        <p:spPr>
          <a:xfrm>
            <a:off x="713232" y="2697480"/>
            <a:ext cx="2377440" cy="5486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500" b="1" dirty="0">
                <a:solidFill>
                  <a:srgbClr val="9A5A3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思维发展与提升</a:t>
            </a:r>
            <a:endParaRPr lang="en-US" sz="1500" dirty="0"/>
          </a:p>
        </p:txBody>
      </p:sp>
      <p:sp>
        <p:nvSpPr>
          <p:cNvPr id="11" name="Text 9"/>
          <p:cNvSpPr/>
          <p:nvPr/>
        </p:nvSpPr>
        <p:spPr>
          <a:xfrm>
            <a:off x="3154680" y="2697480"/>
            <a:ext cx="5486400" cy="8229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300" dirty="0">
                <a:solidFill>
                  <a:srgbClr val="4A3A2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以渔人行踪为线索,理清'发现—进入—做客—再寻'的情节,把握文章结构。</a:t>
            </a:r>
            <a:endParaRPr lang="en-US" sz="1300" dirty="0"/>
          </a:p>
        </p:txBody>
      </p:sp>
      <p:sp>
        <p:nvSpPr>
          <p:cNvPr id="12" name="Shape 10"/>
          <p:cNvSpPr/>
          <p:nvPr/>
        </p:nvSpPr>
        <p:spPr>
          <a:xfrm>
            <a:off x="457200" y="3630168"/>
            <a:ext cx="118872" cy="566928"/>
          </a:xfrm>
          <a:prstGeom prst="rect">
            <a:avLst/>
          </a:prstGeom>
          <a:solidFill>
            <a:srgbClr val="E8843C"/>
          </a:solidFill>
          <a:ln/>
        </p:spPr>
      </p:sp>
      <p:sp>
        <p:nvSpPr>
          <p:cNvPr id="13" name="Text 11"/>
          <p:cNvSpPr/>
          <p:nvPr/>
        </p:nvSpPr>
        <p:spPr>
          <a:xfrm>
            <a:off x="713232" y="3611880"/>
            <a:ext cx="2377440" cy="5486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500" b="1" dirty="0">
                <a:solidFill>
                  <a:srgbClr val="9A5A3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审美与文化</a:t>
            </a:r>
            <a:endParaRPr lang="en-US" sz="1500" dirty="0"/>
          </a:p>
        </p:txBody>
      </p:sp>
      <p:sp>
        <p:nvSpPr>
          <p:cNvPr id="14" name="Text 12"/>
          <p:cNvSpPr/>
          <p:nvPr/>
        </p:nvSpPr>
        <p:spPr>
          <a:xfrm>
            <a:off x="3154680" y="3611880"/>
            <a:ext cx="5486400" cy="8229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300" dirty="0">
                <a:solidFill>
                  <a:srgbClr val="4A3A2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感受桃花源的环境美、生活美、人情美,体会作者寄托的社会理想与对现实的批判,理解'世外桃源'的文化内涵。</a:t>
            </a:r>
            <a:endParaRPr lang="en-US" sz="1300" dirty="0"/>
          </a:p>
        </p:txBody>
      </p:sp>
      <p:sp>
        <p:nvSpPr>
          <p:cNvPr id="15" name="Text 13"/>
          <p:cNvSpPr/>
          <p:nvPr/>
        </p:nvSpPr>
        <p:spPr>
          <a:xfrm>
            <a:off x="411480" y="4828032"/>
            <a:ext cx="64008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7A6A5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桃花源记 · 沉浸寻源</a:t>
            </a:r>
            <a:endParaRPr lang="en-US" sz="850" dirty="0"/>
          </a:p>
        </p:txBody>
      </p:sp>
      <p:sp>
        <p:nvSpPr>
          <p:cNvPr id="16" name="Text 14"/>
          <p:cNvSpPr/>
          <p:nvPr/>
        </p:nvSpPr>
        <p:spPr>
          <a:xfrm>
            <a:off x="8229600" y="4809744"/>
            <a:ext cx="6400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9A5A3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P.2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C0A0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shaorunze/Documents/Claude/Projects/ai推演/桃花源记-沉浸寻源/ppt-assets/c-vr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4160520"/>
            <a:ext cx="9144000" cy="982980"/>
          </a:xfrm>
          <a:prstGeom prst="rect">
            <a:avLst/>
          </a:prstGeom>
          <a:solidFill>
            <a:srgbClr val="0A0806">
              <a:alpha val="78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457200" y="4224528"/>
            <a:ext cx="603504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700" b="1" dirty="0">
                <a:solidFill>
                  <a:srgbClr val="FFF3E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VR 沉浸导入 · 走进桃花林</a:t>
            </a:r>
            <a:endParaRPr lang="en-US" sz="1700" dirty="0"/>
          </a:p>
        </p:txBody>
      </p:sp>
      <p:sp>
        <p:nvSpPr>
          <p:cNvPr id="5" name="Text 2"/>
          <p:cNvSpPr/>
          <p:nvPr/>
        </p:nvSpPr>
        <p:spPr>
          <a:xfrm>
            <a:off x="457200" y="4590288"/>
            <a:ext cx="64008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150" dirty="0">
                <a:solidFill>
                  <a:srgbClr val="F0D9C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360° 环视夹岸桃花,设问:渔人为何"甚异之"?</a:t>
            </a:r>
            <a:endParaRPr lang="en-US" sz="1150" dirty="0"/>
          </a:p>
        </p:txBody>
      </p:sp>
      <p:sp>
        <p:nvSpPr>
          <p:cNvPr id="6" name="Shape 3"/>
          <p:cNvSpPr/>
          <p:nvPr/>
        </p:nvSpPr>
        <p:spPr>
          <a:xfrm>
            <a:off x="7315200" y="4370832"/>
            <a:ext cx="1367028" cy="365760"/>
          </a:xfrm>
          <a:prstGeom prst="roundRect">
            <a:avLst>
              <a:gd name="adj" fmla="val 15000"/>
            </a:avLst>
          </a:prstGeom>
          <a:solidFill>
            <a:srgbClr val="E8843C"/>
          </a:solidFill>
          <a:ln/>
        </p:spPr>
      </p:sp>
      <p:sp>
        <p:nvSpPr>
          <p:cNvPr id="7" name="Text 4"/>
          <p:cNvSpPr/>
          <p:nvPr/>
        </p:nvSpPr>
        <p:spPr>
          <a:xfrm>
            <a:off x="7315200" y="4361688"/>
            <a:ext cx="1367028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课件第 4 页</a:t>
            </a:r>
            <a:endParaRPr lang="en-US" sz="1100" dirty="0"/>
          </a:p>
        </p:txBody>
      </p:sp>
      <p:sp>
        <p:nvSpPr>
          <p:cNvPr id="8" name="Text 5"/>
          <p:cNvSpPr/>
          <p:nvPr/>
        </p:nvSpPr>
        <p:spPr>
          <a:xfrm>
            <a:off x="411480" y="4828032"/>
            <a:ext cx="64008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F0D9C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桃花源记 · 沉浸寻源</a:t>
            </a:r>
            <a:endParaRPr lang="en-US" sz="850" dirty="0"/>
          </a:p>
        </p:txBody>
      </p:sp>
      <p:sp>
        <p:nvSpPr>
          <p:cNvPr id="9" name="Text 6"/>
          <p:cNvSpPr/>
          <p:nvPr/>
        </p:nvSpPr>
        <p:spPr>
          <a:xfrm>
            <a:off x="8229600" y="4809744"/>
            <a:ext cx="6400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F0D9C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C0A0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shaorunze/Documents/Claude/Projects/ai推演/桃花源记-沉浸寻源/ppt-assets/c-journey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4160520"/>
            <a:ext cx="9144000" cy="982980"/>
          </a:xfrm>
          <a:prstGeom prst="rect">
            <a:avLst/>
          </a:prstGeom>
          <a:solidFill>
            <a:srgbClr val="0A0806">
              <a:alpha val="78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457200" y="4224528"/>
            <a:ext cx="603504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700" b="1" dirty="0">
                <a:solidFill>
                  <a:srgbClr val="FFF3E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整体感知 · 渔人行踪(互动)</a:t>
            </a:r>
            <a:endParaRPr lang="en-US" sz="1700" dirty="0"/>
          </a:p>
        </p:txBody>
      </p:sp>
      <p:sp>
        <p:nvSpPr>
          <p:cNvPr id="5" name="Text 2"/>
          <p:cNvSpPr/>
          <p:nvPr/>
        </p:nvSpPr>
        <p:spPr>
          <a:xfrm>
            <a:off x="457200" y="4590288"/>
            <a:ext cx="64008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150" dirty="0">
                <a:solidFill>
                  <a:srgbClr val="F0D9C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点选五站,身后实景随之换景,同步原文与译文,理清情节线索</a:t>
            </a:r>
            <a:endParaRPr lang="en-US" sz="1150" dirty="0"/>
          </a:p>
        </p:txBody>
      </p:sp>
      <p:sp>
        <p:nvSpPr>
          <p:cNvPr id="6" name="Shape 3"/>
          <p:cNvSpPr/>
          <p:nvPr/>
        </p:nvSpPr>
        <p:spPr>
          <a:xfrm>
            <a:off x="7315200" y="4370832"/>
            <a:ext cx="1367028" cy="365760"/>
          </a:xfrm>
          <a:prstGeom prst="roundRect">
            <a:avLst>
              <a:gd name="adj" fmla="val 15000"/>
            </a:avLst>
          </a:prstGeom>
          <a:solidFill>
            <a:srgbClr val="E8843C"/>
          </a:solidFill>
          <a:ln/>
        </p:spPr>
      </p:sp>
      <p:sp>
        <p:nvSpPr>
          <p:cNvPr id="7" name="Text 4"/>
          <p:cNvSpPr/>
          <p:nvPr/>
        </p:nvSpPr>
        <p:spPr>
          <a:xfrm>
            <a:off x="7315200" y="4361688"/>
            <a:ext cx="1367028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课件第 5 页</a:t>
            </a:r>
            <a:endParaRPr lang="en-US" sz="1100" dirty="0"/>
          </a:p>
        </p:txBody>
      </p:sp>
      <p:sp>
        <p:nvSpPr>
          <p:cNvPr id="8" name="Text 5"/>
          <p:cNvSpPr/>
          <p:nvPr/>
        </p:nvSpPr>
        <p:spPr>
          <a:xfrm>
            <a:off x="411480" y="4828032"/>
            <a:ext cx="64008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F0D9C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桃花源记 · 沉浸寻源</a:t>
            </a:r>
            <a:endParaRPr lang="en-US" sz="850" dirty="0"/>
          </a:p>
        </p:txBody>
      </p:sp>
      <p:sp>
        <p:nvSpPr>
          <p:cNvPr id="9" name="Text 6"/>
          <p:cNvSpPr/>
          <p:nvPr/>
        </p:nvSpPr>
        <p:spPr>
          <a:xfrm>
            <a:off x="8229600" y="4809744"/>
            <a:ext cx="6400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F0D9C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C0A0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shaorunze/Documents/Claude/Projects/ai推演/桃花源记-沉浸寻源/ppt-assets/c-article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4160520"/>
            <a:ext cx="9144000" cy="982980"/>
          </a:xfrm>
          <a:prstGeom prst="rect">
            <a:avLst/>
          </a:prstGeom>
          <a:solidFill>
            <a:srgbClr val="0A0806">
              <a:alpha val="78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457200" y="4224528"/>
            <a:ext cx="603504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700" b="1" dirty="0">
                <a:solidFill>
                  <a:srgbClr val="FFF3E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诵读品味 · 课文全文</a:t>
            </a:r>
            <a:endParaRPr lang="en-US" sz="1700" dirty="0"/>
          </a:p>
        </p:txBody>
      </p:sp>
      <p:sp>
        <p:nvSpPr>
          <p:cNvPr id="5" name="Text 2"/>
          <p:cNvSpPr/>
          <p:nvPr/>
        </p:nvSpPr>
        <p:spPr>
          <a:xfrm>
            <a:off x="457200" y="4590288"/>
            <a:ext cx="64008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150" dirty="0">
                <a:solidFill>
                  <a:srgbClr val="F0D9C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全篇原文 + 白话译文,可点 🔊 听朗读</a:t>
            </a:r>
            <a:endParaRPr lang="en-US" sz="1150" dirty="0"/>
          </a:p>
        </p:txBody>
      </p:sp>
      <p:sp>
        <p:nvSpPr>
          <p:cNvPr id="6" name="Shape 3"/>
          <p:cNvSpPr/>
          <p:nvPr/>
        </p:nvSpPr>
        <p:spPr>
          <a:xfrm>
            <a:off x="7315200" y="4370832"/>
            <a:ext cx="1367028" cy="365760"/>
          </a:xfrm>
          <a:prstGeom prst="roundRect">
            <a:avLst>
              <a:gd name="adj" fmla="val 15000"/>
            </a:avLst>
          </a:prstGeom>
          <a:solidFill>
            <a:srgbClr val="E8843C"/>
          </a:solidFill>
          <a:ln/>
        </p:spPr>
      </p:sp>
      <p:sp>
        <p:nvSpPr>
          <p:cNvPr id="7" name="Text 4"/>
          <p:cNvSpPr/>
          <p:nvPr/>
        </p:nvSpPr>
        <p:spPr>
          <a:xfrm>
            <a:off x="7315200" y="4361688"/>
            <a:ext cx="1367028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课件第 6 页</a:t>
            </a:r>
            <a:endParaRPr lang="en-US" sz="1100" dirty="0"/>
          </a:p>
        </p:txBody>
      </p:sp>
      <p:sp>
        <p:nvSpPr>
          <p:cNvPr id="8" name="Text 5"/>
          <p:cNvSpPr/>
          <p:nvPr/>
        </p:nvSpPr>
        <p:spPr>
          <a:xfrm>
            <a:off x="411480" y="4828032"/>
            <a:ext cx="64008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F0D9C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桃花源记 · 沉浸寻源</a:t>
            </a:r>
            <a:endParaRPr lang="en-US" sz="850" dirty="0"/>
          </a:p>
        </p:txBody>
      </p:sp>
      <p:sp>
        <p:nvSpPr>
          <p:cNvPr id="9" name="Text 6"/>
          <p:cNvSpPr/>
          <p:nvPr/>
        </p:nvSpPr>
        <p:spPr>
          <a:xfrm>
            <a:off x="8229600" y="4809744"/>
            <a:ext cx="6400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F0D9C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C0A0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shaorunze/Documents/Claude/Projects/ai推演/桃花源记-沉浸寻源/ppt-assets/c-words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4160520"/>
            <a:ext cx="9144000" cy="982980"/>
          </a:xfrm>
          <a:prstGeom prst="rect">
            <a:avLst/>
          </a:prstGeom>
          <a:solidFill>
            <a:srgbClr val="0A0806">
              <a:alpha val="78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457200" y="4224528"/>
            <a:ext cx="603504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700" b="1" dirty="0">
                <a:solidFill>
                  <a:srgbClr val="FFF3E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字词积累 · 点读(互动)</a:t>
            </a:r>
            <a:endParaRPr lang="en-US" sz="1700" dirty="0"/>
          </a:p>
        </p:txBody>
      </p:sp>
      <p:sp>
        <p:nvSpPr>
          <p:cNvPr id="5" name="Text 2"/>
          <p:cNvSpPr/>
          <p:nvPr/>
        </p:nvSpPr>
        <p:spPr>
          <a:xfrm>
            <a:off x="457200" y="4590288"/>
            <a:ext cx="64008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150" dirty="0">
                <a:solidFill>
                  <a:srgbClr val="F0D9C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通假"要=邀"、词类活用、读音与释义</a:t>
            </a:r>
            <a:endParaRPr lang="en-US" sz="1150" dirty="0"/>
          </a:p>
        </p:txBody>
      </p:sp>
      <p:sp>
        <p:nvSpPr>
          <p:cNvPr id="6" name="Shape 3"/>
          <p:cNvSpPr/>
          <p:nvPr/>
        </p:nvSpPr>
        <p:spPr>
          <a:xfrm>
            <a:off x="7315200" y="4370832"/>
            <a:ext cx="1367028" cy="365760"/>
          </a:xfrm>
          <a:prstGeom prst="roundRect">
            <a:avLst>
              <a:gd name="adj" fmla="val 15000"/>
            </a:avLst>
          </a:prstGeom>
          <a:solidFill>
            <a:srgbClr val="E8843C"/>
          </a:solidFill>
          <a:ln/>
        </p:spPr>
      </p:sp>
      <p:sp>
        <p:nvSpPr>
          <p:cNvPr id="7" name="Text 4"/>
          <p:cNvSpPr/>
          <p:nvPr/>
        </p:nvSpPr>
        <p:spPr>
          <a:xfrm>
            <a:off x="7315200" y="4361688"/>
            <a:ext cx="1367028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课件第 7 页</a:t>
            </a:r>
            <a:endParaRPr lang="en-US" sz="1100" dirty="0"/>
          </a:p>
        </p:txBody>
      </p:sp>
      <p:sp>
        <p:nvSpPr>
          <p:cNvPr id="8" name="Text 5"/>
          <p:cNvSpPr/>
          <p:nvPr/>
        </p:nvSpPr>
        <p:spPr>
          <a:xfrm>
            <a:off x="411480" y="4828032"/>
            <a:ext cx="64008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F0D9C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桃花源记 · 沉浸寻源</a:t>
            </a:r>
            <a:endParaRPr lang="en-US" sz="850" dirty="0"/>
          </a:p>
        </p:txBody>
      </p:sp>
      <p:sp>
        <p:nvSpPr>
          <p:cNvPr id="9" name="Text 6"/>
          <p:cNvSpPr/>
          <p:nvPr/>
        </p:nvSpPr>
        <p:spPr>
          <a:xfrm>
            <a:off x="8229600" y="4809744"/>
            <a:ext cx="6400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F0D9C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C0A0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shaorunze/Documents/Claude/Projects/ai推演/桃花源记-沉浸寻源/ppt-assets/c-gujin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4160520"/>
            <a:ext cx="9144000" cy="982980"/>
          </a:xfrm>
          <a:prstGeom prst="rect">
            <a:avLst/>
          </a:prstGeom>
          <a:solidFill>
            <a:srgbClr val="0A0806">
              <a:alpha val="78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457200" y="4224528"/>
            <a:ext cx="603504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700" b="1" dirty="0">
                <a:solidFill>
                  <a:srgbClr val="FFF3E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文言积累 · 古今异义</a:t>
            </a:r>
            <a:endParaRPr lang="en-US" sz="1700" dirty="0"/>
          </a:p>
        </p:txBody>
      </p:sp>
      <p:sp>
        <p:nvSpPr>
          <p:cNvPr id="5" name="Text 2"/>
          <p:cNvSpPr/>
          <p:nvPr/>
        </p:nvSpPr>
        <p:spPr>
          <a:xfrm>
            <a:off x="457200" y="4590288"/>
            <a:ext cx="64008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150" dirty="0">
                <a:solidFill>
                  <a:srgbClr val="F0D9C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妻子/绝境/无论/交通/鲜美/不足——按古义翻译</a:t>
            </a:r>
            <a:endParaRPr lang="en-US" sz="1150" dirty="0"/>
          </a:p>
        </p:txBody>
      </p:sp>
      <p:sp>
        <p:nvSpPr>
          <p:cNvPr id="6" name="Shape 3"/>
          <p:cNvSpPr/>
          <p:nvPr/>
        </p:nvSpPr>
        <p:spPr>
          <a:xfrm>
            <a:off x="7315200" y="4370832"/>
            <a:ext cx="1367028" cy="365760"/>
          </a:xfrm>
          <a:prstGeom prst="roundRect">
            <a:avLst>
              <a:gd name="adj" fmla="val 15000"/>
            </a:avLst>
          </a:prstGeom>
          <a:solidFill>
            <a:srgbClr val="E8843C"/>
          </a:solidFill>
          <a:ln/>
        </p:spPr>
      </p:sp>
      <p:sp>
        <p:nvSpPr>
          <p:cNvPr id="7" name="Text 4"/>
          <p:cNvSpPr/>
          <p:nvPr/>
        </p:nvSpPr>
        <p:spPr>
          <a:xfrm>
            <a:off x="7315200" y="4361688"/>
            <a:ext cx="1367028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课件第 8 页</a:t>
            </a:r>
            <a:endParaRPr lang="en-US" sz="1100" dirty="0"/>
          </a:p>
        </p:txBody>
      </p:sp>
      <p:sp>
        <p:nvSpPr>
          <p:cNvPr id="8" name="Text 5"/>
          <p:cNvSpPr/>
          <p:nvPr/>
        </p:nvSpPr>
        <p:spPr>
          <a:xfrm>
            <a:off x="411480" y="4828032"/>
            <a:ext cx="64008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F0D9C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桃花源记 · 沉浸寻源</a:t>
            </a:r>
            <a:endParaRPr lang="en-US" sz="850" dirty="0"/>
          </a:p>
        </p:txBody>
      </p:sp>
      <p:sp>
        <p:nvSpPr>
          <p:cNvPr id="9" name="Text 6"/>
          <p:cNvSpPr/>
          <p:nvPr/>
        </p:nvSpPr>
        <p:spPr>
          <a:xfrm>
            <a:off x="8229600" y="4809744"/>
            <a:ext cx="6400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F0D9C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C0A0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shaorunze/Documents/Claude/Projects/ai推演/桃花源记-沉浸寻源/ppt-assets/c-juzi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4160520"/>
            <a:ext cx="9144000" cy="982980"/>
          </a:xfrm>
          <a:prstGeom prst="rect">
            <a:avLst/>
          </a:prstGeom>
          <a:solidFill>
            <a:srgbClr val="0A0806">
              <a:alpha val="78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457200" y="4224528"/>
            <a:ext cx="603504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700" b="1" dirty="0">
                <a:solidFill>
                  <a:srgbClr val="FFF3E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重点句 · 翻译</a:t>
            </a:r>
            <a:endParaRPr lang="en-US" sz="1700" dirty="0"/>
          </a:p>
        </p:txBody>
      </p:sp>
      <p:sp>
        <p:nvSpPr>
          <p:cNvPr id="5" name="Text 2"/>
          <p:cNvSpPr/>
          <p:nvPr/>
        </p:nvSpPr>
        <p:spPr>
          <a:xfrm>
            <a:off x="457200" y="4590288"/>
            <a:ext cx="64008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150" dirty="0">
                <a:solidFill>
                  <a:srgbClr val="F0D9C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落实重点词、补出省略、调整语序</a:t>
            </a:r>
            <a:endParaRPr lang="en-US" sz="1150" dirty="0"/>
          </a:p>
        </p:txBody>
      </p:sp>
      <p:sp>
        <p:nvSpPr>
          <p:cNvPr id="6" name="Shape 3"/>
          <p:cNvSpPr/>
          <p:nvPr/>
        </p:nvSpPr>
        <p:spPr>
          <a:xfrm>
            <a:off x="7315200" y="4370832"/>
            <a:ext cx="1490472" cy="365760"/>
          </a:xfrm>
          <a:prstGeom prst="roundRect">
            <a:avLst>
              <a:gd name="adj" fmla="val 15000"/>
            </a:avLst>
          </a:prstGeom>
          <a:solidFill>
            <a:srgbClr val="E8843C"/>
          </a:solidFill>
          <a:ln/>
        </p:spPr>
      </p:sp>
      <p:sp>
        <p:nvSpPr>
          <p:cNvPr id="7" name="Text 4"/>
          <p:cNvSpPr/>
          <p:nvPr/>
        </p:nvSpPr>
        <p:spPr>
          <a:xfrm>
            <a:off x="7315200" y="4361688"/>
            <a:ext cx="1490472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课件第 10 页</a:t>
            </a:r>
            <a:endParaRPr lang="en-US" sz="1100" dirty="0"/>
          </a:p>
        </p:txBody>
      </p:sp>
      <p:sp>
        <p:nvSpPr>
          <p:cNvPr id="8" name="Text 5"/>
          <p:cNvSpPr/>
          <p:nvPr/>
        </p:nvSpPr>
        <p:spPr>
          <a:xfrm>
            <a:off x="411480" y="4828032"/>
            <a:ext cx="64008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F0D9C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桃花源记 · 沉浸寻源</a:t>
            </a:r>
            <a:endParaRPr lang="en-US" sz="850" dirty="0"/>
          </a:p>
        </p:txBody>
      </p:sp>
      <p:sp>
        <p:nvSpPr>
          <p:cNvPr id="9" name="Text 6"/>
          <p:cNvSpPr/>
          <p:nvPr/>
        </p:nvSpPr>
        <p:spPr>
          <a:xfrm>
            <a:off x="8229600" y="4809744"/>
            <a:ext cx="6400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F0D9C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C0A0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shaorunze/Documents/Claude/Projects/ai推演/桃花源记-沉浸寻源/ppt-assets/c-mei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4160520"/>
            <a:ext cx="9144000" cy="982980"/>
          </a:xfrm>
          <a:prstGeom prst="rect">
            <a:avLst/>
          </a:prstGeom>
          <a:solidFill>
            <a:srgbClr val="0A0806">
              <a:alpha val="78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457200" y="4224528"/>
            <a:ext cx="603504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700" b="1" dirty="0">
                <a:solidFill>
                  <a:srgbClr val="FFF3E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内容理解 · 桃花源"三美"</a:t>
            </a:r>
            <a:endParaRPr lang="en-US" sz="1700" dirty="0"/>
          </a:p>
        </p:txBody>
      </p:sp>
      <p:sp>
        <p:nvSpPr>
          <p:cNvPr id="5" name="Text 2"/>
          <p:cNvSpPr/>
          <p:nvPr/>
        </p:nvSpPr>
        <p:spPr>
          <a:xfrm>
            <a:off x="457200" y="4590288"/>
            <a:ext cx="64008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150" dirty="0">
                <a:solidFill>
                  <a:srgbClr val="F0D9C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环境美 · 生活美 · 人情美</a:t>
            </a:r>
            <a:endParaRPr lang="en-US" sz="1150" dirty="0"/>
          </a:p>
        </p:txBody>
      </p:sp>
      <p:sp>
        <p:nvSpPr>
          <p:cNvPr id="6" name="Shape 3"/>
          <p:cNvSpPr/>
          <p:nvPr/>
        </p:nvSpPr>
        <p:spPr>
          <a:xfrm>
            <a:off x="7315200" y="4370832"/>
            <a:ext cx="1490472" cy="365760"/>
          </a:xfrm>
          <a:prstGeom prst="roundRect">
            <a:avLst>
              <a:gd name="adj" fmla="val 15000"/>
            </a:avLst>
          </a:prstGeom>
          <a:solidFill>
            <a:srgbClr val="E8843C"/>
          </a:solidFill>
          <a:ln/>
        </p:spPr>
      </p:sp>
      <p:sp>
        <p:nvSpPr>
          <p:cNvPr id="7" name="Text 4"/>
          <p:cNvSpPr/>
          <p:nvPr/>
        </p:nvSpPr>
        <p:spPr>
          <a:xfrm>
            <a:off x="7315200" y="4361688"/>
            <a:ext cx="1490472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课件第 11 页</a:t>
            </a:r>
            <a:endParaRPr lang="en-US" sz="1100" dirty="0"/>
          </a:p>
        </p:txBody>
      </p:sp>
      <p:sp>
        <p:nvSpPr>
          <p:cNvPr id="8" name="Text 5"/>
          <p:cNvSpPr/>
          <p:nvPr/>
        </p:nvSpPr>
        <p:spPr>
          <a:xfrm>
            <a:off x="411480" y="4828032"/>
            <a:ext cx="64008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F0D9C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桃花源记 · 沉浸寻源</a:t>
            </a:r>
            <a:endParaRPr lang="en-US" sz="850" dirty="0"/>
          </a:p>
        </p:txBody>
      </p:sp>
      <p:sp>
        <p:nvSpPr>
          <p:cNvPr id="9" name="Text 6"/>
          <p:cNvSpPr/>
          <p:nvPr/>
        </p:nvSpPr>
        <p:spPr>
          <a:xfrm>
            <a:off x="8229600" y="4809744"/>
            <a:ext cx="6400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F0D9C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桃花源记 · 沉浸寻源</dc:title>
  <dc:subject>PptxGenJS Presentation</dc:subject>
  <dc:creator>光鹿课件</dc:creator>
  <cp:lastModifiedBy>光鹿课件</cp:lastModifiedBy>
  <cp:revision>1</cp:revision>
  <dcterms:created xsi:type="dcterms:W3CDTF">2026-06-18T07:56:22Z</dcterms:created>
  <dcterms:modified xsi:type="dcterms:W3CDTF">2026-06-18T07:56:22Z</dcterms:modified>
</cp:coreProperties>
</file>