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oxygen-prep/index.html" TargetMode="External"/><Relationship Id="rId1" Type="http://schemas.openxmlformats.org/officeDocument/2006/relationships/image" Target="../media/image-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oxygen-prep/index.html?tab=gen&amp;drug=kmno4" TargetMode="Externa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aits.com/files/oxygen-prep/index.html?tab=collect&amp;coll=water" TargetMode="Externa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oxygen-prep/index.html?tab=quiz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CE9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氧气制取-装置台/ppt-assets/c-ge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81420">
              <a:alpha val="7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02920" y="457200"/>
            <a:ext cx="4572000" cy="1554480"/>
          </a:xfrm>
          <a:prstGeom prst="rect">
            <a:avLst/>
          </a:prstGeom>
          <a:solidFill>
            <a:srgbClr val="ECF3FA">
              <a:alpha val="88000"/>
            </a:srgbClr>
          </a:solidFill>
          <a:ln/>
        </p:spPr>
      </p:sp>
      <p:sp>
        <p:nvSpPr>
          <p:cNvPr id="5" name="Text 2"/>
          <p:cNvSpPr/>
          <p:nvPr/>
        </p:nvSpPr>
        <p:spPr>
          <a:xfrm>
            <a:off x="566928" y="914400"/>
            <a:ext cx="4480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spc="200" kern="0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603504"/>
            <a:ext cx="4389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发生装置 · 收集方法 · 检验验满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640080" y="1700784"/>
            <a:ext cx="4297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沪教版化学 · 九年级《身边的化学物质》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566928" y="3977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spc="200" kern="0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选对装置，制得一瓶氧气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611880" y="4434840"/>
            <a:ext cx="1920240" cy="365760"/>
          </a:xfrm>
          <a:prstGeom prst="roundRect">
            <a:avLst>
              <a:gd name="adj" fmla="val 12500"/>
            </a:avLst>
          </a:prstGeom>
          <a:solidFill>
            <a:srgbClr val="2F86C9"/>
          </a:solidFill>
          <a:ln/>
        </p:spPr>
      </p:sp>
      <p:sp>
        <p:nvSpPr>
          <p:cNvPr id="10" name="Text 7"/>
          <p:cNvSpPr/>
          <p:nvPr/>
        </p:nvSpPr>
        <p:spPr>
          <a:xfrm>
            <a:off x="3611880" y="4425696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打开装置台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8229600" y="502920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AA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9600" y="493776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从"造一瓶氧气"说起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实验室里，怎样制得氧气?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6C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A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00784"/>
            <a:ext cx="77724" cy="777240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4592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生活联系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56816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医院供氧、潜水、急救……氧气很有用,怎么制取?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1F6AA6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一条思路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选药品 → 选发生装置 → 选收集装置 → 检验验满。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39312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84448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今天的任务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95344"/>
            <a:ext cx="3931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学会按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状态/条件/性质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选装置，做出一瓶氧气。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901184" y="1591056"/>
            <a:ext cx="3822192" cy="2679192"/>
          </a:xfrm>
          <a:prstGeom prst="rect">
            <a:avLst/>
          </a:prstGeom>
          <a:solidFill>
            <a:srgbClr val="FFFFFF"/>
          </a:solidFill>
          <a:ln w="12700">
            <a:solidFill>
              <a:srgbClr val="C0D3E6"/>
            </a:solidFill>
            <a:prstDash val="solid"/>
          </a:ln>
          <a:effectLst>
            <a:outerShdw sx="100000" sy="100000" kx="0" ky="0" algn="bl" rotWithShape="0" blurRad="152400" dist="38100" dir="5400000">
              <a:srgbClr val="5E7186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氧气制取-装置台/ppt-assets/c-ge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937760" y="1627632"/>
            <a:ext cx="3749040" cy="260604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5029200" y="1719072"/>
            <a:ext cx="996696" cy="274320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20" name="Text 17"/>
          <p:cNvSpPr/>
          <p:nvPr/>
        </p:nvSpPr>
        <p:spPr>
          <a:xfrm>
            <a:off x="5029200" y="1708099"/>
            <a:ext cx="9966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制取氧气的装置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 · 沪教版化学九年级《身边的化学物质》</a:t>
            </a:r>
            <a:endParaRPr lang="en-US" sz="850" dirty="0"/>
          </a:p>
        </p:txBody>
      </p:sp>
      <p:sp>
        <p:nvSpPr>
          <p:cNvPr id="22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二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选一选 · 发生装置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看反应物状态和条件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6C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A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09344"/>
            <a:ext cx="77724" cy="777240"/>
          </a:xfrm>
          <a:prstGeom prst="rect">
            <a:avLst/>
          </a:prstGeom>
          <a:solidFill>
            <a:srgbClr val="1F6AA6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55448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固固加热型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86537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高锰酸钾、氯酸钾是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固体、需加热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→试管+酒精灯。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487168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43230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固液常温型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74320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过氧化氢是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液体+MnO₂、常温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→锥形瓶+分液漏斗。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364992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31012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原理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62102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2KMnO₄—Δ→…；2H₂O₂—MnO₂→2H₂O+O₂↑。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591056"/>
            <a:ext cx="4809744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3E6"/>
            </a:solidFill>
            <a:prstDash val="solid"/>
          </a:ln>
          <a:effectLst>
            <a:outerShdw sx="100000" sy="100000" kx="0" ky="0" algn="bl" rotWithShape="0" blurRad="152400" dist="38100" dir="5400000">
              <a:srgbClr val="5E7186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氧气制取-装置台/ppt-assets/c-gen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627632"/>
            <a:ext cx="4736592" cy="2487168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719072"/>
            <a:ext cx="1591056" cy="274320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708099"/>
            <a:ext cx="15910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高锰酸钾 · 固固加热型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737360" cy="365760"/>
          </a:xfrm>
          <a:prstGeom prst="roundRect">
            <a:avLst>
              <a:gd name="adj" fmla="val 12500"/>
            </a:avLst>
          </a:prstGeom>
          <a:solidFill>
            <a:srgbClr val="2F86C9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737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装置台 · 发生装置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 · 沪教版化学九年级《身边的化学物质》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133856" cy="292608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1338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理一理 · 选装置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两条依据，对号入座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6C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A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</a:t>
            </a:r>
            <a:endParaRPr lang="en-US" sz="17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691640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2743200"/>
                <a:gridCol w="365760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9F1F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装置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6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9F1F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看什么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6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E9F1F8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怎么选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63A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发生装置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86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6263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反应物状态 + 反应条件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6263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固体加热→固固加热型；液体常温→固液常温型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B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收集装置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9B6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6263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气体密度 + 溶解性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6263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密度比空气大→向上排空气法；不易溶于水→排水法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B"/>
                    </a:solidFill>
                  </a:tcPr>
                </a:tc>
              </a:tr>
              <a:tr h="7498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检验/验满</a:t>
                      </a:r>
                      <a:endParaRPr lang="en-US" sz="12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76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6263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带火星木条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dirty="0">
                          <a:solidFill>
                            <a:srgbClr val="16263A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伸入瓶内复燃→检验；放瓶口复燃→验满</a:t>
                      </a:r>
                      <a:endParaRPr lang="en-US" sz="11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FE7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记牢:</a:t>
            </a:r>
            <a:pPr algn="ctr" indent="0" marL="0">
              <a:buNone/>
            </a:pPr>
            <a:r>
              <a:rPr lang="en-US" sz="115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发生装置看状态和条件,收集装置看密度和溶解性</a:t>
            </a:r>
            <a:pPr algn="ctr" indent="0" marL="0"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;氧气支持燃烧→带火星木条复燃。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 · 沪教版化学九年级《身边的化学物质》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四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1243584" cy="292608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124358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收一收 · 收集方法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密度大可排空气，难溶可排水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6C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A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77724" cy="777240"/>
          </a:xfrm>
          <a:prstGeom prst="rect">
            <a:avLst/>
          </a:prstGeom>
          <a:solidFill>
            <a:srgbClr val="1F6AA6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664208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向上排空气法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1975104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密度比空气大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→集气瓶正放、导管伸到瓶底。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77724" cy="777240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15184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排水法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不易溶于水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→瓶装满水倒扣,收集更</a:t>
            </a:r>
            <a:pPr indent="0" marL="0">
              <a:lnSpc>
                <a:spcPts val="1600"/>
              </a:lnSpc>
              <a:buNone/>
            </a:pPr>
            <a:r>
              <a:rPr lang="en-US" sz="11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纯</a:t>
            </a:r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77724" cy="777240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66160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验满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877056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排空气法:瓶口木条复燃；排水法:气泡外冒。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913632" y="1746504"/>
            <a:ext cx="4809744" cy="2404872"/>
          </a:xfrm>
          <a:prstGeom prst="rect">
            <a:avLst/>
          </a:prstGeom>
          <a:solidFill>
            <a:srgbClr val="FFFFFF"/>
          </a:solidFill>
          <a:ln w="12700">
            <a:solidFill>
              <a:srgbClr val="C0D3E6"/>
            </a:solidFill>
            <a:prstDash val="solid"/>
          </a:ln>
          <a:effectLst>
            <a:outerShdw sx="100000" sy="100000" kx="0" ky="0" algn="bl" rotWithShape="0" blurRad="152400" dist="38100" dir="5400000">
              <a:srgbClr val="5E7186">
                <a:alpha val="30000"/>
              </a:srgbClr>
            </a:outerShdw>
          </a:effectLst>
        </p:spPr>
      </p:sp>
      <p:pic>
        <p:nvPicPr>
          <p:cNvPr id="18" name="Image 0" descr="/Users/shaorunze/Documents/Claude/Projects/ai推演/氧气制取-装置台/ppt-assets/c-collect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3950208" y="1783080"/>
            <a:ext cx="4736592" cy="2331720"/>
          </a:xfrm>
          <a:prstGeom prst="rect">
            <a:avLst/>
          </a:prstGeom>
        </p:spPr>
      </p:pic>
      <p:sp>
        <p:nvSpPr>
          <p:cNvPr id="19" name="Shape 16"/>
          <p:cNvSpPr/>
          <p:nvPr/>
        </p:nvSpPr>
        <p:spPr>
          <a:xfrm>
            <a:off x="4041648" y="1874520"/>
            <a:ext cx="758952" cy="274320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20" name="Text 17"/>
          <p:cNvSpPr/>
          <p:nvPr/>
        </p:nvSpPr>
        <p:spPr>
          <a:xfrm>
            <a:off x="4041648" y="1863547"/>
            <a:ext cx="758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排水法收集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950208" y="4370832"/>
            <a:ext cx="1609344" cy="365760"/>
          </a:xfrm>
          <a:prstGeom prst="roundRect">
            <a:avLst>
              <a:gd name="adj" fmla="val 12500"/>
            </a:avLst>
          </a:prstGeom>
          <a:solidFill>
            <a:srgbClr val="2F86C9"/>
          </a:solidFill>
          <a:ln/>
        </p:spPr>
      </p:sp>
      <p:sp>
        <p:nvSpPr>
          <p:cNvPr id="22" name="Text 19"/>
          <p:cNvSpPr/>
          <p:nvPr/>
        </p:nvSpPr>
        <p:spPr>
          <a:xfrm>
            <a:off x="3950208" y="4361688"/>
            <a:ext cx="160934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装置台 · 排水法</a:t>
            </a:r>
            <a:endParaRPr lang="en-US" sz="1150" dirty="0"/>
          </a:p>
        </p:txBody>
      </p:sp>
      <p:sp>
        <p:nvSpPr>
          <p:cNvPr id="23" name="Text 20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 · 沪教版化学九年级《身边的化学物质》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五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914400" cy="292608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400507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小结 · 板书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49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371600"/>
            <a:ext cx="566928" cy="41148"/>
          </a:xfrm>
          <a:prstGeom prst="rect">
            <a:avLst/>
          </a:prstGeom>
          <a:solidFill>
            <a:srgbClr val="2F86C9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EEF4FB"/>
          </a:solidFill>
          <a:ln w="16510">
            <a:solidFill>
              <a:srgbClr val="2F86C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783080"/>
            <a:ext cx="2468880" cy="73152"/>
          </a:xfrm>
          <a:prstGeom prst="rect">
            <a:avLst/>
          </a:prstGeom>
          <a:solidFill>
            <a:srgbClr val="2F86C9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F86C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发生装置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(看状态+条件)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48640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固固加热/固液常温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F425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试管 或 锥形瓶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410712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EEF4FB"/>
          </a:solidFill>
          <a:ln w="16510">
            <a:solidFill>
              <a:srgbClr val="3F9B6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10712" y="1783080"/>
            <a:ext cx="2468880" cy="73152"/>
          </a:xfrm>
          <a:prstGeom prst="rect">
            <a:avLst/>
          </a:prstGeom>
          <a:solidFill>
            <a:srgbClr val="3F9B6E"/>
          </a:solidFill>
          <a:ln/>
        </p:spPr>
      </p:sp>
      <p:sp>
        <p:nvSpPr>
          <p:cNvPr id="14" name="Text 12"/>
          <p:cNvSpPr/>
          <p:nvPr/>
        </p:nvSpPr>
        <p:spPr>
          <a:xfrm>
            <a:off x="3410712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F9B6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收集装置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410712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(看密度+溶解性)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410712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向上排空气/排水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410712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F425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更纯用排水法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272784" y="1783080"/>
            <a:ext cx="2468880" cy="2011680"/>
          </a:xfrm>
          <a:prstGeom prst="roundRect">
            <a:avLst>
              <a:gd name="adj" fmla="val 4545"/>
            </a:avLst>
          </a:prstGeom>
          <a:solidFill>
            <a:srgbClr val="EEF4FB"/>
          </a:solidFill>
          <a:ln w="16510">
            <a:solidFill>
              <a:srgbClr val="E876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72784" y="1783080"/>
            <a:ext cx="2468880" cy="73152"/>
          </a:xfrm>
          <a:prstGeom prst="rect">
            <a:avLst/>
          </a:prstGeom>
          <a:solidFill>
            <a:srgbClr val="E8763A"/>
          </a:solidFill>
          <a:ln/>
        </p:spPr>
      </p:sp>
      <p:sp>
        <p:nvSpPr>
          <p:cNvPr id="20" name="Text 18"/>
          <p:cNvSpPr/>
          <p:nvPr/>
        </p:nvSpPr>
        <p:spPr>
          <a:xfrm>
            <a:off x="6272784" y="19659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87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检验验满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272784" y="2377440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(带火星木条)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272784" y="2788920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伸入→检验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272784" y="3200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F425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瓶口→验满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520440" y="4069080"/>
            <a:ext cx="2103120" cy="365760"/>
          </a:xfrm>
          <a:prstGeom prst="roundRect">
            <a:avLst>
              <a:gd name="adj" fmla="val 12500"/>
            </a:avLst>
          </a:prstGeom>
          <a:solidFill>
            <a:srgbClr val="2F86C9"/>
          </a:solidFill>
          <a:ln/>
        </p:spPr>
      </p:sp>
      <p:sp>
        <p:nvSpPr>
          <p:cNvPr id="25" name="Text 23"/>
          <p:cNvSpPr/>
          <p:nvPr/>
        </p:nvSpPr>
        <p:spPr>
          <a:xfrm>
            <a:off x="3520440" y="4059936"/>
            <a:ext cx="2103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装置台 · 闯关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 · 沪教版化学九年级《身边的化学物质》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六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84048"/>
            <a:ext cx="914400" cy="292608"/>
          </a:xfrm>
          <a:prstGeom prst="rect">
            <a:avLst/>
          </a:prstGeom>
          <a:solidFill>
            <a:srgbClr val="16263A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73075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200" kern="0" dirty="0">
                <a:solidFill>
                  <a:srgbClr val="E9F1F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作业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写方程，会迁移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29768" y="1353312"/>
            <a:ext cx="566928" cy="41148"/>
          </a:xfrm>
          <a:prstGeom prst="rect">
            <a:avLst/>
          </a:prstGeom>
          <a:solidFill>
            <a:srgbClr val="2F86C9"/>
          </a:solidFill>
          <a:ln/>
        </p:spPr>
      </p:sp>
      <p:sp>
        <p:nvSpPr>
          <p:cNvPr id="6" name="Shape 4"/>
          <p:cNvSpPr/>
          <p:nvPr/>
        </p:nvSpPr>
        <p:spPr>
          <a:xfrm>
            <a:off x="8275320" y="384048"/>
            <a:ext cx="457200" cy="457200"/>
          </a:xfrm>
          <a:prstGeom prst="roundRect">
            <a:avLst>
              <a:gd name="adj" fmla="val 12000"/>
            </a:avLst>
          </a:prstGeom>
          <a:ln w="19050">
            <a:solidFill>
              <a:srgbClr val="1F6A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75320" y="374904"/>
            <a:ext cx="457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457200" y="16916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ECF3FA"/>
          </a:solidFill>
          <a:ln w="12700">
            <a:solidFill>
              <a:srgbClr val="2F86C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801368"/>
            <a:ext cx="73152" cy="566928"/>
          </a:xfrm>
          <a:prstGeom prst="rect">
            <a:avLst/>
          </a:prstGeom>
          <a:solidFill>
            <a:srgbClr val="1F6AA6"/>
          </a:solidFill>
          <a:ln/>
        </p:spPr>
      </p:sp>
      <p:sp>
        <p:nvSpPr>
          <p:cNvPr id="10" name="Text 8"/>
          <p:cNvSpPr/>
          <p:nvPr/>
        </p:nvSpPr>
        <p:spPr>
          <a:xfrm>
            <a:off x="676656" y="17830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必做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03120" y="17647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写出用①高锰酸钾 ②过氧化氢 制氧气的化学方程式,并说明各用什么发生装置。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DCE9F4"/>
          </a:solidFill>
          <a:ln w="9525">
            <a:solidFill>
              <a:srgbClr val="C0D3E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15768"/>
            <a:ext cx="73152" cy="566928"/>
          </a:xfrm>
          <a:prstGeom prst="rect">
            <a:avLst/>
          </a:prstGeom>
          <a:solidFill>
            <a:srgbClr val="D6557F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" y="26974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103120" y="26791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比较向上排空气法和排水法收集氧气的优缺点,各举一条。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786384"/>
          </a:xfrm>
          <a:prstGeom prst="roundRect">
            <a:avLst>
              <a:gd name="adj" fmla="val 6977"/>
            </a:avLst>
          </a:prstGeom>
          <a:solidFill>
            <a:srgbClr val="DCE9F4"/>
          </a:solidFill>
          <a:ln w="9525">
            <a:solidFill>
              <a:srgbClr val="C0D3E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630168"/>
            <a:ext cx="73152" cy="566928"/>
          </a:xfrm>
          <a:prstGeom prst="rect">
            <a:avLst/>
          </a:prstGeom>
          <a:solidFill>
            <a:srgbClr val="E0922C"/>
          </a:solidFill>
          <a:ln/>
        </p:spPr>
      </p:sp>
      <p:sp>
        <p:nvSpPr>
          <p:cNvPr id="18" name="Text 16"/>
          <p:cNvSpPr/>
          <p:nvPr/>
        </p:nvSpPr>
        <p:spPr>
          <a:xfrm>
            <a:off x="676656" y="3611880"/>
            <a:ext cx="1280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6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挑战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103120" y="3593592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迁移:制取二氧化碳(石灰石+稀盐酸,常温)应选什么发生装置和收集方法?为什么?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E718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 · 沪教版化学九年级《身边的化学物质》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F6AA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七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E9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shaorunze/Documents/Claude/Projects/ai推演/氧气制取-装置台/ppt-assets/c-collect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1554480"/>
            <a:ext cx="9144000" cy="2103120"/>
          </a:xfrm>
          <a:prstGeom prst="rect">
            <a:avLst/>
          </a:prstGeom>
          <a:solidFill>
            <a:srgbClr val="081420">
              <a:alpha val="7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noFill/>
          <a:ln/>
          <a:effectLst>
            <a:outerShdw sx="100000" sy="100000" kx="0" ky="0" algn="bl" rotWithShape="0" blurRad="101600" dist="25400" dir="5400000">
              <a:srgbClr val="000000">
                <a:alpha val="50000"/>
              </a:srgbClr>
            </a:outerShdw>
          </a:effectLst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spc="4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选装置 · 收气 · 验满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457200" y="2697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spc="200" kern="0" dirty="0">
                <a:solidFill>
                  <a:srgbClr val="D2E2F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状态条件定发生，密度溶解定收集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411480" y="480974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C0D3E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氧气的实验室制取 · 沪教版化学九年级《身边的化学物质》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8321040" y="479145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C0D3E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 八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氧气的实验室制取</dc:title>
  <dc:subject>PptxGenJS Presentation</dc:subject>
  <dc:creator>光鹿课件</dc:creator>
  <cp:lastModifiedBy>光鹿课件</cp:lastModifiedBy>
  <cp:revision>1</cp:revision>
  <dcterms:created xsi:type="dcterms:W3CDTF">2026-06-13T18:17:01Z</dcterms:created>
  <dcterms:modified xsi:type="dcterms:W3CDTF">2026-06-13T18:17:01Z</dcterms:modified>
</cp:coreProperties>
</file>