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opium-war/index.html" TargetMode="External"/><Relationship Id="rId1" Type="http://schemas.openxmlformats.org/officeDocument/2006/relationships/image" Target="../media/image-1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opium-war/index.html?tab=timeline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opium-war/index.html?tab=treaty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opium-war/index.html?tab=quiz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opium-war/index.html?tab=quiz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E6D9D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shaorunze/Documents/Claude/Projects/ai推演/鸦片战争-国门台/ppt-assets/c-timeline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0E0F">
              <a:alpha val="58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548640" y="155448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spc="200" kern="0" dirty="0">
                <a:solidFill>
                  <a:srgbClr val="E6D9D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Opium War · 1840—1842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457200" y="20116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spc="800" kern="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鸦片战争</a:t>
            </a:r>
            <a:endParaRPr lang="en-US" sz="5200" dirty="0"/>
          </a:p>
        </p:txBody>
      </p:sp>
      <p:sp>
        <p:nvSpPr>
          <p:cNvPr id="6" name="Text 3"/>
          <p:cNvSpPr/>
          <p:nvPr/>
        </p:nvSpPr>
        <p:spPr>
          <a:xfrm>
            <a:off x="457200" y="3200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100" kern="0" dirty="0">
                <a:solidFill>
                  <a:srgbClr val="F0E4D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虎门销烟 · 南京条约 · 中国近代史的开端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3611880" y="4114800"/>
            <a:ext cx="1920240" cy="365760"/>
          </a:xfrm>
          <a:prstGeom prst="roundRect">
            <a:avLst>
              <a:gd name="adj" fmla="val 12500"/>
            </a:avLst>
          </a:prstGeom>
          <a:solidFill>
            <a:srgbClr val="6A3338"/>
          </a:solidFill>
          <a:ln/>
        </p:spPr>
      </p:sp>
      <p:sp>
        <p:nvSpPr>
          <p:cNvPr id="8" name="Text 5"/>
          <p:cNvSpPr/>
          <p:nvPr/>
        </p:nvSpPr>
        <p:spPr>
          <a:xfrm>
            <a:off x="3611880" y="4105656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打开国门台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463040" cy="292608"/>
          </a:xfrm>
          <a:prstGeom prst="rect">
            <a:avLst/>
          </a:prstGeom>
          <a:solidFill>
            <a:srgbClr val="2B1C1E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463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3EBE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Lead-in · 导入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spc="100" kern="0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国门是怎样被打开的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429768" y="1335024"/>
            <a:ext cx="566928" cy="41148"/>
          </a:xfrm>
          <a:prstGeom prst="rect">
            <a:avLst/>
          </a:prstGeom>
          <a:solidFill>
            <a:srgbClr val="6A3338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746504"/>
            <a:ext cx="77724" cy="777240"/>
          </a:xfrm>
          <a:prstGeom prst="rect">
            <a:avLst/>
          </a:prstGeom>
          <a:solidFill>
            <a:srgbClr val="6A3338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691640"/>
            <a:ext cx="8046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一个问题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2002536"/>
            <a:ext cx="80467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A747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19世纪上半期,英国为打开中国市场、扭转&lt;b&gt;贸易逆差&lt;/b&gt;,向中国走私&lt;b&gt;鸦片&lt;/b&gt;,给中华民族带来深重灾难。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752344"/>
            <a:ext cx="77724" cy="777240"/>
          </a:xfrm>
          <a:prstGeom prst="rect">
            <a:avLst/>
          </a:prstGeom>
          <a:solidFill>
            <a:srgbClr val="44505A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697480"/>
            <a:ext cx="8046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今天学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3008376"/>
            <a:ext cx="80467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A747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从&lt;b&gt;虎门销烟&lt;/b&gt;到&lt;b&gt;鸦片战争&lt;/b&gt;,再到《&lt;b&gt;南京条约&lt;/b&gt;》——中国是怎样开始沦为半殖民地半封建社会的。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758184"/>
            <a:ext cx="77724" cy="777240"/>
          </a:xfrm>
          <a:prstGeom prst="rect">
            <a:avLst/>
          </a:prstGeom>
          <a:solidFill>
            <a:srgbClr val="C08A3E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703320"/>
            <a:ext cx="8046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怎么学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40080" y="4014216"/>
            <a:ext cx="80467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A747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&lt;b&gt;沿时间轴看战争始末 → 点卡片记条约内容 → 闯关检测&lt;/b&gt;,理清近代史开端的脉络。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11480" y="4809744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8A747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鸦片战争 · 部编版历史(八年级上册)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4E242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792224" cy="292608"/>
          </a:xfrm>
          <a:prstGeom prst="rect">
            <a:avLst/>
          </a:prstGeom>
          <a:solidFill>
            <a:srgbClr val="2B1C1E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79222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3EBE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Timeline · 战争始末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spc="100" kern="0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鸦片战争的进程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429768" y="1335024"/>
            <a:ext cx="566928" cy="41148"/>
          </a:xfrm>
          <a:prstGeom prst="rect">
            <a:avLst/>
          </a:prstGeom>
          <a:solidFill>
            <a:srgbClr val="6A3338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627632"/>
            <a:ext cx="8229600" cy="658368"/>
          </a:xfrm>
          <a:prstGeom prst="roundRect">
            <a:avLst>
              <a:gd name="adj" fmla="val 8333"/>
            </a:avLst>
          </a:prstGeom>
          <a:solidFill>
            <a:srgbClr val="F8F2EC"/>
          </a:solidFill>
          <a:ln w="9525">
            <a:solidFill>
              <a:srgbClr val="D8C6B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719072"/>
            <a:ext cx="73152" cy="475488"/>
          </a:xfrm>
          <a:prstGeom prst="rect">
            <a:avLst/>
          </a:prstGeom>
          <a:solidFill>
            <a:srgbClr val="44505A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627632"/>
            <a:ext cx="13258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24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背景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2011680" y="1627632"/>
            <a:ext cx="23774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英国走私鸦片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434840" y="1627632"/>
            <a:ext cx="4114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8A747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为打开中国市场、扭转贸易逆差,向中国走私鸦片,给中华民族带来深重灾难。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57200" y="2377440"/>
            <a:ext cx="8229600" cy="658368"/>
          </a:xfrm>
          <a:prstGeom prst="roundRect">
            <a:avLst>
              <a:gd name="adj" fmla="val 8333"/>
            </a:avLst>
          </a:prstGeom>
          <a:solidFill>
            <a:srgbClr val="F1E5DD"/>
          </a:solidFill>
          <a:ln w="15240">
            <a:solidFill>
              <a:srgbClr val="6A333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2468880"/>
            <a:ext cx="73152" cy="475488"/>
          </a:xfrm>
          <a:prstGeom prst="rect">
            <a:avLst/>
          </a:prstGeom>
          <a:solidFill>
            <a:srgbClr val="6A3338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2377440"/>
            <a:ext cx="13258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24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1839.6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2011680" y="2377440"/>
            <a:ext cx="23774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林则徐 虎门销烟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434840" y="2377440"/>
            <a:ext cx="4114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8A747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林则徐在虎门海滩当众销毁缴获的鸦片,是中国人民禁烟斗争的伟大胜利。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57200" y="3127248"/>
            <a:ext cx="8229600" cy="658368"/>
          </a:xfrm>
          <a:prstGeom prst="roundRect">
            <a:avLst>
              <a:gd name="adj" fmla="val 8333"/>
            </a:avLst>
          </a:prstGeom>
          <a:solidFill>
            <a:srgbClr val="F8F2EC"/>
          </a:solidFill>
          <a:ln w="9525">
            <a:solidFill>
              <a:srgbClr val="D8C6B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3218688"/>
            <a:ext cx="73152" cy="475488"/>
          </a:xfrm>
          <a:prstGeom prst="rect">
            <a:avLst/>
          </a:prstGeom>
          <a:solidFill>
            <a:srgbClr val="44505A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3127248"/>
            <a:ext cx="13258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24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1840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2011680" y="3127248"/>
            <a:ext cx="23774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英国发动鸦片战争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434840" y="3127248"/>
            <a:ext cx="4114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8A747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英国以虎门销烟为借口,发动鸦片战争,派舰队侵略中国。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57200" y="3877056"/>
            <a:ext cx="8229600" cy="658368"/>
          </a:xfrm>
          <a:prstGeom prst="roundRect">
            <a:avLst>
              <a:gd name="adj" fmla="val 8333"/>
            </a:avLst>
          </a:prstGeom>
          <a:solidFill>
            <a:srgbClr val="F8F2EC"/>
          </a:solidFill>
          <a:ln w="9525">
            <a:solidFill>
              <a:srgbClr val="D8C6B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7200" y="3968496"/>
            <a:ext cx="73152" cy="475488"/>
          </a:xfrm>
          <a:prstGeom prst="rect">
            <a:avLst/>
          </a:prstGeom>
          <a:solidFill>
            <a:srgbClr val="44505A"/>
          </a:solidFill>
          <a:ln/>
        </p:spPr>
      </p:sp>
      <p:sp>
        <p:nvSpPr>
          <p:cNvPr id="23" name="Text 21"/>
          <p:cNvSpPr/>
          <p:nvPr/>
        </p:nvSpPr>
        <p:spPr>
          <a:xfrm>
            <a:off x="640080" y="3877056"/>
            <a:ext cx="13258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24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1842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2011680" y="3877056"/>
            <a:ext cx="23774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清政府战败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434840" y="3877056"/>
            <a:ext cx="4114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8A747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战争结束,清政府战败,被迫与英国议和、签订《南京条约》。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411480" y="4809744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8A747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鸦片战争 · 部编版历史(八年级上册)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4E242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353312" cy="292608"/>
          </a:xfrm>
          <a:prstGeom prst="rect">
            <a:avLst/>
          </a:prstGeom>
          <a:solidFill>
            <a:srgbClr val="2B1C1E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3533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3EBE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Hero · 虎门销烟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spc="100" kern="0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1839.6 林则徐 虎门销烟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429768" y="1335024"/>
            <a:ext cx="566928" cy="41148"/>
          </a:xfrm>
          <a:prstGeom prst="rect">
            <a:avLst/>
          </a:prstGeom>
          <a:solidFill>
            <a:srgbClr val="6A3338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627632"/>
            <a:ext cx="8229600" cy="1051560"/>
          </a:xfrm>
          <a:prstGeom prst="roundRect">
            <a:avLst>
              <a:gd name="adj" fmla="val 6957"/>
            </a:avLst>
          </a:prstGeom>
          <a:solidFill>
            <a:srgbClr val="F1E5DD"/>
          </a:solidFill>
          <a:ln w="15240">
            <a:solidFill>
              <a:srgbClr val="6A333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1810512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4E242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1839年6月,</a:t>
            </a:r>
            <a:pPr indent="0" marL="0">
              <a:buNone/>
            </a:pPr>
            <a:r>
              <a:rPr lang="en-US" sz="1700" b="1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林则徐 在虎门海滩当众销毁缴获的鸦片。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685800" y="2249424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4A353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这是中国人民禁烟斗争的伟大胜利,显示了中华民族反抗外来侵略的坚强意志。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548640" y="2971800"/>
            <a:ext cx="4023360" cy="1280160"/>
          </a:xfrm>
          <a:prstGeom prst="roundRect">
            <a:avLst>
              <a:gd name="adj" fmla="val 7143"/>
            </a:avLst>
          </a:prstGeom>
          <a:solidFill>
            <a:srgbClr val="F8F2EC"/>
          </a:solidFill>
          <a:ln w="16510">
            <a:solidFill>
              <a:srgbClr val="6A333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2971800"/>
            <a:ext cx="4023360" cy="73152"/>
          </a:xfrm>
          <a:prstGeom prst="rect">
            <a:avLst/>
          </a:prstGeom>
          <a:solidFill>
            <a:srgbClr val="6A3338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3172968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6A333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打击侵略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731520" y="3639312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4A353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沉重打击了英国的鸦片走私,维护了民族尊严。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572000" y="2971800"/>
            <a:ext cx="4023360" cy="1280160"/>
          </a:xfrm>
          <a:prstGeom prst="roundRect">
            <a:avLst>
              <a:gd name="adj" fmla="val 7143"/>
            </a:avLst>
          </a:prstGeom>
          <a:solidFill>
            <a:srgbClr val="F8F2EC"/>
          </a:solidFill>
          <a:ln w="16510">
            <a:solidFill>
              <a:srgbClr val="44505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572000" y="2971800"/>
            <a:ext cx="4023360" cy="73152"/>
          </a:xfrm>
          <a:prstGeom prst="rect">
            <a:avLst/>
          </a:prstGeom>
          <a:solidFill>
            <a:srgbClr val="44505A"/>
          </a:solidFill>
          <a:ln/>
        </p:spPr>
      </p:sp>
      <p:sp>
        <p:nvSpPr>
          <p:cNvPr id="15" name="Text 13"/>
          <p:cNvSpPr/>
          <p:nvPr/>
        </p:nvSpPr>
        <p:spPr>
          <a:xfrm>
            <a:off x="4572000" y="3172968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44505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坚强意志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754880" y="3639312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4A353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彰显中华民族反抗外来侵略、捍卫国家利益的决心。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3246120" y="4434840"/>
            <a:ext cx="2651760" cy="365760"/>
          </a:xfrm>
          <a:prstGeom prst="roundRect">
            <a:avLst>
              <a:gd name="adj" fmla="val 12500"/>
            </a:avLst>
          </a:prstGeom>
          <a:solidFill>
            <a:srgbClr val="6A3338"/>
          </a:solidFill>
          <a:ln/>
        </p:spPr>
      </p:sp>
      <p:sp>
        <p:nvSpPr>
          <p:cNvPr id="18" name="Text 16"/>
          <p:cNvSpPr/>
          <p:nvPr/>
        </p:nvSpPr>
        <p:spPr>
          <a:xfrm>
            <a:off x="3246120" y="4425696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国门台 · 战争始末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411480" y="4809744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8A747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鸦片战争 · 部编版历史(八年级上册)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4E242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572768" cy="292608"/>
          </a:xfrm>
          <a:prstGeom prst="rect">
            <a:avLst/>
          </a:prstGeom>
          <a:solidFill>
            <a:srgbClr val="2B1C1E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57276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3EBE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Treaty · 南京条约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spc="100" kern="0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《南京条约》主要内容(1842)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429768" y="1335024"/>
            <a:ext cx="566928" cy="41148"/>
          </a:xfrm>
          <a:prstGeom prst="rect">
            <a:avLst/>
          </a:prstGeom>
          <a:solidFill>
            <a:srgbClr val="6A3338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3716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242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中国近代史上第一个不平等条约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1737360"/>
            <a:ext cx="4023360" cy="914400"/>
          </a:xfrm>
          <a:prstGeom prst="roundRect">
            <a:avLst>
              <a:gd name="adj" fmla="val 8000"/>
            </a:avLst>
          </a:prstGeom>
          <a:solidFill>
            <a:srgbClr val="F8F2EC"/>
          </a:solidFill>
          <a:ln w="15240">
            <a:solidFill>
              <a:srgbClr val="6A333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1737360"/>
            <a:ext cx="73152" cy="914400"/>
          </a:xfrm>
          <a:prstGeom prst="rect">
            <a:avLst/>
          </a:prstGeom>
          <a:solidFill>
            <a:srgbClr val="6A3338"/>
          </a:solidFill>
          <a:ln/>
        </p:spPr>
      </p:sp>
      <p:sp>
        <p:nvSpPr>
          <p:cNvPr id="9" name="Text 7"/>
          <p:cNvSpPr/>
          <p:nvPr/>
        </p:nvSpPr>
        <p:spPr>
          <a:xfrm>
            <a:off x="621792" y="1828800"/>
            <a:ext cx="548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6A33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①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188720" y="1847088"/>
            <a:ext cx="31089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割香港岛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1188720" y="2194560"/>
            <a:ext cx="3154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00" dirty="0">
                <a:solidFill>
                  <a:srgbClr val="8A747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割香港岛给英国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0" y="1737360"/>
            <a:ext cx="4023360" cy="914400"/>
          </a:xfrm>
          <a:prstGeom prst="roundRect">
            <a:avLst>
              <a:gd name="adj" fmla="val 8000"/>
            </a:avLst>
          </a:prstGeom>
          <a:solidFill>
            <a:srgbClr val="F8F2EC"/>
          </a:solidFill>
          <a:ln w="15240">
            <a:solidFill>
              <a:srgbClr val="44505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1737360"/>
            <a:ext cx="73152" cy="914400"/>
          </a:xfrm>
          <a:prstGeom prst="rect">
            <a:avLst/>
          </a:prstGeom>
          <a:solidFill>
            <a:srgbClr val="44505A"/>
          </a:solidFill>
          <a:ln/>
        </p:spPr>
      </p:sp>
      <p:sp>
        <p:nvSpPr>
          <p:cNvPr id="14" name="Text 12"/>
          <p:cNvSpPr/>
          <p:nvPr/>
        </p:nvSpPr>
        <p:spPr>
          <a:xfrm>
            <a:off x="4736592" y="1828800"/>
            <a:ext cx="548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4450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②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5303520" y="1847088"/>
            <a:ext cx="31089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赔款</a:t>
            </a:r>
            <a:endParaRPr lang="en-US" sz="1450" dirty="0"/>
          </a:p>
        </p:txBody>
      </p:sp>
      <p:sp>
        <p:nvSpPr>
          <p:cNvPr id="16" name="Text 14"/>
          <p:cNvSpPr/>
          <p:nvPr/>
        </p:nvSpPr>
        <p:spPr>
          <a:xfrm>
            <a:off x="5303520" y="2194560"/>
            <a:ext cx="3154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00" dirty="0">
                <a:solidFill>
                  <a:srgbClr val="8A747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赔款 2100 万银元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2788920"/>
            <a:ext cx="4023360" cy="914400"/>
          </a:xfrm>
          <a:prstGeom prst="roundRect">
            <a:avLst>
              <a:gd name="adj" fmla="val 8000"/>
            </a:avLst>
          </a:prstGeom>
          <a:solidFill>
            <a:srgbClr val="F8F2EC"/>
          </a:solidFill>
          <a:ln w="15240">
            <a:solidFill>
              <a:srgbClr val="C08A3E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7200" y="2788920"/>
            <a:ext cx="73152" cy="914400"/>
          </a:xfrm>
          <a:prstGeom prst="rect">
            <a:avLst/>
          </a:prstGeom>
          <a:solidFill>
            <a:srgbClr val="C08A3E"/>
          </a:solidFill>
          <a:ln/>
        </p:spPr>
      </p:sp>
      <p:sp>
        <p:nvSpPr>
          <p:cNvPr id="19" name="Text 17"/>
          <p:cNvSpPr/>
          <p:nvPr/>
        </p:nvSpPr>
        <p:spPr>
          <a:xfrm>
            <a:off x="621792" y="2880360"/>
            <a:ext cx="548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08A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③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1188720" y="2898648"/>
            <a:ext cx="31089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五口通商</a:t>
            </a:r>
            <a:endParaRPr lang="en-US" sz="1450" dirty="0"/>
          </a:p>
        </p:txBody>
      </p:sp>
      <p:sp>
        <p:nvSpPr>
          <p:cNvPr id="21" name="Text 19"/>
          <p:cNvSpPr/>
          <p:nvPr/>
        </p:nvSpPr>
        <p:spPr>
          <a:xfrm>
            <a:off x="1188720" y="3246120"/>
            <a:ext cx="3154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00" dirty="0">
                <a:solidFill>
                  <a:srgbClr val="8A747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广州 · 厦门 · 福州 · 宁波 · 上海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72000" y="2788920"/>
            <a:ext cx="4023360" cy="914400"/>
          </a:xfrm>
          <a:prstGeom prst="roundRect">
            <a:avLst>
              <a:gd name="adj" fmla="val 8000"/>
            </a:avLst>
          </a:prstGeom>
          <a:solidFill>
            <a:srgbClr val="F8F2EC"/>
          </a:solidFill>
          <a:ln w="15240">
            <a:solidFill>
              <a:srgbClr val="36404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572000" y="2788920"/>
            <a:ext cx="73152" cy="914400"/>
          </a:xfrm>
          <a:prstGeom prst="rect">
            <a:avLst/>
          </a:prstGeom>
          <a:solidFill>
            <a:srgbClr val="36404A"/>
          </a:solidFill>
          <a:ln/>
        </p:spPr>
      </p:sp>
      <p:sp>
        <p:nvSpPr>
          <p:cNvPr id="24" name="Text 22"/>
          <p:cNvSpPr/>
          <p:nvPr/>
        </p:nvSpPr>
        <p:spPr>
          <a:xfrm>
            <a:off x="4736592" y="2880360"/>
            <a:ext cx="548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640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④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5303520" y="2898648"/>
            <a:ext cx="31089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协定关税</a:t>
            </a:r>
            <a:endParaRPr lang="en-US" sz="1450" dirty="0"/>
          </a:p>
        </p:txBody>
      </p:sp>
      <p:sp>
        <p:nvSpPr>
          <p:cNvPr id="26" name="Text 24"/>
          <p:cNvSpPr/>
          <p:nvPr/>
        </p:nvSpPr>
        <p:spPr>
          <a:xfrm>
            <a:off x="5303520" y="3246120"/>
            <a:ext cx="3154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00" dirty="0">
                <a:solidFill>
                  <a:srgbClr val="8A747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英商货物关税须同英国商定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246120" y="3886200"/>
            <a:ext cx="2651760" cy="365760"/>
          </a:xfrm>
          <a:prstGeom prst="roundRect">
            <a:avLst>
              <a:gd name="adj" fmla="val 12500"/>
            </a:avLst>
          </a:prstGeom>
          <a:solidFill>
            <a:srgbClr val="6A3338"/>
          </a:solidFill>
          <a:ln/>
        </p:spPr>
      </p:sp>
      <p:sp>
        <p:nvSpPr>
          <p:cNvPr id="28" name="Text 26"/>
          <p:cNvSpPr/>
          <p:nvPr/>
        </p:nvSpPr>
        <p:spPr>
          <a:xfrm>
            <a:off x="3246120" y="3877056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国门台 · 南京条约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411480" y="4809744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8A747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鸦片战争 · 部编版历史(八年级上册)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4E242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353312" cy="292608"/>
          </a:xfrm>
          <a:prstGeom prst="rect">
            <a:avLst/>
          </a:prstGeom>
          <a:solidFill>
            <a:srgbClr val="2B1C1E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3533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3EBE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Impact · 影响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spc="100" kern="0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鸦片战争的影响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429768" y="1335024"/>
            <a:ext cx="566928" cy="41148"/>
          </a:xfrm>
          <a:prstGeom prst="rect">
            <a:avLst/>
          </a:prstGeom>
          <a:solidFill>
            <a:srgbClr val="6A3338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691640"/>
            <a:ext cx="8229600" cy="1097280"/>
          </a:xfrm>
          <a:prstGeom prst="roundRect">
            <a:avLst>
              <a:gd name="adj" fmla="val 8333"/>
            </a:avLst>
          </a:prstGeom>
          <a:solidFill>
            <a:srgbClr val="F1E5DD"/>
          </a:solidFill>
          <a:ln w="16510">
            <a:solidFill>
              <a:srgbClr val="6A333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691640"/>
            <a:ext cx="8229600" cy="82296"/>
          </a:xfrm>
          <a:prstGeom prst="rect">
            <a:avLst/>
          </a:prstGeom>
          <a:solidFill>
            <a:srgbClr val="6A3338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19659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鸦片战争后,中国开始从封建社会逐步沦为</a:t>
            </a:r>
            <a:pPr algn="ctr" indent="0" marL="0">
              <a:buNone/>
            </a:pPr>
            <a:r>
              <a:rPr lang="en-US" sz="1700" b="1" dirty="0">
                <a:solidFill>
                  <a:srgbClr val="4E242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半殖民地半封建社会</a:t>
            </a:r>
            <a:pPr algn="ctr" indent="0" marL="0">
              <a:buNone/>
            </a:pPr>
            <a:r>
              <a:rPr lang="en-US" sz="1700" b="1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。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457200" y="3063240"/>
            <a:ext cx="8229600" cy="914400"/>
          </a:xfrm>
          <a:prstGeom prst="roundRect">
            <a:avLst>
              <a:gd name="adj" fmla="val 10000"/>
            </a:avLst>
          </a:prstGeom>
          <a:solidFill>
            <a:srgbClr val="F8F2EC"/>
          </a:solidFill>
          <a:ln w="15240">
            <a:solidFill>
              <a:srgbClr val="4450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32461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6404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鸦片战争是中国近代史的开端。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3246120" y="4206240"/>
            <a:ext cx="2651760" cy="365760"/>
          </a:xfrm>
          <a:prstGeom prst="roundRect">
            <a:avLst>
              <a:gd name="adj" fmla="val 12500"/>
            </a:avLst>
          </a:prstGeom>
          <a:solidFill>
            <a:srgbClr val="6A3338"/>
          </a:solidFill>
          <a:ln/>
        </p:spPr>
      </p:sp>
      <p:sp>
        <p:nvSpPr>
          <p:cNvPr id="12" name="Text 10"/>
          <p:cNvSpPr/>
          <p:nvPr/>
        </p:nvSpPr>
        <p:spPr>
          <a:xfrm>
            <a:off x="3246120" y="4197096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国门台 · 闯关检测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411480" y="4809744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8A747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鸦片战争 · 部编版历史(八年级上册)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4E242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411480"/>
            <a:ext cx="1463040" cy="292608"/>
          </a:xfrm>
          <a:prstGeom prst="rect">
            <a:avLst/>
          </a:prstGeom>
          <a:solidFill>
            <a:srgbClr val="2B1C1E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400507"/>
            <a:ext cx="1463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3EBE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Summary · 板书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4980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第1课 鸦片战争(中国近代史的开端)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29768" y="1371600"/>
            <a:ext cx="566928" cy="41148"/>
          </a:xfrm>
          <a:prstGeom prst="rect">
            <a:avLst/>
          </a:prstGeom>
          <a:solidFill>
            <a:srgbClr val="6A3338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783080"/>
            <a:ext cx="8046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242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背景:英国走私鸦片  →  1839.6 林则徐 虎门销烟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48640" y="2331720"/>
            <a:ext cx="8046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1840 英国发动鸦片战争  →  1842 清政府战败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48640" y="292608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350" b="1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《南京条约》(第一个不平等条约):割香港岛 · 赔款2100万银元 · 五口通商(广厦福宁上) · 协定关税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548640" y="3657600"/>
            <a:ext cx="8046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4E242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影响:中国开始沦为半殖民地半封建社会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3246120" y="4297680"/>
            <a:ext cx="2651760" cy="365760"/>
          </a:xfrm>
          <a:prstGeom prst="roundRect">
            <a:avLst>
              <a:gd name="adj" fmla="val 12500"/>
            </a:avLst>
          </a:prstGeom>
          <a:solidFill>
            <a:srgbClr val="6A3338"/>
          </a:solidFill>
          <a:ln/>
        </p:spPr>
      </p:sp>
      <p:sp>
        <p:nvSpPr>
          <p:cNvPr id="11" name="Text 9"/>
          <p:cNvSpPr/>
          <p:nvPr/>
        </p:nvSpPr>
        <p:spPr>
          <a:xfrm>
            <a:off x="3246120" y="4288536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国门台 · 闯关检测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411480" y="4809744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8A747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鸦片战争 · 部编版历史(八年级上册)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4E242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572768" cy="292608"/>
          </a:xfrm>
          <a:prstGeom prst="rect">
            <a:avLst/>
          </a:prstGeom>
          <a:solidFill>
            <a:srgbClr val="2B1C1E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57276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3EBE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Homework · 作业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spc="100" kern="0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记得牢,有担当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429768" y="1335024"/>
            <a:ext cx="566928" cy="41148"/>
          </a:xfrm>
          <a:prstGeom prst="rect">
            <a:avLst/>
          </a:prstGeom>
          <a:solidFill>
            <a:srgbClr val="6A3338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6916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F1E5DD"/>
          </a:solidFill>
          <a:ln w="12700">
            <a:solidFill>
              <a:srgbClr val="6A333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801368"/>
            <a:ext cx="73152" cy="566928"/>
          </a:xfrm>
          <a:prstGeom prst="rect">
            <a:avLst/>
          </a:prstGeom>
          <a:solidFill>
            <a:srgbClr val="6A3338"/>
          </a:solidFill>
          <a:ln/>
        </p:spPr>
      </p:sp>
      <p:sp>
        <p:nvSpPr>
          <p:cNvPr id="8" name="Text 6"/>
          <p:cNvSpPr/>
          <p:nvPr/>
        </p:nvSpPr>
        <p:spPr>
          <a:xfrm>
            <a:off x="676656" y="17830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必做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2103120" y="17647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8A747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默写《南京条约》四项主要内容,并写出五口通商城市(广州、厦门、福州、宁波、上海)。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57200" y="26060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E6D9D0"/>
          </a:solidFill>
          <a:ln w="9525">
            <a:solidFill>
              <a:srgbClr val="D8C6B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2715768"/>
            <a:ext cx="73152" cy="566928"/>
          </a:xfrm>
          <a:prstGeom prst="rect">
            <a:avLst/>
          </a:prstGeom>
          <a:solidFill>
            <a:srgbClr val="44505A"/>
          </a:solidFill>
          <a:ln/>
        </p:spPr>
      </p:sp>
      <p:sp>
        <p:nvSpPr>
          <p:cNvPr id="12" name="Text 10"/>
          <p:cNvSpPr/>
          <p:nvPr/>
        </p:nvSpPr>
        <p:spPr>
          <a:xfrm>
            <a:off x="676656" y="26974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实践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103120" y="26791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8A747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用一句话概括为什么说鸦片战争是中国近代史的开端,并向家人讲讲虎门销烟。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57200" y="35204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E6D9D0"/>
          </a:solidFill>
          <a:ln w="9525">
            <a:solidFill>
              <a:srgbClr val="D8C6B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3630168"/>
            <a:ext cx="73152" cy="566928"/>
          </a:xfrm>
          <a:prstGeom prst="rect">
            <a:avLst/>
          </a:prstGeom>
          <a:solidFill>
            <a:srgbClr val="C08A3E"/>
          </a:solidFill>
          <a:ln/>
        </p:spPr>
      </p:sp>
      <p:sp>
        <p:nvSpPr>
          <p:cNvPr id="16" name="Text 14"/>
          <p:cNvSpPr/>
          <p:nvPr/>
        </p:nvSpPr>
        <p:spPr>
          <a:xfrm>
            <a:off x="676656" y="36118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B1C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挑战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2103120" y="35935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8A747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以“勿忘国耻,振兴中华”为题,结合本课史实写一段100字左右的感想。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411480" y="4809744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8A747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鸦片战争 · 部编版历史(八年级上册)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4E242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D9D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shaorunze/Documents/Claude/Projects/ai推演/鸦片战争-国门台/ppt-assets/c-timeline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0E0F">
              <a:alpha val="60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457200" y="2103120"/>
            <a:ext cx="8229600" cy="731520"/>
          </a:xfrm>
          <a:prstGeom prst="rect">
            <a:avLst/>
          </a:prstGeom>
          <a:noFill/>
          <a:ln/>
          <a:effectLst>
            <a:outerShdw sx="100000" sy="100000" kx="0" ky="0" algn="bl" rotWithShape="0" blurRad="101600" dist="25400" dir="5400000">
              <a:srgbClr val="000000">
                <a:alpha val="50000"/>
              </a:srgbClr>
            </a:outerShdw>
          </a:effectLst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spc="400" kern="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勿忘国耻 · 振兴中华</a:t>
            </a:r>
            <a:endParaRPr lang="en-US" sz="3400" dirty="0"/>
          </a:p>
        </p:txBody>
      </p:sp>
      <p:sp>
        <p:nvSpPr>
          <p:cNvPr id="5" name="Text 2"/>
          <p:cNvSpPr/>
          <p:nvPr/>
        </p:nvSpPr>
        <p:spPr>
          <a:xfrm>
            <a:off x="457200" y="30175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200" kern="0" dirty="0">
                <a:solidFill>
                  <a:srgbClr val="F0E4D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铭记历史 · 自强不息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411480" y="4809744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E6D9D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鸦片战争 · 部编版历史(八年级上册)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6D9D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鸦片战争</dc:title>
  <dc:subject>PptxGenJS Presentation</dc:subject>
  <dc:creator>光鹿课件</dc:creator>
  <cp:lastModifiedBy>光鹿课件</cp:lastModifiedBy>
  <cp:revision>1</cp:revision>
  <dcterms:created xsi:type="dcterms:W3CDTF">2026-06-14T12:15:20Z</dcterms:created>
  <dcterms:modified xsi:type="dcterms:W3CDTF">2026-06-14T12:15:20Z</dcterms:modified>
</cp:coreProperties>
</file>