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globalaits.com/files/metal-activity/index.html" TargetMode="External"/><Relationship Id="rId1" Type="http://schemas.openxmlformats.org/officeDocument/2006/relationships/image" Target="../media/image-1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globalaits.com/files/metal-activity/index.html?tab=acid&amp;metal=mg" TargetMode="External"/><Relationship Id="rId1" Type="http://schemas.openxmlformats.org/officeDocument/2006/relationships/image" Target="../media/image-3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globalaits.com/files/metal-activity/index.html?tab=salt&amp;metal=fe&amp;salt=cuso4" TargetMode="External"/><Relationship Id="rId1" Type="http://schemas.openxmlformats.org/officeDocument/2006/relationships/image" Target="../media/image-5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hyperlink" Target="https://globalaits.com/files/metal-activity/index.html?tab=quiz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E1E7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Users/shaorunze/Documents/Claude/Projects/ai推演/金属活动性-置换台/ppt-assets/c-aci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3200400"/>
            <a:ext cx="9144000" cy="1943100"/>
          </a:xfrm>
          <a:prstGeom prst="rect">
            <a:avLst/>
          </a:prstGeom>
          <a:solidFill>
            <a:srgbClr val="0C1620">
              <a:alpha val="7000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502920" y="457200"/>
            <a:ext cx="4480560" cy="1554480"/>
          </a:xfrm>
          <a:prstGeom prst="rect">
            <a:avLst/>
          </a:prstGeom>
          <a:solidFill>
            <a:srgbClr val="ECF0F3">
              <a:alpha val="88000"/>
            </a:srgbClr>
          </a:solidFill>
          <a:ln/>
        </p:spPr>
      </p:sp>
      <p:sp>
        <p:nvSpPr>
          <p:cNvPr id="5" name="Text 2"/>
          <p:cNvSpPr/>
          <p:nvPr/>
        </p:nvSpPr>
        <p:spPr>
          <a:xfrm>
            <a:off x="566928" y="914400"/>
            <a:ext cx="4389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300" b="1" spc="200" kern="0" dirty="0">
                <a:solidFill>
                  <a:srgbClr val="1C263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金属的性质</a:t>
            </a:r>
            <a:endParaRPr lang="en-US" sz="3300" dirty="0"/>
          </a:p>
        </p:txBody>
      </p:sp>
      <p:sp>
        <p:nvSpPr>
          <p:cNvPr id="6" name="Text 3"/>
          <p:cNvSpPr/>
          <p:nvPr/>
        </p:nvSpPr>
        <p:spPr>
          <a:xfrm>
            <a:off x="640080" y="603504"/>
            <a:ext cx="42976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27496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金属活动性 · 置换反应</a:t>
            </a: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640080" y="1700784"/>
            <a:ext cx="4206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62707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沪教版化学 · 九年级《金属与矿物》</a:t>
            </a:r>
            <a:endParaRPr lang="en-US" sz="1250" dirty="0"/>
          </a:p>
        </p:txBody>
      </p:sp>
      <p:sp>
        <p:nvSpPr>
          <p:cNvPr id="8" name="Text 5"/>
          <p:cNvSpPr/>
          <p:nvPr/>
        </p:nvSpPr>
        <p:spPr>
          <a:xfrm>
            <a:off x="566928" y="3977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spc="200" kern="0" dirty="0">
                <a:solidFill>
                  <a:srgbClr val="E9EEF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谁更活泼？让金属自己说话</a:t>
            </a:r>
            <a:endParaRPr lang="en-US" sz="1600" dirty="0"/>
          </a:p>
        </p:txBody>
      </p:sp>
      <p:sp>
        <p:nvSpPr>
          <p:cNvPr id="9" name="Shape 6"/>
          <p:cNvSpPr/>
          <p:nvPr/>
        </p:nvSpPr>
        <p:spPr>
          <a:xfrm>
            <a:off x="3611880" y="4434840"/>
            <a:ext cx="1920240" cy="365760"/>
          </a:xfrm>
          <a:prstGeom prst="roundRect">
            <a:avLst>
              <a:gd name="adj" fmla="val 12500"/>
            </a:avLst>
          </a:prstGeom>
          <a:solidFill>
            <a:srgbClr val="3A6079"/>
          </a:solidFill>
          <a:ln/>
        </p:spPr>
      </p:sp>
      <p:sp>
        <p:nvSpPr>
          <p:cNvPr id="10" name="Text 7"/>
          <p:cNvSpPr/>
          <p:nvPr/>
        </p:nvSpPr>
        <p:spPr>
          <a:xfrm>
            <a:off x="3611880" y="4425696"/>
            <a:ext cx="1920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打开置换台</a:t>
            </a:r>
            <a:endParaRPr lang="en-US" sz="1150" dirty="0"/>
          </a:p>
        </p:txBody>
      </p:sp>
      <p:sp>
        <p:nvSpPr>
          <p:cNvPr id="11" name="Shape 8"/>
          <p:cNvSpPr/>
          <p:nvPr/>
        </p:nvSpPr>
        <p:spPr>
          <a:xfrm>
            <a:off x="8229600" y="502920"/>
            <a:ext cx="457200" cy="457200"/>
          </a:xfrm>
          <a:prstGeom prst="roundRect">
            <a:avLst>
              <a:gd name="adj" fmla="val 12000"/>
            </a:avLst>
          </a:prstGeom>
          <a:ln w="19050">
            <a:solidFill>
              <a:srgbClr val="274961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8229600" y="493776"/>
            <a:ext cx="457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27496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金</a:t>
            </a:r>
            <a:endParaRPr lang="en-US" sz="1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84048"/>
            <a:ext cx="1133856" cy="292608"/>
          </a:xfrm>
          <a:prstGeom prst="rect">
            <a:avLst/>
          </a:prstGeom>
          <a:solidFill>
            <a:srgbClr val="1C2630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73075"/>
            <a:ext cx="1133856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spc="200" kern="0" dirty="0">
                <a:solidFill>
                  <a:srgbClr val="EEF1F4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从"金属差异"说起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spc="100" kern="0" dirty="0">
                <a:solidFill>
                  <a:srgbClr val="1C263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为什么铁会生锈，黄金却不锈?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29768" y="1353312"/>
            <a:ext cx="566928" cy="41148"/>
          </a:xfrm>
          <a:prstGeom prst="rect">
            <a:avLst/>
          </a:prstGeom>
          <a:solidFill>
            <a:srgbClr val="3A6079"/>
          </a:solidFill>
          <a:ln/>
        </p:spPr>
      </p:sp>
      <p:sp>
        <p:nvSpPr>
          <p:cNvPr id="6" name="Shape 4"/>
          <p:cNvSpPr/>
          <p:nvPr/>
        </p:nvSpPr>
        <p:spPr>
          <a:xfrm>
            <a:off x="8275320" y="384048"/>
            <a:ext cx="457200" cy="457200"/>
          </a:xfrm>
          <a:prstGeom prst="roundRect">
            <a:avLst>
              <a:gd name="adj" fmla="val 12000"/>
            </a:avLst>
          </a:prstGeom>
          <a:ln w="19050">
            <a:solidFill>
              <a:srgbClr val="27496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75320" y="374904"/>
            <a:ext cx="457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27496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金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457200" y="1700784"/>
            <a:ext cx="77724" cy="777240"/>
          </a:xfrm>
          <a:prstGeom prst="rect">
            <a:avLst/>
          </a:prstGeom>
          <a:solidFill>
            <a:srgbClr val="D6557F"/>
          </a:solidFill>
          <a:ln/>
        </p:spPr>
      </p:sp>
      <p:sp>
        <p:nvSpPr>
          <p:cNvPr id="9" name="Text 7"/>
          <p:cNvSpPr/>
          <p:nvPr/>
        </p:nvSpPr>
        <p:spPr>
          <a:xfrm>
            <a:off x="640080" y="1645920"/>
            <a:ext cx="39319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263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生活现象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" y="1956816"/>
            <a:ext cx="3931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62707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铁易锈、铝表面有膜、金银长久不变——金属"脾气"不同。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2670048"/>
            <a:ext cx="77724" cy="777240"/>
          </a:xfrm>
          <a:prstGeom prst="rect">
            <a:avLst/>
          </a:prstGeom>
          <a:solidFill>
            <a:srgbClr val="274961"/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" y="2615184"/>
            <a:ext cx="39319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263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提出问题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40080" y="2926080"/>
            <a:ext cx="3931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62707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怎么比较金属的</a:t>
            </a:r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1C263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活泼程度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62707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?能不能排个顺序?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3639312"/>
            <a:ext cx="77724" cy="777240"/>
          </a:xfrm>
          <a:prstGeom prst="rect">
            <a:avLst/>
          </a:prstGeom>
          <a:solidFill>
            <a:srgbClr val="E0922C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" y="3584448"/>
            <a:ext cx="39319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263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今天的任务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40080" y="3895344"/>
            <a:ext cx="3931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62707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用</a:t>
            </a:r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1C263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与酸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62707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、</a:t>
            </a:r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1C263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与盐溶液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62707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的反应，认识</a:t>
            </a:r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1C263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金属活动性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62707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。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901184" y="1591056"/>
            <a:ext cx="3822192" cy="2679192"/>
          </a:xfrm>
          <a:prstGeom prst="rect">
            <a:avLst/>
          </a:prstGeom>
          <a:solidFill>
            <a:srgbClr val="FFFFFF"/>
          </a:solidFill>
          <a:ln w="12700">
            <a:solidFill>
              <a:srgbClr val="C2CCD5"/>
            </a:solidFill>
            <a:prstDash val="solid"/>
          </a:ln>
          <a:effectLst>
            <a:outerShdw sx="100000" sy="100000" kx="0" ky="0" algn="bl" rotWithShape="0" blurRad="152400" dist="38100" dir="5400000">
              <a:srgbClr val="62707D">
                <a:alpha val="30000"/>
              </a:srgbClr>
            </a:outerShdw>
          </a:effectLst>
        </p:spPr>
      </p:sp>
      <p:pic>
        <p:nvPicPr>
          <p:cNvPr id="18" name="Image 0" descr="/Users/shaorunze/Documents/Claude/Projects/ai推演/金属活动性-置换台/ppt-assets/c-aci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937760" y="1627632"/>
            <a:ext cx="3749040" cy="2606040"/>
          </a:xfrm>
          <a:prstGeom prst="rect">
            <a:avLst/>
          </a:prstGeom>
        </p:spPr>
      </p:pic>
      <p:sp>
        <p:nvSpPr>
          <p:cNvPr id="19" name="Shape 16"/>
          <p:cNvSpPr/>
          <p:nvPr/>
        </p:nvSpPr>
        <p:spPr>
          <a:xfrm>
            <a:off x="5029200" y="1719072"/>
            <a:ext cx="877824" cy="274320"/>
          </a:xfrm>
          <a:prstGeom prst="rect">
            <a:avLst/>
          </a:prstGeom>
          <a:solidFill>
            <a:srgbClr val="1C2630"/>
          </a:solidFill>
          <a:ln/>
        </p:spPr>
      </p:sp>
      <p:sp>
        <p:nvSpPr>
          <p:cNvPr id="20" name="Text 17"/>
          <p:cNvSpPr/>
          <p:nvPr/>
        </p:nvSpPr>
        <p:spPr>
          <a:xfrm>
            <a:off x="5029200" y="1708099"/>
            <a:ext cx="87782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EEF1F4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金属与酸反应</a:t>
            </a:r>
            <a:endParaRPr lang="en-US" sz="1000" dirty="0"/>
          </a:p>
        </p:txBody>
      </p:sp>
      <p:sp>
        <p:nvSpPr>
          <p:cNvPr id="21" name="Text 18"/>
          <p:cNvSpPr/>
          <p:nvPr/>
        </p:nvSpPr>
        <p:spPr>
          <a:xfrm>
            <a:off x="411480" y="4809744"/>
            <a:ext cx="6035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62707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金属的性质 · 沪教版化学九年级《金属与矿物》</a:t>
            </a:r>
            <a:endParaRPr lang="en-US" sz="850" dirty="0"/>
          </a:p>
        </p:txBody>
      </p:sp>
      <p:sp>
        <p:nvSpPr>
          <p:cNvPr id="22" name="Text 19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27496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 二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84048"/>
            <a:ext cx="1243584" cy="292608"/>
          </a:xfrm>
          <a:prstGeom prst="rect">
            <a:avLst/>
          </a:prstGeom>
          <a:solidFill>
            <a:srgbClr val="1C2630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73075"/>
            <a:ext cx="124358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spc="200" kern="0" dirty="0">
                <a:solidFill>
                  <a:srgbClr val="EEF1F4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试一试 · 金属与酸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spc="100" kern="0" dirty="0">
                <a:solidFill>
                  <a:srgbClr val="1C263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氢前面的金属，能换出氢气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29768" y="1353312"/>
            <a:ext cx="566928" cy="41148"/>
          </a:xfrm>
          <a:prstGeom prst="rect">
            <a:avLst/>
          </a:prstGeom>
          <a:solidFill>
            <a:srgbClr val="3A6079"/>
          </a:solidFill>
          <a:ln/>
        </p:spPr>
      </p:sp>
      <p:sp>
        <p:nvSpPr>
          <p:cNvPr id="6" name="Shape 4"/>
          <p:cNvSpPr/>
          <p:nvPr/>
        </p:nvSpPr>
        <p:spPr>
          <a:xfrm>
            <a:off x="8275320" y="384048"/>
            <a:ext cx="457200" cy="457200"/>
          </a:xfrm>
          <a:prstGeom prst="roundRect">
            <a:avLst>
              <a:gd name="adj" fmla="val 12000"/>
            </a:avLst>
          </a:prstGeom>
          <a:ln w="19050">
            <a:solidFill>
              <a:srgbClr val="27496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75320" y="374904"/>
            <a:ext cx="457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27496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金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457200" y="1609344"/>
            <a:ext cx="77724" cy="777240"/>
          </a:xfrm>
          <a:prstGeom prst="rect">
            <a:avLst/>
          </a:prstGeom>
          <a:solidFill>
            <a:srgbClr val="274961"/>
          </a:solidFill>
          <a:ln/>
        </p:spPr>
      </p:sp>
      <p:sp>
        <p:nvSpPr>
          <p:cNvPr id="9" name="Text 7"/>
          <p:cNvSpPr/>
          <p:nvPr/>
        </p:nvSpPr>
        <p:spPr>
          <a:xfrm>
            <a:off x="640080" y="1554480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263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镁、锌、铁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" y="1865376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62707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排在</a:t>
            </a:r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1C263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氢前面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62707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,放入稀盐酸</a:t>
            </a:r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1C263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冒气泡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62707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放出 H₂。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2487168"/>
            <a:ext cx="77724" cy="777240"/>
          </a:xfrm>
          <a:prstGeom prst="rect">
            <a:avLst/>
          </a:prstGeom>
          <a:solidFill>
            <a:srgbClr val="E0922C"/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" y="2432304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263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越前越剧烈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40080" y="2743200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62707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剧烈程度:</a:t>
            </a:r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1C263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镁 &amp;gt; 锌 &amp;gt; 铁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62707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，反映活泼程度。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3364992"/>
            <a:ext cx="77724" cy="777240"/>
          </a:xfrm>
          <a:prstGeom prst="rect">
            <a:avLst/>
          </a:prstGeom>
          <a:solidFill>
            <a:srgbClr val="CF4326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" y="3310128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263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铜不反应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40080" y="3621024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62707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铜排在</a:t>
            </a:r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1C263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氢后面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62707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,不与稀盐酸反应，没有气泡。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913632" y="1591056"/>
            <a:ext cx="4809744" cy="2560320"/>
          </a:xfrm>
          <a:prstGeom prst="rect">
            <a:avLst/>
          </a:prstGeom>
          <a:solidFill>
            <a:srgbClr val="FFFFFF"/>
          </a:solidFill>
          <a:ln w="12700">
            <a:solidFill>
              <a:srgbClr val="C2CCD5"/>
            </a:solidFill>
            <a:prstDash val="solid"/>
          </a:ln>
          <a:effectLst>
            <a:outerShdw sx="100000" sy="100000" kx="0" ky="0" algn="bl" rotWithShape="0" blurRad="152400" dist="38100" dir="5400000">
              <a:srgbClr val="62707D">
                <a:alpha val="30000"/>
              </a:srgbClr>
            </a:outerShdw>
          </a:effectLst>
        </p:spPr>
      </p:sp>
      <p:pic>
        <p:nvPicPr>
          <p:cNvPr id="18" name="Image 0" descr="/Users/shaorunze/Documents/Claude/Projects/ai推演/金属活动性-置换台/ppt-assets/c-aci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3950208" y="1627632"/>
            <a:ext cx="4736592" cy="2487168"/>
          </a:xfrm>
          <a:prstGeom prst="rect">
            <a:avLst/>
          </a:prstGeom>
        </p:spPr>
      </p:pic>
      <p:sp>
        <p:nvSpPr>
          <p:cNvPr id="19" name="Shape 16"/>
          <p:cNvSpPr/>
          <p:nvPr/>
        </p:nvSpPr>
        <p:spPr>
          <a:xfrm>
            <a:off x="4041648" y="1719072"/>
            <a:ext cx="1828800" cy="274320"/>
          </a:xfrm>
          <a:prstGeom prst="rect">
            <a:avLst/>
          </a:prstGeom>
          <a:solidFill>
            <a:srgbClr val="1C2630"/>
          </a:solidFill>
          <a:ln/>
        </p:spPr>
      </p:sp>
      <p:sp>
        <p:nvSpPr>
          <p:cNvPr id="20" name="Text 17"/>
          <p:cNvSpPr/>
          <p:nvPr/>
        </p:nvSpPr>
        <p:spPr>
          <a:xfrm>
            <a:off x="4041648" y="1708099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EEF1F4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镁 + 稀盐酸 → 冒 H₂</a:t>
            </a:r>
            <a:endParaRPr lang="en-US" sz="1000" dirty="0"/>
          </a:p>
        </p:txBody>
      </p:sp>
      <p:sp>
        <p:nvSpPr>
          <p:cNvPr id="21" name="Shape 18"/>
          <p:cNvSpPr/>
          <p:nvPr/>
        </p:nvSpPr>
        <p:spPr>
          <a:xfrm>
            <a:off x="3950208" y="4370832"/>
            <a:ext cx="1737360" cy="365760"/>
          </a:xfrm>
          <a:prstGeom prst="roundRect">
            <a:avLst>
              <a:gd name="adj" fmla="val 12500"/>
            </a:avLst>
          </a:prstGeom>
          <a:solidFill>
            <a:srgbClr val="3A6079"/>
          </a:solidFill>
          <a:ln/>
        </p:spPr>
      </p:sp>
      <p:sp>
        <p:nvSpPr>
          <p:cNvPr id="22" name="Text 19"/>
          <p:cNvSpPr/>
          <p:nvPr/>
        </p:nvSpPr>
        <p:spPr>
          <a:xfrm>
            <a:off x="3950208" y="4361688"/>
            <a:ext cx="17373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置换台 · 金属与酸</a:t>
            </a:r>
            <a:endParaRPr lang="en-US" sz="1150" dirty="0"/>
          </a:p>
        </p:txBody>
      </p:sp>
      <p:sp>
        <p:nvSpPr>
          <p:cNvPr id="23" name="Text 20"/>
          <p:cNvSpPr/>
          <p:nvPr/>
        </p:nvSpPr>
        <p:spPr>
          <a:xfrm>
            <a:off x="411480" y="4809744"/>
            <a:ext cx="6035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62707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金属的性质 · 沪教版化学九年级《金属与矿物》</a:t>
            </a:r>
            <a:endParaRPr lang="en-US" sz="850" dirty="0"/>
          </a:p>
        </p:txBody>
      </p:sp>
      <p:sp>
        <p:nvSpPr>
          <p:cNvPr id="24" name="Text 21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27496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 三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84048"/>
            <a:ext cx="1243584" cy="292608"/>
          </a:xfrm>
          <a:prstGeom prst="rect">
            <a:avLst/>
          </a:prstGeom>
          <a:solidFill>
            <a:srgbClr val="1C2630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73075"/>
            <a:ext cx="124358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spc="200" kern="0" dirty="0">
                <a:solidFill>
                  <a:srgbClr val="EEF1F4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理一理 · 反应规律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spc="100" kern="0" dirty="0">
                <a:solidFill>
                  <a:srgbClr val="1C263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能不能反应，看活动性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29768" y="1353312"/>
            <a:ext cx="566928" cy="41148"/>
          </a:xfrm>
          <a:prstGeom prst="rect">
            <a:avLst/>
          </a:prstGeom>
          <a:solidFill>
            <a:srgbClr val="3A6079"/>
          </a:solidFill>
          <a:ln/>
        </p:spPr>
      </p:sp>
      <p:sp>
        <p:nvSpPr>
          <p:cNvPr id="6" name="Shape 4"/>
          <p:cNvSpPr/>
          <p:nvPr/>
        </p:nvSpPr>
        <p:spPr>
          <a:xfrm>
            <a:off x="8275320" y="384048"/>
            <a:ext cx="457200" cy="457200"/>
          </a:xfrm>
          <a:prstGeom prst="roundRect">
            <a:avLst>
              <a:gd name="adj" fmla="val 12000"/>
            </a:avLst>
          </a:prstGeom>
          <a:ln w="19050">
            <a:solidFill>
              <a:srgbClr val="27496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75320" y="374904"/>
            <a:ext cx="457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27496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金</a:t>
            </a:r>
            <a:endParaRPr lang="en-US" sz="17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691640"/>
          <a:ext cx="8229600" cy="914400"/>
        </p:xfrm>
        <a:graphic>
          <a:graphicData uri="http://schemas.openxmlformats.org/drawingml/2006/table">
            <a:tbl>
              <a:tblPr/>
              <a:tblGrid>
                <a:gridCol w="1737360"/>
                <a:gridCol w="2286000"/>
                <a:gridCol w="2377440"/>
                <a:gridCol w="1828800"/>
              </a:tblGrid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EEF1F4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金属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63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EEF1F4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+ 稀盐酸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63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EEF1F4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+ 硫酸铜溶液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63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EEF1F4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活动性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630"/>
                    </a:solidFill>
                  </a:tcPr>
                </a:tc>
              </a:tr>
              <a:tr h="71323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镁 Mg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607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1C2630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剧烈,放 H₂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4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1C2630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能置换出铜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4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1C2630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最强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FE9"/>
                    </a:solidFill>
                  </a:tcPr>
                </a:tc>
              </a:tr>
              <a:tr h="71323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铁 Fe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607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1C2630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较慢,放 H₂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4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1C2630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能置换出铜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4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1C2630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中等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4F6"/>
                    </a:solidFill>
                  </a:tcPr>
                </a:tc>
              </a:tr>
              <a:tr h="71323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铜 Cu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6A3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1C2630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不反应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E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1C2630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—(本身就是铜)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4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1C2630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较弱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2CC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E0"/>
                    </a:solidFill>
                  </a:tcPr>
                </a:tc>
              </a:tr>
            </a:tbl>
          </a:graphicData>
        </a:graphic>
      </p:graphicFrame>
      <p:sp>
        <p:nvSpPr>
          <p:cNvPr id="9" name="Text 6"/>
          <p:cNvSpPr/>
          <p:nvPr/>
        </p:nvSpPr>
        <p:spPr>
          <a:xfrm>
            <a:off x="457200" y="4261104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62707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记牢:</a:t>
            </a:r>
            <a:pPr algn="ctr" indent="0" marL="0">
              <a:buNone/>
            </a:pPr>
            <a:r>
              <a:rPr lang="en-US" sz="1150" b="1" dirty="0">
                <a:solidFill>
                  <a:srgbClr val="1C263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氢前面的金属</a:t>
            </a:r>
            <a:pPr algn="ctr" indent="0" marL="0">
              <a:buNone/>
            </a:pPr>
            <a:r>
              <a:rPr lang="en-US" sz="1150" dirty="0">
                <a:solidFill>
                  <a:srgbClr val="62707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才与稀酸放氢气、越前越剧烈;</a:t>
            </a:r>
            <a:pPr algn="ctr" indent="0" marL="0">
              <a:buNone/>
            </a:pPr>
            <a:r>
              <a:rPr lang="en-US" sz="1150" b="1" dirty="0">
                <a:solidFill>
                  <a:srgbClr val="1C263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前面的金属</a:t>
            </a:r>
            <a:pPr algn="ctr" indent="0" marL="0">
              <a:buNone/>
            </a:pPr>
            <a:r>
              <a:rPr lang="en-US" sz="1150" dirty="0">
                <a:solidFill>
                  <a:srgbClr val="62707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能把后面的从其盐溶液中置换出来。</a:t>
            </a:r>
            <a:endParaRPr lang="en-US" sz="1150" dirty="0"/>
          </a:p>
        </p:txBody>
      </p:sp>
      <p:sp>
        <p:nvSpPr>
          <p:cNvPr id="10" name="Text 7"/>
          <p:cNvSpPr/>
          <p:nvPr/>
        </p:nvSpPr>
        <p:spPr>
          <a:xfrm>
            <a:off x="411480" y="4809744"/>
            <a:ext cx="6035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62707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金属的性质 · 沪教版化学九年级《金属与矿物》</a:t>
            </a:r>
            <a:endParaRPr lang="en-US" sz="850" dirty="0"/>
          </a:p>
        </p:txBody>
      </p:sp>
      <p:sp>
        <p:nvSpPr>
          <p:cNvPr id="11" name="Text 8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27496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 四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84048"/>
            <a:ext cx="1463040" cy="292608"/>
          </a:xfrm>
          <a:prstGeom prst="rect">
            <a:avLst/>
          </a:prstGeom>
          <a:solidFill>
            <a:srgbClr val="1C2630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73075"/>
            <a:ext cx="1463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spc="200" kern="0" dirty="0">
                <a:solidFill>
                  <a:srgbClr val="EEF1F4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看一看 · 金属与盐溶液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spc="100" kern="0" dirty="0">
                <a:solidFill>
                  <a:srgbClr val="1C263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前面的金属，换出后面的金属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29768" y="1353312"/>
            <a:ext cx="566928" cy="41148"/>
          </a:xfrm>
          <a:prstGeom prst="rect">
            <a:avLst/>
          </a:prstGeom>
          <a:solidFill>
            <a:srgbClr val="3A6079"/>
          </a:solidFill>
          <a:ln/>
        </p:spPr>
      </p:sp>
      <p:sp>
        <p:nvSpPr>
          <p:cNvPr id="6" name="Shape 4"/>
          <p:cNvSpPr/>
          <p:nvPr/>
        </p:nvSpPr>
        <p:spPr>
          <a:xfrm>
            <a:off x="8275320" y="384048"/>
            <a:ext cx="457200" cy="457200"/>
          </a:xfrm>
          <a:prstGeom prst="roundRect">
            <a:avLst>
              <a:gd name="adj" fmla="val 12000"/>
            </a:avLst>
          </a:prstGeom>
          <a:ln w="19050">
            <a:solidFill>
              <a:srgbClr val="27496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75320" y="374904"/>
            <a:ext cx="457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27496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金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457200" y="1719072"/>
            <a:ext cx="77724" cy="777240"/>
          </a:xfrm>
          <a:prstGeom prst="rect">
            <a:avLst/>
          </a:prstGeom>
          <a:solidFill>
            <a:srgbClr val="274961"/>
          </a:solidFill>
          <a:ln/>
        </p:spPr>
      </p:sp>
      <p:sp>
        <p:nvSpPr>
          <p:cNvPr id="9" name="Text 7"/>
          <p:cNvSpPr/>
          <p:nvPr/>
        </p:nvSpPr>
        <p:spPr>
          <a:xfrm>
            <a:off x="640080" y="1664208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263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铁置换铜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" y="1975104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1C263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Fe+CuSO₄→FeSO₄+Cu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62707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:铁表面析出红铜，蓝→浅绿。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2670048"/>
            <a:ext cx="77724" cy="777240"/>
          </a:xfrm>
          <a:prstGeom prst="rect">
            <a:avLst/>
          </a:prstGeom>
          <a:solidFill>
            <a:srgbClr val="D6557F"/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" y="2615184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263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铜置换银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40080" y="2926080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1C263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Cu+2AgNO₃→Cu(NO₃)₂+2Ag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62707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:析出银，溶液变蓝。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3621024"/>
            <a:ext cx="77724" cy="777240"/>
          </a:xfrm>
          <a:prstGeom prst="rect">
            <a:avLst/>
          </a:prstGeom>
          <a:solidFill>
            <a:srgbClr val="E0922C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" y="3566160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263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置换反应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40080" y="3877056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62707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单质 + 化合物 → 新单质 + 新化合物。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913632" y="1746504"/>
            <a:ext cx="4809744" cy="2404872"/>
          </a:xfrm>
          <a:prstGeom prst="rect">
            <a:avLst/>
          </a:prstGeom>
          <a:solidFill>
            <a:srgbClr val="FFFFFF"/>
          </a:solidFill>
          <a:ln w="12700">
            <a:solidFill>
              <a:srgbClr val="C2CCD5"/>
            </a:solidFill>
            <a:prstDash val="solid"/>
          </a:ln>
          <a:effectLst>
            <a:outerShdw sx="100000" sy="100000" kx="0" ky="0" algn="bl" rotWithShape="0" blurRad="152400" dist="38100" dir="5400000">
              <a:srgbClr val="62707D">
                <a:alpha val="30000"/>
              </a:srgbClr>
            </a:outerShdw>
          </a:effectLst>
        </p:spPr>
      </p:sp>
      <p:pic>
        <p:nvPicPr>
          <p:cNvPr id="18" name="Image 0" descr="/Users/shaorunze/Documents/Claude/Projects/ai推演/金属活动性-置换台/ppt-assets/c-salt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3950208" y="1783080"/>
            <a:ext cx="4736592" cy="2331720"/>
          </a:xfrm>
          <a:prstGeom prst="rect">
            <a:avLst/>
          </a:prstGeom>
        </p:spPr>
      </p:pic>
      <p:sp>
        <p:nvSpPr>
          <p:cNvPr id="19" name="Shape 16"/>
          <p:cNvSpPr/>
          <p:nvPr/>
        </p:nvSpPr>
        <p:spPr>
          <a:xfrm>
            <a:off x="4041648" y="1874520"/>
            <a:ext cx="1709928" cy="274320"/>
          </a:xfrm>
          <a:prstGeom prst="rect">
            <a:avLst/>
          </a:prstGeom>
          <a:solidFill>
            <a:srgbClr val="1C2630"/>
          </a:solidFill>
          <a:ln/>
        </p:spPr>
      </p:sp>
      <p:sp>
        <p:nvSpPr>
          <p:cNvPr id="20" name="Text 17"/>
          <p:cNvSpPr/>
          <p:nvPr/>
        </p:nvSpPr>
        <p:spPr>
          <a:xfrm>
            <a:off x="4041648" y="1863547"/>
            <a:ext cx="170992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EEF1F4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铁 + 硫酸铜 → 析出铜</a:t>
            </a:r>
            <a:endParaRPr lang="en-US" sz="1000" dirty="0"/>
          </a:p>
        </p:txBody>
      </p:sp>
      <p:sp>
        <p:nvSpPr>
          <p:cNvPr id="21" name="Shape 18"/>
          <p:cNvSpPr/>
          <p:nvPr/>
        </p:nvSpPr>
        <p:spPr>
          <a:xfrm>
            <a:off x="3950208" y="4370832"/>
            <a:ext cx="1737360" cy="365760"/>
          </a:xfrm>
          <a:prstGeom prst="roundRect">
            <a:avLst>
              <a:gd name="adj" fmla="val 12500"/>
            </a:avLst>
          </a:prstGeom>
          <a:solidFill>
            <a:srgbClr val="3A6079"/>
          </a:solidFill>
          <a:ln/>
        </p:spPr>
      </p:sp>
      <p:sp>
        <p:nvSpPr>
          <p:cNvPr id="22" name="Text 19"/>
          <p:cNvSpPr/>
          <p:nvPr/>
        </p:nvSpPr>
        <p:spPr>
          <a:xfrm>
            <a:off x="3950208" y="4361688"/>
            <a:ext cx="17373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置换台 · 铁置换铜</a:t>
            </a:r>
            <a:endParaRPr lang="en-US" sz="1150" dirty="0"/>
          </a:p>
        </p:txBody>
      </p:sp>
      <p:sp>
        <p:nvSpPr>
          <p:cNvPr id="23" name="Text 20"/>
          <p:cNvSpPr/>
          <p:nvPr/>
        </p:nvSpPr>
        <p:spPr>
          <a:xfrm>
            <a:off x="411480" y="4809744"/>
            <a:ext cx="6035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62707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金属的性质 · 沪教版化学九年级《金属与矿物》</a:t>
            </a:r>
            <a:endParaRPr lang="en-US" sz="850" dirty="0"/>
          </a:p>
        </p:txBody>
      </p:sp>
      <p:sp>
        <p:nvSpPr>
          <p:cNvPr id="24" name="Text 21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27496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 五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411480"/>
            <a:ext cx="914400" cy="292608"/>
          </a:xfrm>
          <a:prstGeom prst="rect">
            <a:avLst/>
          </a:prstGeom>
          <a:solidFill>
            <a:srgbClr val="1C2630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400507"/>
            <a:ext cx="9144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spc="200" kern="0" dirty="0">
                <a:solidFill>
                  <a:srgbClr val="EEF1F4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小结 · 板书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393192" y="74980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C263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金属的性质:活动性与置换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29768" y="1371600"/>
            <a:ext cx="566928" cy="41148"/>
          </a:xfrm>
          <a:prstGeom prst="rect">
            <a:avLst/>
          </a:prstGeom>
          <a:solidFill>
            <a:srgbClr val="3A6079"/>
          </a:solidFill>
          <a:ln/>
        </p:spPr>
      </p:sp>
      <p:sp>
        <p:nvSpPr>
          <p:cNvPr id="6" name="Shape 4"/>
          <p:cNvSpPr/>
          <p:nvPr/>
        </p:nvSpPr>
        <p:spPr>
          <a:xfrm>
            <a:off x="548640" y="1783080"/>
            <a:ext cx="2468880" cy="2011680"/>
          </a:xfrm>
          <a:prstGeom prst="roundRect">
            <a:avLst>
              <a:gd name="adj" fmla="val 4545"/>
            </a:avLst>
          </a:prstGeom>
          <a:solidFill>
            <a:srgbClr val="F1F4F6"/>
          </a:solidFill>
          <a:ln w="16510">
            <a:solidFill>
              <a:srgbClr val="3A6079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1783080"/>
            <a:ext cx="2468880" cy="73152"/>
          </a:xfrm>
          <a:prstGeom prst="rect">
            <a:avLst/>
          </a:prstGeom>
          <a:solidFill>
            <a:srgbClr val="3A6079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1965960"/>
            <a:ext cx="2468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3A607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活动性顺序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24688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62707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(K Ca Na Mg Al)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548640" y="2788920"/>
            <a:ext cx="24688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1C263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Zn Fe (H) Cu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548640" y="320040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3743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越前越活泼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3410712" y="1783080"/>
            <a:ext cx="2468880" cy="2011680"/>
          </a:xfrm>
          <a:prstGeom prst="roundRect">
            <a:avLst>
              <a:gd name="adj" fmla="val 4545"/>
            </a:avLst>
          </a:prstGeom>
          <a:solidFill>
            <a:srgbClr val="F1F4F6"/>
          </a:solidFill>
          <a:ln w="16510">
            <a:solidFill>
              <a:srgbClr val="E0922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410712" y="1783080"/>
            <a:ext cx="2468880" cy="73152"/>
          </a:xfrm>
          <a:prstGeom prst="rect">
            <a:avLst/>
          </a:prstGeom>
          <a:solidFill>
            <a:srgbClr val="E0922C"/>
          </a:solidFill>
          <a:ln/>
        </p:spPr>
      </p:sp>
      <p:sp>
        <p:nvSpPr>
          <p:cNvPr id="14" name="Text 12"/>
          <p:cNvSpPr/>
          <p:nvPr/>
        </p:nvSpPr>
        <p:spPr>
          <a:xfrm>
            <a:off x="3410712" y="1965960"/>
            <a:ext cx="2468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E092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金属+酸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3410712" y="2377440"/>
            <a:ext cx="24688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62707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(氢前面才反应)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3410712" y="2788920"/>
            <a:ext cx="24688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1C263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→ 盐 + H₂↑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3410712" y="320040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3743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越前越剧烈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6272784" y="1783080"/>
            <a:ext cx="2468880" cy="2011680"/>
          </a:xfrm>
          <a:prstGeom prst="roundRect">
            <a:avLst>
              <a:gd name="adj" fmla="val 4545"/>
            </a:avLst>
          </a:prstGeom>
          <a:solidFill>
            <a:srgbClr val="F1F4F6"/>
          </a:solidFill>
          <a:ln w="16510">
            <a:solidFill>
              <a:srgbClr val="3F9B6E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272784" y="1783080"/>
            <a:ext cx="2468880" cy="73152"/>
          </a:xfrm>
          <a:prstGeom prst="rect">
            <a:avLst/>
          </a:prstGeom>
          <a:solidFill>
            <a:srgbClr val="3F9B6E"/>
          </a:solidFill>
          <a:ln/>
        </p:spPr>
      </p:sp>
      <p:sp>
        <p:nvSpPr>
          <p:cNvPr id="20" name="Text 18"/>
          <p:cNvSpPr/>
          <p:nvPr/>
        </p:nvSpPr>
        <p:spPr>
          <a:xfrm>
            <a:off x="6272784" y="1965960"/>
            <a:ext cx="2468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3F9B6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金属+盐溶液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272784" y="2377440"/>
            <a:ext cx="24688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62707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(前换后)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6272784" y="2788920"/>
            <a:ext cx="24688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1C263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→ 新金属+新盐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6272784" y="320040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3743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置换反应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3520440" y="4069080"/>
            <a:ext cx="2103120" cy="365760"/>
          </a:xfrm>
          <a:prstGeom prst="roundRect">
            <a:avLst>
              <a:gd name="adj" fmla="val 12500"/>
            </a:avLst>
          </a:prstGeom>
          <a:solidFill>
            <a:srgbClr val="3A6079"/>
          </a:solidFill>
          <a:ln/>
        </p:spPr>
      </p:sp>
      <p:sp>
        <p:nvSpPr>
          <p:cNvPr id="25" name="Text 23"/>
          <p:cNvSpPr/>
          <p:nvPr/>
        </p:nvSpPr>
        <p:spPr>
          <a:xfrm>
            <a:off x="3520440" y="4059936"/>
            <a:ext cx="21031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置换台 · 闯关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411480" y="4809744"/>
            <a:ext cx="6035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62707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金属的性质 · 沪教版化学九年级《金属与矿物》</a:t>
            </a:r>
            <a:endParaRPr lang="en-US" sz="850" dirty="0"/>
          </a:p>
        </p:txBody>
      </p:sp>
      <p:sp>
        <p:nvSpPr>
          <p:cNvPr id="27" name="Text 25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27496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 六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84048"/>
            <a:ext cx="914400" cy="292608"/>
          </a:xfrm>
          <a:prstGeom prst="rect">
            <a:avLst/>
          </a:prstGeom>
          <a:solidFill>
            <a:srgbClr val="1C2630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73075"/>
            <a:ext cx="9144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spc="200" kern="0" dirty="0">
                <a:solidFill>
                  <a:srgbClr val="EEF1F4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课后 · 作业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spc="100" kern="0" dirty="0">
                <a:solidFill>
                  <a:srgbClr val="1C263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会判断，会写式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29768" y="1353312"/>
            <a:ext cx="566928" cy="41148"/>
          </a:xfrm>
          <a:prstGeom prst="rect">
            <a:avLst/>
          </a:prstGeom>
          <a:solidFill>
            <a:srgbClr val="3A6079"/>
          </a:solidFill>
          <a:ln/>
        </p:spPr>
      </p:sp>
      <p:sp>
        <p:nvSpPr>
          <p:cNvPr id="6" name="Shape 4"/>
          <p:cNvSpPr/>
          <p:nvPr/>
        </p:nvSpPr>
        <p:spPr>
          <a:xfrm>
            <a:off x="8275320" y="384048"/>
            <a:ext cx="457200" cy="457200"/>
          </a:xfrm>
          <a:prstGeom prst="roundRect">
            <a:avLst>
              <a:gd name="adj" fmla="val 12000"/>
            </a:avLst>
          </a:prstGeom>
          <a:ln w="19050">
            <a:solidFill>
              <a:srgbClr val="27496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75320" y="374904"/>
            <a:ext cx="457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27496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金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457200" y="1691640"/>
            <a:ext cx="8229600" cy="786384"/>
          </a:xfrm>
          <a:prstGeom prst="roundRect">
            <a:avLst>
              <a:gd name="adj" fmla="val 6977"/>
            </a:avLst>
          </a:prstGeom>
          <a:solidFill>
            <a:srgbClr val="ECF0F3"/>
          </a:solidFill>
          <a:ln w="12700">
            <a:solidFill>
              <a:srgbClr val="3A6079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7200" y="1801368"/>
            <a:ext cx="73152" cy="566928"/>
          </a:xfrm>
          <a:prstGeom prst="rect">
            <a:avLst/>
          </a:prstGeom>
          <a:solidFill>
            <a:srgbClr val="274961"/>
          </a:solidFill>
          <a:ln/>
        </p:spPr>
      </p:sp>
      <p:sp>
        <p:nvSpPr>
          <p:cNvPr id="10" name="Text 8"/>
          <p:cNvSpPr/>
          <p:nvPr/>
        </p:nvSpPr>
        <p:spPr>
          <a:xfrm>
            <a:off x="676656" y="1783080"/>
            <a:ext cx="12801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263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必做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2103120" y="1764792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62707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判断能否反应,能的写化学方程式:①锌+稀盐酸 ②铜+稀盐酸 ③铁+硫酸铜溶液。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57200" y="2606040"/>
            <a:ext cx="8229600" cy="786384"/>
          </a:xfrm>
          <a:prstGeom prst="roundRect">
            <a:avLst>
              <a:gd name="adj" fmla="val 6977"/>
            </a:avLst>
          </a:prstGeom>
          <a:solidFill>
            <a:srgbClr val="E1E7EC"/>
          </a:solidFill>
          <a:ln w="9525">
            <a:solidFill>
              <a:srgbClr val="C2CCD5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" y="2715768"/>
            <a:ext cx="73152" cy="566928"/>
          </a:xfrm>
          <a:prstGeom prst="rect">
            <a:avLst/>
          </a:prstGeom>
          <a:solidFill>
            <a:srgbClr val="D6557F"/>
          </a:solidFill>
          <a:ln/>
        </p:spPr>
      </p:sp>
      <p:sp>
        <p:nvSpPr>
          <p:cNvPr id="14" name="Text 12"/>
          <p:cNvSpPr/>
          <p:nvPr/>
        </p:nvSpPr>
        <p:spPr>
          <a:xfrm>
            <a:off x="676656" y="2697480"/>
            <a:ext cx="12801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263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实践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2103120" y="2679192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62707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把洁净铁钉浸入硫酸铜溶液,几分钟后观察铁钉和溶液颜色的变化,记录现象。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457200" y="3520440"/>
            <a:ext cx="8229600" cy="786384"/>
          </a:xfrm>
          <a:prstGeom prst="roundRect">
            <a:avLst>
              <a:gd name="adj" fmla="val 6977"/>
            </a:avLst>
          </a:prstGeom>
          <a:solidFill>
            <a:srgbClr val="E1E7EC"/>
          </a:solidFill>
          <a:ln w="9525">
            <a:solidFill>
              <a:srgbClr val="C2CCD5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57200" y="3630168"/>
            <a:ext cx="73152" cy="566928"/>
          </a:xfrm>
          <a:prstGeom prst="rect">
            <a:avLst/>
          </a:prstGeom>
          <a:solidFill>
            <a:srgbClr val="E0922C"/>
          </a:solidFill>
          <a:ln/>
        </p:spPr>
      </p:sp>
      <p:sp>
        <p:nvSpPr>
          <p:cNvPr id="18" name="Text 16"/>
          <p:cNvSpPr/>
          <p:nvPr/>
        </p:nvSpPr>
        <p:spPr>
          <a:xfrm>
            <a:off x="676656" y="3611880"/>
            <a:ext cx="12801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263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挑战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2103120" y="3593592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62707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有铁、铜、银三种金属,只用一种盐溶液,设计实验比较它们活动性的强弱。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411480" y="4809744"/>
            <a:ext cx="6035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62707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金属的性质 · 沪教版化学九年级《金属与矿物》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27496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 七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1E7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Users/shaorunze/Documents/Claude/Projects/ai推演/金属活动性-置换台/ppt-assets/c-order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1554480"/>
            <a:ext cx="9144000" cy="2103120"/>
          </a:xfrm>
          <a:prstGeom prst="rect">
            <a:avLst/>
          </a:prstGeom>
          <a:solidFill>
            <a:srgbClr val="0C1620">
              <a:alpha val="70000"/>
            </a:srgbClr>
          </a:solidFill>
          <a:ln/>
        </p:spPr>
      </p:sp>
      <p:sp>
        <p:nvSpPr>
          <p:cNvPr id="4" name="Text 1"/>
          <p:cNvSpPr/>
          <p:nvPr/>
        </p:nvSpPr>
        <p:spPr>
          <a:xfrm>
            <a:off x="457200" y="1828800"/>
            <a:ext cx="8229600" cy="640080"/>
          </a:xfrm>
          <a:prstGeom prst="rect">
            <a:avLst/>
          </a:prstGeom>
          <a:noFill/>
          <a:ln/>
          <a:effectLst>
            <a:outerShdw sx="100000" sy="100000" kx="0" ky="0" algn="bl" rotWithShape="0" blurRad="101600" dist="25400" dir="5400000">
              <a:srgbClr val="000000">
                <a:alpha val="50000"/>
              </a:srgbClr>
            </a:outerShdw>
          </a:effectLst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spc="400" kern="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活动性 · 置换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457200" y="26974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spc="200" kern="0" dirty="0">
                <a:solidFill>
                  <a:srgbClr val="D6DEE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钾钙钠镁铝、锌铁(氢)铜汞银铂金</a:t>
            </a:r>
            <a:endParaRPr lang="en-US" sz="1700" dirty="0"/>
          </a:p>
        </p:txBody>
      </p:sp>
      <p:sp>
        <p:nvSpPr>
          <p:cNvPr id="6" name="Text 3"/>
          <p:cNvSpPr/>
          <p:nvPr/>
        </p:nvSpPr>
        <p:spPr>
          <a:xfrm>
            <a:off x="411480" y="4809744"/>
            <a:ext cx="6035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C2CCD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金属的性质 · 沪教版化学九年级《金属与矿物》</a:t>
            </a:r>
            <a:endParaRPr lang="en-US" sz="850" dirty="0"/>
          </a:p>
        </p:txBody>
      </p:sp>
      <p:sp>
        <p:nvSpPr>
          <p:cNvPr id="7" name="Text 4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C2CCD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 八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金属的性质</dc:title>
  <dc:subject>PptxGenJS Presentation</dc:subject>
  <dc:creator>光鹿课件</dc:creator>
  <cp:lastModifiedBy>光鹿课件</cp:lastModifiedBy>
  <cp:revision>1</cp:revision>
  <dcterms:created xsi:type="dcterms:W3CDTF">2026-06-13T18:20:29Z</dcterms:created>
  <dcterms:modified xsi:type="dcterms:W3CDTF">2026-06-13T18:20:29Z</dcterms:modified>
</cp:coreProperties>
</file>