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ngyou-tianmu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ngyou-tianmu/index.html?p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ngyou-tianmu/index.html?p=5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ngyou-tianmu/index.html?p=7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ngyou-tianmu/index.html?p=9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ngyou-tianmu/index.html?p=10" TargetMode="External"/><Relationship Id="rId1" Type="http://schemas.openxmlformats.org/officeDocument/2006/relationships/image" Target="../media/image-7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梦游天姥吟留别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101010">
              <a:alpha val="8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02920" y="3310128"/>
            <a:ext cx="82296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521208" y="402336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F3E4C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云霞明灭中,且为君歌一曲——脚著谢公屐,梦里登上向天横的天姥山。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521208" y="4425696"/>
            <a:ext cx="5943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EAC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统编版高中语文必修上册</a:t>
            </a:r>
            <a:endParaRPr lang="en-US" sz="1100" dirty="0"/>
          </a:p>
        </p:txBody>
      </p:sp>
      <p:sp>
        <p:nvSpPr>
          <p:cNvPr id="7" name="Shape 4"/>
          <p:cNvSpPr/>
          <p:nvPr/>
        </p:nvSpPr>
        <p:spPr>
          <a:xfrm>
            <a:off x="6400800" y="4425696"/>
            <a:ext cx="1243584" cy="365760"/>
          </a:xfrm>
          <a:prstGeom prst="roundRect">
            <a:avLst>
              <a:gd name="adj" fmla="val 15000"/>
            </a:avLst>
          </a:prstGeom>
          <a:solidFill>
            <a:srgbClr val="7B5FB0"/>
          </a:solidFill>
          <a:ln/>
        </p:spPr>
      </p:sp>
      <p:sp>
        <p:nvSpPr>
          <p:cNvPr id="8" name="Text 5"/>
          <p:cNvSpPr/>
          <p:nvPr/>
        </p:nvSpPr>
        <p:spPr>
          <a:xfrm>
            <a:off x="6400800" y="4416552"/>
            <a:ext cx="124358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打开沉浸课件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9E3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88720" cy="310896"/>
          </a:xfrm>
          <a:prstGeom prst="rect">
            <a:avLst/>
          </a:prstGeom>
          <a:solidFill>
            <a:srgbClr val="201A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18872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学习目标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01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这节课,我们要学会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38912" y="1371600"/>
            <a:ext cx="548640" cy="45720"/>
          </a:xfrm>
          <a:prstGeom prst="rect">
            <a:avLst/>
          </a:prstGeom>
          <a:solidFill>
            <a:srgbClr val="7B5FB0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801368"/>
            <a:ext cx="118872" cy="566928"/>
          </a:xfrm>
          <a:prstGeom prst="rect">
            <a:avLst/>
          </a:prstGeom>
          <a:solidFill>
            <a:srgbClr val="7B5FB0"/>
          </a:solidFill>
          <a:ln/>
        </p:spPr>
      </p:sp>
      <p:sp>
        <p:nvSpPr>
          <p:cNvPr id="7" name="Text 5"/>
          <p:cNvSpPr/>
          <p:nvPr/>
        </p:nvSpPr>
        <p:spPr>
          <a:xfrm>
            <a:off x="713232" y="17830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诵读积累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154680" y="17830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读准"瀛(yíng)、剡(shàn)、屐(jī)、殷(yǐn)、栗(lì)、訇(hōng)"等字音,熟读成诵全篇,积累古体诗常识。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2715768"/>
            <a:ext cx="118872" cy="566928"/>
          </a:xfrm>
          <a:prstGeom prst="rect">
            <a:avLst/>
          </a:prstGeom>
          <a:solidFill>
            <a:srgbClr val="7B5FB0"/>
          </a:solidFill>
          <a:ln/>
        </p:spPr>
      </p:sp>
      <p:sp>
        <p:nvSpPr>
          <p:cNvPr id="10" name="Text 8"/>
          <p:cNvSpPr/>
          <p:nvPr/>
        </p:nvSpPr>
        <p:spPr>
          <a:xfrm>
            <a:off x="713232" y="26974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赏析品语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154680" y="26974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赏析夸张、想象、对比等手法,品味"向天横""势拔五岳"等炼字之妙与瑰奇绚烂的语言。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457200" y="3630168"/>
            <a:ext cx="118872" cy="566928"/>
          </a:xfrm>
          <a:prstGeom prst="rect">
            <a:avLst/>
          </a:prstGeom>
          <a:solidFill>
            <a:srgbClr val="7B5FB0"/>
          </a:solidFill>
          <a:ln/>
        </p:spPr>
      </p:sp>
      <p:sp>
        <p:nvSpPr>
          <p:cNvPr id="13" name="Text 11"/>
          <p:cNvSpPr/>
          <p:nvPr/>
        </p:nvSpPr>
        <p:spPr>
          <a:xfrm>
            <a:off x="713232" y="3611880"/>
            <a:ext cx="2377440" cy="548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5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意境情感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154680" y="3611880"/>
            <a:ext cx="54864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把握梦境瑰丽与梦醒慨叹的情感转折,理解李白蔑视权贵、追求自由的傲岸人格。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9A4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梦游天姥吟留别/ppt-assets/c-inter1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梦游天姥·四站漫游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点击各站,沿入海寻仙—镜湖登山—雷暴洞门—仙境乍开的顺序,走进太白的一梦。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7B5FB0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4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梦游天姥吟留别/ppt-assets/c-inter2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核心互动 · 梦与醒·两境对照台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在仙境的绚烂与梦醒的怅惘、屈节与傲岸之间对照,看清李白的真意所在。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7B5FB0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5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梦游天姥吟留别/ppt-assets/c-card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太白游仙四钥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四把钥匙,解开这场梦境的章法与笔法。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7B5FB0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7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梦游天姥吟留别/ppt-assets/c-app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深读·梦中之志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品味语言与情感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367028" cy="365760"/>
          </a:xfrm>
          <a:prstGeom prst="roundRect">
            <a:avLst>
              <a:gd name="adj" fmla="val 15000"/>
            </a:avLst>
          </a:prstGeom>
          <a:solidFill>
            <a:srgbClr val="7B5FB0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3670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9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0A0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梦游天姥吟留别/ppt-assets/c-quiz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160520"/>
            <a:ext cx="9144000" cy="982980"/>
          </a:xfrm>
          <a:prstGeom prst="rect">
            <a:avLst/>
          </a:prstGeom>
          <a:solidFill>
            <a:srgbClr val="0A0804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4224528"/>
            <a:ext cx="60350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3E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课堂闯关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457200" y="4590288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检测理解与迁移</a:t>
            </a:r>
            <a:endParaRPr lang="en-US" sz="1150" dirty="0"/>
          </a:p>
        </p:txBody>
      </p:sp>
      <p:sp>
        <p:nvSpPr>
          <p:cNvPr id="6" name="Shape 3"/>
          <p:cNvSpPr/>
          <p:nvPr/>
        </p:nvSpPr>
        <p:spPr>
          <a:xfrm>
            <a:off x="7315200" y="4370832"/>
            <a:ext cx="1490472" cy="365760"/>
          </a:xfrm>
          <a:prstGeom prst="roundRect">
            <a:avLst>
              <a:gd name="adj" fmla="val 15000"/>
            </a:avLst>
          </a:prstGeom>
          <a:solidFill>
            <a:srgbClr val="7B5FB0"/>
          </a:solidFill>
          <a:ln/>
        </p:spPr>
      </p:sp>
      <p:sp>
        <p:nvSpPr>
          <p:cNvPr id="7" name="Text 4"/>
          <p:cNvSpPr/>
          <p:nvPr/>
        </p:nvSpPr>
        <p:spPr>
          <a:xfrm>
            <a:off x="7315200" y="4361688"/>
            <a:ext cx="149047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课件第 10 页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F0E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9E3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201A2E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7F1E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57200" y="91440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201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69164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梦之三段:入梦(连天向天横)→梦游(镜湖登山·雷暴洞门·仙境乍开)→梦醒(惊起长嗟)。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48640" y="233172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笔法之奇:夸张写高·想象造境·句式参差·随情转韵——李白浪漫主义典型。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8138160" cy="502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4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卒章之志:由梦及世→万事东流水→安能摧眉折腰事权贵:蔑视权贵、追求自由。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9A4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850" dirty="0"/>
          </a:p>
        </p:txBody>
      </p:sp>
      <p:sp>
        <p:nvSpPr>
          <p:cNvPr id="9" name="Text 7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9E3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05840" cy="310896"/>
          </a:xfrm>
          <a:prstGeom prst="rect">
            <a:avLst/>
          </a:prstGeom>
          <a:solidFill>
            <a:srgbClr val="D9A44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65760"/>
            <a:ext cx="100584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411480" y="77724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dirty="0">
                <a:solidFill>
                  <a:srgbClr val="201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分层作业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6" name="Text 4"/>
          <p:cNvSpPr/>
          <p:nvPr/>
        </p:nvSpPr>
        <p:spPr>
          <a:xfrm>
            <a:off x="457200" y="172821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9A4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1645920" y="169164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熟读并背诵全诗,读准"瀛、剡、屐、殷、栗、訇"等字音,默写"安能摧眉折腰事权贵,使我不得开心颜"两句。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457200" y="274320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9" name="Text 7"/>
          <p:cNvSpPr/>
          <p:nvPr/>
        </p:nvSpPr>
        <p:spPr>
          <a:xfrm>
            <a:off x="457200" y="273405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9A4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1645920" y="269748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选取诗中你最喜欢的一处梦境(如雷暴洞门或洞天仙景),用一段200字左右的文字将其改写成现代散文片段,再现其瑰奇意境。</a:t>
            </a:r>
            <a:endParaRPr lang="en-US" sz="1350" dirty="0"/>
          </a:p>
        </p:txBody>
      </p:sp>
      <p:sp>
        <p:nvSpPr>
          <p:cNvPr id="11" name="Shape 9"/>
          <p:cNvSpPr/>
          <p:nvPr/>
        </p:nvSpPr>
        <p:spPr>
          <a:xfrm>
            <a:off x="457200" y="3749040"/>
            <a:ext cx="1005840" cy="384048"/>
          </a:xfrm>
          <a:prstGeom prst="roundRect">
            <a:avLst>
              <a:gd name="adj" fmla="val 14286"/>
            </a:avLst>
          </a:prstGeom>
          <a:solidFill>
            <a:srgbClr val="F0E3CE"/>
          </a:solidFill>
          <a:ln/>
        </p:spPr>
      </p:sp>
      <p:sp>
        <p:nvSpPr>
          <p:cNvPr id="12" name="Text 10"/>
          <p:cNvSpPr/>
          <p:nvPr/>
        </p:nvSpPr>
        <p:spPr>
          <a:xfrm>
            <a:off x="457200" y="3739896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D9A4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645920" y="3703320"/>
            <a:ext cx="7040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0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比较本诗与李白《将进酒》在抒情方式与人格表现上的异同,写一篇300字左右的小评论。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11480" y="4828032"/>
            <a:ext cx="64008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9A44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梦游天姥吟留别 · 以青紫云霞与赤金月光交织,营</a:t>
            </a:r>
            <a:endParaRPr lang="en-US" sz="850" dirty="0"/>
          </a:p>
        </p:txBody>
      </p:sp>
      <p:sp>
        <p:nvSpPr>
          <p:cNvPr id="15" name="Text 13"/>
          <p:cNvSpPr/>
          <p:nvPr/>
        </p:nvSpPr>
        <p:spPr>
          <a:xfrm>
            <a:off x="8229600" y="4809744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7B5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梦游天姥吟留别 · 以青紫云霞与赤金月光交织,营</dc:title>
  <dc:subject>PptxGenJS Presentation</dc:subject>
  <dc:creator>光鹿课件</dc:creator>
  <cp:lastModifiedBy>光鹿课件</cp:lastModifiedBy>
  <cp:revision>1</cp:revision>
  <dcterms:created xsi:type="dcterms:W3CDTF">2026-06-25T13:05:12Z</dcterms:created>
  <dcterms:modified xsi:type="dcterms:W3CDTF">2026-06-25T13:05:12Z</dcterms:modified>
</cp:coreProperties>
</file>