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easure-resistance/index.html#0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courseware/measure-resistance/" TargetMode="Externa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easure-resistance/index.html#0" TargetMode="External"/><Relationship Id="rId2" Type="http://schemas.openxmlformats.org/officeDocument/2006/relationships/hyperlink" Target="https://globalaits.com/files/measure-resistance/index.html#0" TargetMode="External"/><Relationship Id="rId3" Type="http://schemas.openxmlformats.org/officeDocument/2006/relationships/hyperlink" Target="https://globalaits.com/files/measure-resistance/index.html#1" TargetMode="External"/><Relationship Id="rId4" Type="http://schemas.openxmlformats.org/officeDocument/2006/relationships/hyperlink" Target="https://globalaits.com/files/measure-resistance/index.html#1" TargetMode="External"/><Relationship Id="rId5" Type="http://schemas.openxmlformats.org/officeDocument/2006/relationships/hyperlink" Target="https://globalaits.com/files/measure-resistance/index.html#2" TargetMode="External"/><Relationship Id="rId6" Type="http://schemas.openxmlformats.org/officeDocument/2006/relationships/hyperlink" Target="https://globalaits.com/files/measure-resistance/index.html#2" TargetMode="External"/><Relationship Id="rId7" Type="http://schemas.openxmlformats.org/officeDocument/2006/relationships/hyperlink" Target="https://globalaits.com/files/measure-resistance/index.html#3" TargetMode="External"/><Relationship Id="rId8" Type="http://schemas.openxmlformats.org/officeDocument/2006/relationships/hyperlink" Target="https://globalaits.com/files/measure-resistance/index.html#3" TargetMode="External"/><Relationship Id="rId9" Type="http://schemas.openxmlformats.org/officeDocument/2006/relationships/hyperlink" Target="https://globalaits.com/files/measure-resistance/index.html#4" TargetMode="External"/><Relationship Id="rId10" Type="http://schemas.openxmlformats.org/officeDocument/2006/relationships/hyperlink" Target="https://globalaits.com/files/measure-resistance/index.html#4" TargetMode="External"/><Relationship Id="rId11" Type="http://schemas.openxmlformats.org/officeDocument/2006/relationships/hyperlink" Target="https://globalaits.com/files/measure-resistance/index.html#5" TargetMode="External"/><Relationship Id="rId12" Type="http://schemas.openxmlformats.org/officeDocument/2006/relationships/hyperlink" Target="https://globalaits.com/files/measure-resistance/index.html#5" TargetMode="External"/><Relationship Id="rId13" Type="http://schemas.openxmlformats.org/officeDocument/2006/relationships/hyperlink" Target="https://globalaits.com/files/measure-resistance/index.html#6" TargetMode="External"/><Relationship Id="rId14" Type="http://schemas.openxmlformats.org/officeDocument/2006/relationships/hyperlink" Target="https://globalaits.com/files/measure-resistance/index.html#6" TargetMode="External"/><Relationship Id="rId15" Type="http://schemas.openxmlformats.org/officeDocument/2006/relationships/hyperlink" Target="https://globalaits.com/files/measure-resistance/index.html#7" TargetMode="External"/><Relationship Id="rId16" Type="http://schemas.openxmlformats.org/officeDocument/2006/relationships/hyperlink" Target="https://globalaits.com/files/measure-resistance/index.html#7" TargetMode="External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easure-resistance/index.html#0" TargetMode="External"/><Relationship Id="rId3" Type="http://schemas.openxmlformats.org/officeDocument/2006/relationships/hyperlink" Target="https://globalaits.com/files/measure-resistance/index.html#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easure-resistance/index.html#1" TargetMode="External"/><Relationship Id="rId3" Type="http://schemas.openxmlformats.org/officeDocument/2006/relationships/hyperlink" Target="https://globalaits.com/files/measure-resistance/index.html#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easure-resistance/index.html#2" TargetMode="External"/><Relationship Id="rId3" Type="http://schemas.openxmlformats.org/officeDocument/2006/relationships/hyperlink" Target="https://globalaits.com/files/measure-resistance/index.html#2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easure-resistance/index.html#3" TargetMode="External"/><Relationship Id="rId3" Type="http://schemas.openxmlformats.org/officeDocument/2006/relationships/hyperlink" Target="https://globalaits.com/files/measure-resistance/index.html#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伏安法测电阻-电学台/ppt-assets/c-measur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1714">
              <a:alpha val="5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2743200"/>
            <a:ext cx="9144000" cy="2400300"/>
          </a:xfrm>
          <a:prstGeom prst="rect">
            <a:avLst/>
          </a:prstGeom>
          <a:solidFill>
            <a:srgbClr val="0B100D">
              <a:alpha val="8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2907792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spc="200" kern="0" dirty="0">
                <a:solidFill>
                  <a:srgbClr val="FFE0B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人教版义务教育教科书·物理·九年级全一册(第十七章 第3节 电阻的测量)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3236976"/>
            <a:ext cx="8229600" cy="77724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伏安法测电阻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457200" y="405993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7E2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电流表·电压表·滑动变阻器的3D电学台 · 配套说课演示</a:t>
            </a:r>
            <a:endParaRPr lang="en-US" sz="14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3566160" y="4526280"/>
            <a:ext cx="20116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打开互动课件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9E8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7E6E6"/>
          </a:solidFill>
          <a:ln w="12700">
            <a:solidFill>
              <a:srgbClr val="ADAC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一条探究线,一眼看全课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914400" y="1481328"/>
            <a:ext cx="7315200" cy="3017520"/>
          </a:xfrm>
          <a:prstGeom prst="roundRect">
            <a:avLst>
              <a:gd name="adj" fmla="val 3030"/>
            </a:avLst>
          </a:prstGeom>
          <a:solidFill>
            <a:srgbClr val="2E4B3C"/>
          </a:solidFill>
          <a:ln/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1325880" y="1691640"/>
            <a:ext cx="649224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90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伏安法测电阻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一、原理:R = U / I(欧姆定律变形)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二、连接:电流表串联测 I,电压表并联测 U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三、滑动变阻器:改变电流(多次测量)+ 保护电路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四、规范:正进负出 · 选合适量程 · 闭合开关前变阻器调最大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五、定值电阻:多次测量取平均 R̄,减小误差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914400" y="45720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(屏幕板书与黑板手写板书配合:公式必由教师在黑板郑重写下)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　10 / 11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伏安法测电阻-电学台/ppt-assets/c-measur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100D">
              <a:alpha val="7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37744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伏安法测电阻 · 恳请各位老师批评指正</a:t>
            </a:r>
            <a:endParaRPr lang="en-US" sz="3000" dirty="0"/>
          </a:p>
        </p:txBody>
      </p:sp>
      <p:sp>
        <p:nvSpPr>
          <p:cNvPr id="5" name="Text 2">
            <a:hlinkClick r:id="rId2" tooltip="打开课件资源页"/>
          </p:cNvPr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u="sng" dirty="0">
                <a:solidFill>
                  <a:srgbClr val="F9C99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资源页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课件、教学设计、使用说明完整资源包：globalaits.com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46634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0AA9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人教版物理九年级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9E8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FBEDE6"/>
          </a:solidFill>
          <a:ln w="12700">
            <a:solidFill>
              <a:srgbClr val="F3C3AB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教材分析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把欧姆定律变成测量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54864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DF3EE"/>
          </a:solidFill>
          <a:ln w="19050">
            <a:solidFill>
              <a:srgbClr val="E0682C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73152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已学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3152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电流、电压、电阻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欧姆定律 I=U/R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电表与变阻器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309067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342900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3F2FD"/>
          </a:solidFill>
          <a:ln w="19050">
            <a:solidFill>
              <a:srgbClr val="6E5AE6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361188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本课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61188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R=U/I 伏安法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电流表串联·电压表并联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变阻器改变电流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多次测量取平均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597103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8" name="Shape 16"/>
          <p:cNvSpPr/>
          <p:nvPr/>
        </p:nvSpPr>
        <p:spPr>
          <a:xfrm>
            <a:off x="630936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EEF7F6"/>
          </a:solidFill>
          <a:ln w="19050">
            <a:solidFill>
              <a:srgbClr val="2F9E8D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649224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后续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49224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测小灯泡电功率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电功与电热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电路综合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548640" y="3794760"/>
            <a:ext cx="80924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核心价值: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伏安法测电阻是欧姆定律的逆向应用与间接测量的典型实例:学生用两块电表分别测 U、I,再由 R=U/I 求电阻并多次取平均,既巩固电路连接,又培养误差意识。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教材定位　2 / 11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9E8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F7E9E5"/>
          </a:solidFill>
          <a:ln w="12700">
            <a:solidFill>
              <a:srgbClr val="E6B5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502920" y="1737360"/>
            <a:ext cx="4114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5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学情基础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会读电表、懂欧姆定律,但综合连电路时接法易错;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对滑动变阻器的作用与'变阻器调最大再闭合'理解不深;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电表示数随变阻器变化的动态过程后排难以看清。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4754880" y="1554480"/>
            <a:ext cx="3931920" cy="2286000"/>
          </a:xfrm>
          <a:prstGeom prst="roundRect">
            <a:avLst>
              <a:gd name="adj" fmla="val 3600"/>
            </a:avLst>
          </a:prstGeom>
          <a:solidFill>
            <a:srgbClr val="FFF4EA"/>
          </a:solidFill>
          <a:ln w="19050">
            <a:solidFill>
              <a:srgbClr val="6E5AE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956048" y="1737360"/>
            <a:ext cx="3584448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教学重点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伏安法原理 R=U/I;电流表串联、电压表并联的连接;滑动变阻器的作用;多次测量取平均。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教学难点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正确连接电路(电表接法、变阻器串联)与理解'U、I 变化而定值电阻 R 不变',以及误差与读数。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548640" y="4069080"/>
            <a:ext cx="8092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突破策略: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用3D电学台让指针随变阻器实时偏转、示数联动,并即时显示 R=U/I,把'U、I 变而 R 不变'变成看得见的规律。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 · 重难点　3 / 11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9E8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6F3F1"/>
          </a:solidFill>
          <a:ln w="12700">
            <a:solidFill>
              <a:srgbClr val="ACD8D1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三维目标,一条测量主线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457200" y="1499616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DF6F2"/>
          </a:solidFill>
          <a:ln/>
        </p:spPr>
      </p:sp>
      <p:sp>
        <p:nvSpPr>
          <p:cNvPr id="11" name="Shape 9"/>
          <p:cNvSpPr/>
          <p:nvPr/>
        </p:nvSpPr>
        <p:spPr>
          <a:xfrm>
            <a:off x="594360" y="1673352"/>
            <a:ext cx="566928" cy="566928"/>
          </a:xfrm>
          <a:prstGeom prst="ellipse">
            <a:avLst/>
          </a:prstGeom>
          <a:solidFill>
            <a:srgbClr val="E0682C"/>
          </a:solidFill>
          <a:ln/>
        </p:spPr>
      </p:sp>
      <p:sp>
        <p:nvSpPr>
          <p:cNvPr id="12" name="Text 10"/>
          <p:cNvSpPr/>
          <p:nvPr/>
        </p:nvSpPr>
        <p:spPr>
          <a:xfrm>
            <a:off x="594360" y="1673352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1371600" y="1554480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知识与技能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理解伏安法测电阻的原理 R=U/I,能正确连接含电流表、电压表、滑动变阻器的电路,会多次测量并求平均。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457200" y="2487168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3F9F8"/>
          </a:solidFill>
          <a:ln/>
        </p:spPr>
      </p:sp>
      <p:sp>
        <p:nvSpPr>
          <p:cNvPr id="15" name="Shape 13"/>
          <p:cNvSpPr/>
          <p:nvPr/>
        </p:nvSpPr>
        <p:spPr>
          <a:xfrm>
            <a:off x="594360" y="2660904"/>
            <a:ext cx="566928" cy="566928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16" name="Text 14"/>
          <p:cNvSpPr/>
          <p:nvPr/>
        </p:nvSpPr>
        <p:spPr>
          <a:xfrm>
            <a:off x="594360" y="2660904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371600" y="2542032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过程与方法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通过3D电学台观察 U、I 随变阻器变化而 R 不变,体会间接测量与多次测量取平均的方法。</a:t>
            </a:r>
            <a:endParaRPr lang="en-US" sz="1500" dirty="0"/>
          </a:p>
        </p:txBody>
      </p:sp>
      <p:sp>
        <p:nvSpPr>
          <p:cNvPr id="18" name="Shape 16"/>
          <p:cNvSpPr/>
          <p:nvPr/>
        </p:nvSpPr>
        <p:spPr>
          <a:xfrm>
            <a:off x="457200" y="3474720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3F8FC"/>
          </a:solidFill>
          <a:ln/>
        </p:spPr>
      </p:sp>
      <p:sp>
        <p:nvSpPr>
          <p:cNvPr id="19" name="Shape 17"/>
          <p:cNvSpPr/>
          <p:nvPr/>
        </p:nvSpPr>
        <p:spPr>
          <a:xfrm>
            <a:off x="594360" y="3648456"/>
            <a:ext cx="566928" cy="566928"/>
          </a:xfrm>
          <a:prstGeom prst="ellipse">
            <a:avLst/>
          </a:prstGeom>
          <a:solidFill>
            <a:srgbClr val="3A8FD0"/>
          </a:solidFill>
          <a:ln/>
        </p:spPr>
      </p:sp>
      <p:sp>
        <p:nvSpPr>
          <p:cNvPr id="20" name="Text 18"/>
          <p:cNvSpPr/>
          <p:nvPr/>
        </p:nvSpPr>
        <p:spPr>
          <a:xfrm>
            <a:off x="594360" y="3648456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1371600" y="3529584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情感·态度·价值观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在规范连接与读数中培养严谨细致的实验态度与安全用电意识。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　4 / 11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9E8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325880" cy="310896"/>
          </a:xfrm>
          <a:prstGeom prst="rect">
            <a:avLst/>
          </a:prstGeom>
          <a:solidFill>
            <a:srgbClr val="EEEBFC"/>
          </a:solidFill>
          <a:ln w="12700">
            <a:solidFill>
              <a:srgbClr val="C5BDF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教学流程总览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七环节,一条测量主线</a:t>
            </a:r>
            <a:endParaRPr lang="en-US" sz="2700" dirty="0"/>
          </a:p>
        </p:txBody>
      </p:sp>
      <p:sp>
        <p:nvSpPr>
          <p:cNvPr id="10" name="Shape 8">
            <a:hlinkClick r:id="rId1" tooltip="打开课件并直达该环节"/>
          </p:cNvPr>
          <p:cNvSpPr/>
          <p:nvPr/>
        </p:nvSpPr>
        <p:spPr>
          <a:xfrm>
            <a:off x="41148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5F3FD"/>
          </a:solidFill>
          <a:ln w="19050">
            <a:solidFill>
              <a:srgbClr val="6E5AE6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55778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050" dirty="0"/>
          </a:p>
        </p:txBody>
      </p:sp>
      <p:sp>
        <p:nvSpPr>
          <p:cNvPr id="12" name="Text 10">
            <a:hlinkClick r:id="rId2" tooltip="打开课件并直达该环节"/>
          </p:cNvPr>
          <p:cNvSpPr/>
          <p:nvPr/>
        </p:nvSpPr>
        <p:spPr>
          <a:xfrm>
            <a:off x="182880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55778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5778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电学台动画</a:t>
            </a:r>
            <a:endParaRPr lang="en-US" sz="1100" dirty="0"/>
          </a:p>
        </p:txBody>
      </p:sp>
      <p:sp>
        <p:nvSpPr>
          <p:cNvPr id="15" name="Shape 13">
            <a:hlinkClick r:id="rId3" tooltip="打开课件并直达该环节"/>
          </p:cNvPr>
          <p:cNvSpPr/>
          <p:nvPr/>
        </p:nvSpPr>
        <p:spPr>
          <a:xfrm>
            <a:off x="256032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DF4F0"/>
          </a:solidFill>
          <a:ln w="19050">
            <a:solidFill>
              <a:srgbClr val="E0682C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270662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环节1</a:t>
            </a:r>
            <a:endParaRPr lang="en-US" sz="1050" dirty="0"/>
          </a:p>
        </p:txBody>
      </p:sp>
      <p:sp>
        <p:nvSpPr>
          <p:cNvPr id="17" name="Text 15">
            <a:hlinkClick r:id="rId4" tooltip="打开课件并直达该环节"/>
          </p:cNvPr>
          <p:cNvSpPr/>
          <p:nvPr/>
        </p:nvSpPr>
        <p:spPr>
          <a:xfrm>
            <a:off x="397764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270662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情境导入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270662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测未知电阻</a:t>
            </a:r>
            <a:endParaRPr lang="en-US" sz="1100" dirty="0"/>
          </a:p>
        </p:txBody>
      </p:sp>
      <p:sp>
        <p:nvSpPr>
          <p:cNvPr id="20" name="Shape 18">
            <a:hlinkClick r:id="rId5" tooltip="打开课件并直达该环节"/>
          </p:cNvPr>
          <p:cNvSpPr/>
          <p:nvPr/>
        </p:nvSpPr>
        <p:spPr>
          <a:xfrm>
            <a:off x="470916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BF2F0"/>
          </a:solidFill>
          <a:ln w="19050">
            <a:solidFill>
              <a:srgbClr val="C0452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485546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环节2</a:t>
            </a:r>
            <a:endParaRPr lang="en-US" sz="1050" dirty="0"/>
          </a:p>
        </p:txBody>
      </p:sp>
      <p:sp>
        <p:nvSpPr>
          <p:cNvPr id="22" name="Text 20">
            <a:hlinkClick r:id="rId6" tooltip="打开课件并直达该环节"/>
          </p:cNvPr>
          <p:cNvSpPr/>
          <p:nvPr/>
        </p:nvSpPr>
        <p:spPr>
          <a:xfrm>
            <a:off x="612648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85546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认电路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85546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串并联接法</a:t>
            </a:r>
            <a:endParaRPr lang="en-US" sz="1100" dirty="0"/>
          </a:p>
        </p:txBody>
      </p:sp>
      <p:sp>
        <p:nvSpPr>
          <p:cNvPr id="25" name="Shape 23">
            <a:hlinkClick r:id="rId7" tooltip="打开课件并直达该环节"/>
          </p:cNvPr>
          <p:cNvSpPr/>
          <p:nvPr/>
        </p:nvSpPr>
        <p:spPr>
          <a:xfrm>
            <a:off x="685800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5F3FD"/>
          </a:solidFill>
          <a:ln w="19050">
            <a:solidFill>
              <a:srgbClr val="6E5AE6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700430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环节3</a:t>
            </a:r>
            <a:endParaRPr lang="en-US" sz="1050" dirty="0"/>
          </a:p>
        </p:txBody>
      </p:sp>
      <p:sp>
        <p:nvSpPr>
          <p:cNvPr id="27" name="Text 25">
            <a:hlinkClick r:id="rId8" tooltip="打开课件并直达该环节"/>
          </p:cNvPr>
          <p:cNvSpPr/>
          <p:nvPr/>
        </p:nvSpPr>
        <p:spPr>
          <a:xfrm>
            <a:off x="827532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8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700430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测U·I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00430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指针联动</a:t>
            </a:r>
            <a:endParaRPr lang="en-US" sz="1100" dirty="0"/>
          </a:p>
        </p:txBody>
      </p:sp>
      <p:sp>
        <p:nvSpPr>
          <p:cNvPr id="30" name="Shape 28">
            <a:hlinkClick r:id="rId9" tooltip="打开课件并直达该环节"/>
          </p:cNvPr>
          <p:cNvSpPr/>
          <p:nvPr/>
        </p:nvSpPr>
        <p:spPr>
          <a:xfrm>
            <a:off x="41148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8F7"/>
          </a:solidFill>
          <a:ln w="19050">
            <a:solidFill>
              <a:srgbClr val="2F9E8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1" name="Text 29"/>
          <p:cNvSpPr/>
          <p:nvPr/>
        </p:nvSpPr>
        <p:spPr>
          <a:xfrm>
            <a:off x="55778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环节4</a:t>
            </a:r>
            <a:endParaRPr lang="en-US" sz="1050" dirty="0"/>
          </a:p>
        </p:txBody>
      </p:sp>
      <p:sp>
        <p:nvSpPr>
          <p:cNvPr id="32" name="Text 30">
            <a:hlinkClick r:id="rId10" tooltip="打开课件并直达该环节"/>
          </p:cNvPr>
          <p:cNvSpPr/>
          <p:nvPr/>
        </p:nvSpPr>
        <p:spPr>
          <a:xfrm>
            <a:off x="182880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0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55778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数据处理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5778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多次取平均</a:t>
            </a:r>
            <a:endParaRPr lang="en-US" sz="1100" dirty="0"/>
          </a:p>
        </p:txBody>
      </p:sp>
      <p:sp>
        <p:nvSpPr>
          <p:cNvPr id="35" name="Shape 33">
            <a:hlinkClick r:id="rId11" tooltip="打开课件并直达该环节"/>
          </p:cNvPr>
          <p:cNvSpPr/>
          <p:nvPr/>
        </p:nvSpPr>
        <p:spPr>
          <a:xfrm>
            <a:off x="256032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1F7FC"/>
          </a:solidFill>
          <a:ln w="19050">
            <a:solidFill>
              <a:srgbClr val="3A8FD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6" name="Text 34"/>
          <p:cNvSpPr/>
          <p:nvPr/>
        </p:nvSpPr>
        <p:spPr>
          <a:xfrm>
            <a:off x="270662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环节5</a:t>
            </a:r>
            <a:endParaRPr lang="en-US" sz="1050" dirty="0"/>
          </a:p>
        </p:txBody>
      </p:sp>
      <p:sp>
        <p:nvSpPr>
          <p:cNvPr id="37" name="Text 35">
            <a:hlinkClick r:id="rId12" tooltip="打开课件并直达该环节"/>
          </p:cNvPr>
          <p:cNvSpPr/>
          <p:nvPr/>
        </p:nvSpPr>
        <p:spPr>
          <a:xfrm>
            <a:off x="397764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270662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规范安全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270662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正进负出</a:t>
            </a:r>
            <a:endParaRPr lang="en-US" sz="1100" dirty="0"/>
          </a:p>
        </p:txBody>
      </p:sp>
      <p:sp>
        <p:nvSpPr>
          <p:cNvPr id="40" name="Shape 38">
            <a:hlinkClick r:id="rId13" tooltip="打开课件并直达该环节"/>
          </p:cNvPr>
          <p:cNvSpPr/>
          <p:nvPr/>
        </p:nvSpPr>
        <p:spPr>
          <a:xfrm>
            <a:off x="470916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DF4F0"/>
          </a:solidFill>
          <a:ln w="19050">
            <a:solidFill>
              <a:srgbClr val="E0682C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1" name="Text 39"/>
          <p:cNvSpPr/>
          <p:nvPr/>
        </p:nvSpPr>
        <p:spPr>
          <a:xfrm>
            <a:off x="485546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环节6</a:t>
            </a:r>
            <a:endParaRPr lang="en-US" sz="1050" dirty="0"/>
          </a:p>
        </p:txBody>
      </p:sp>
      <p:sp>
        <p:nvSpPr>
          <p:cNvPr id="42" name="Text 40">
            <a:hlinkClick r:id="rId14" tooltip="打开课件并直达该环节"/>
          </p:cNvPr>
          <p:cNvSpPr/>
          <p:nvPr/>
        </p:nvSpPr>
        <p:spPr>
          <a:xfrm>
            <a:off x="612648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485546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拓展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485546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测小灯泡</a:t>
            </a:r>
            <a:endParaRPr lang="en-US" sz="1100" dirty="0"/>
          </a:p>
        </p:txBody>
      </p:sp>
      <p:sp>
        <p:nvSpPr>
          <p:cNvPr id="45" name="Shape 43">
            <a:hlinkClick r:id="rId15" tooltip="打开课件并直达该环节"/>
          </p:cNvPr>
          <p:cNvSpPr/>
          <p:nvPr/>
        </p:nvSpPr>
        <p:spPr>
          <a:xfrm>
            <a:off x="685800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BF2F0"/>
          </a:solidFill>
          <a:ln w="19050">
            <a:solidFill>
              <a:srgbClr val="C0452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6" name="Text 44"/>
          <p:cNvSpPr/>
          <p:nvPr/>
        </p:nvSpPr>
        <p:spPr>
          <a:xfrm>
            <a:off x="700430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环节7</a:t>
            </a:r>
            <a:endParaRPr lang="en-US" sz="1050" dirty="0"/>
          </a:p>
        </p:txBody>
      </p:sp>
      <p:sp>
        <p:nvSpPr>
          <p:cNvPr id="47" name="Text 45">
            <a:hlinkClick r:id="rId16" tooltip="打开课件并直达该环节"/>
          </p:cNvPr>
          <p:cNvSpPr/>
          <p:nvPr/>
        </p:nvSpPr>
        <p:spPr>
          <a:xfrm>
            <a:off x="827532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8" name="Text 46"/>
          <p:cNvSpPr/>
          <p:nvPr/>
        </p:nvSpPr>
        <p:spPr>
          <a:xfrm>
            <a:off x="700430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闯关小结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700430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457200" y="437083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100" kern="0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认电路 → 电流表串联·电压表并联 → 拖变阻器测 U·I → R=U/I → 多次取平均</a:t>
            </a:r>
            <a:endParaRPr lang="en-US" sz="1400" dirty="0"/>
          </a:p>
        </p:txBody>
      </p:sp>
      <p:sp>
        <p:nvSpPr>
          <p:cNvPr id="51" name="Text 49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流程总览　5 / 11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9E8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778508" cy="310896"/>
          </a:xfrm>
          <a:prstGeom prst="rect">
            <a:avLst/>
          </a:prstGeom>
          <a:solidFill>
            <a:srgbClr val="F7E9E5"/>
          </a:solidFill>
          <a:ln w="12700">
            <a:solidFill>
              <a:srgbClr val="E6B5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环节一 · 认电路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电流表串联 · 电压表并联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伏安法测电阻-电学台/_assets/stage0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452A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电流表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串联接入,测通过电阻的电流 I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452A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电压表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并联在电阻两端,测电压 U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452A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滑动变阻器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改变电流并保护电路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6 / 11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9E8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2231136" cy="310896"/>
          </a:xfrm>
          <a:prstGeom prst="rect">
            <a:avLst/>
          </a:prstGeom>
          <a:solidFill>
            <a:srgbClr val="EEEBFC"/>
          </a:solidFill>
          <a:ln w="12700">
            <a:solidFill>
              <a:srgbClr val="C5BDF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环节二 · 测量 U·I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拖变阻器:U、I 变,R 不变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伏安法测电阻-电学台/_assets/stage1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6E5AE6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指针联动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两表指针随变阻器实时偏转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6E5AE6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实时计算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显示 U、I 与 R=U/I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6E5AE6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规律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同一电阻 R 基本不变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7 / 11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9E8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E6F3F1"/>
          </a:solidFill>
          <a:ln w="12700">
            <a:solidFill>
              <a:srgbClr val="ACD8D1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环节三 · 数据·求R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三次测量,取平均减误差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伏安法测电阻-电学台/_assets/stage2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E8D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列表记录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U、I、R 三组数据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E8D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求平均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R̄ = (R₁+R₂+R₃)/3 ≈ 10 Ω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E8D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结论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定值电阻阻值与 U、I 无关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8 / 11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9E8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E7F2F9"/>
          </a:solidFill>
          <a:ln w="12700">
            <a:solidFill>
              <a:srgbClr val="B0D2EC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环节四 · 闯关小结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四题检测,落实接法与处理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伏安法测电阻-电学台/_assets/stage3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A8FD0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原理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 = U / I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A8FD0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接法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电流表串联、电压表并联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A8FD0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小灯泡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温度变化,不能简单求平均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9 / 11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伏安法测电阻 · 公开课</dc:title>
  <dc:subject>PptxGenJS Presentation</dc:subject>
  <dc:creator>光鹿课件</dc:creator>
  <cp:lastModifiedBy>光鹿课件</cp:lastModifiedBy>
  <cp:revision>1</cp:revision>
  <dcterms:created xsi:type="dcterms:W3CDTF">2026-06-25T19:40:09Z</dcterms:created>
  <dcterms:modified xsi:type="dcterms:W3CDTF">2026-06-25T19:40:09Z</dcterms:modified>
</cp:coreProperties>
</file>