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notesMasterIdLst>
    <p:notesMasterId r:id="rId13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measure-density/index.html#0" TargetMode="External"/><Relationship Id="rId1" Type="http://schemas.openxmlformats.org/officeDocument/2006/relationships/image" Target="../media/image-1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courseware/measure-density/" TargetMode="External"/><Relationship Id="rId1" Type="http://schemas.openxmlformats.org/officeDocument/2006/relationships/image" Target="../media/image-11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hyperlink" Target="https://globalaits.com/files/measure-density/index.html#0" TargetMode="External"/><Relationship Id="rId2" Type="http://schemas.openxmlformats.org/officeDocument/2006/relationships/hyperlink" Target="https://globalaits.com/files/measure-density/index.html#0" TargetMode="External"/><Relationship Id="rId3" Type="http://schemas.openxmlformats.org/officeDocument/2006/relationships/hyperlink" Target="https://globalaits.com/files/measure-density/index.html#1" TargetMode="External"/><Relationship Id="rId4" Type="http://schemas.openxmlformats.org/officeDocument/2006/relationships/hyperlink" Target="https://globalaits.com/files/measure-density/index.html#1" TargetMode="External"/><Relationship Id="rId5" Type="http://schemas.openxmlformats.org/officeDocument/2006/relationships/hyperlink" Target="https://globalaits.com/files/measure-density/index.html#2" TargetMode="External"/><Relationship Id="rId6" Type="http://schemas.openxmlformats.org/officeDocument/2006/relationships/hyperlink" Target="https://globalaits.com/files/measure-density/index.html#2" TargetMode="External"/><Relationship Id="rId7" Type="http://schemas.openxmlformats.org/officeDocument/2006/relationships/hyperlink" Target="https://globalaits.com/files/measure-density/index.html#3" TargetMode="External"/><Relationship Id="rId8" Type="http://schemas.openxmlformats.org/officeDocument/2006/relationships/hyperlink" Target="https://globalaits.com/files/measure-density/index.html#3" TargetMode="External"/><Relationship Id="rId9" Type="http://schemas.openxmlformats.org/officeDocument/2006/relationships/hyperlink" Target="https://globalaits.com/files/measure-density/index.html#4" TargetMode="External"/><Relationship Id="rId10" Type="http://schemas.openxmlformats.org/officeDocument/2006/relationships/hyperlink" Target="https://globalaits.com/files/measure-density/index.html#4" TargetMode="External"/><Relationship Id="rId11" Type="http://schemas.openxmlformats.org/officeDocument/2006/relationships/hyperlink" Target="https://globalaits.com/files/measure-density/index.html#5" TargetMode="External"/><Relationship Id="rId12" Type="http://schemas.openxmlformats.org/officeDocument/2006/relationships/hyperlink" Target="https://globalaits.com/files/measure-density/index.html#5" TargetMode="External"/><Relationship Id="rId13" Type="http://schemas.openxmlformats.org/officeDocument/2006/relationships/hyperlink" Target="https://globalaits.com/files/measure-density/index.html#6" TargetMode="External"/><Relationship Id="rId14" Type="http://schemas.openxmlformats.org/officeDocument/2006/relationships/hyperlink" Target="https://globalaits.com/files/measure-density/index.html#6" TargetMode="External"/><Relationship Id="rId15" Type="http://schemas.openxmlformats.org/officeDocument/2006/relationships/hyperlink" Target="https://globalaits.com/files/measure-density/index.html#7" TargetMode="External"/><Relationship Id="rId16" Type="http://schemas.openxmlformats.org/officeDocument/2006/relationships/hyperlink" Target="https://globalaits.com/files/measure-density/index.html#7" TargetMode="External"/><Relationship Id="rId17" Type="http://schemas.openxmlformats.org/officeDocument/2006/relationships/slideLayout" Target="../slideLayouts/slideLayout1.xml"/><Relationship Id="rId1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hyperlink" Target="https://globalaits.com/files/measure-density/index.html#0" TargetMode="External"/><Relationship Id="rId3" Type="http://schemas.openxmlformats.org/officeDocument/2006/relationships/hyperlink" Target="https://globalaits.com/files/measure-density/index.html#0" TargetMode="External"/><Relationship Id="rId2" Type="http://schemas.openxmlformats.org/officeDocument/2006/relationships/image" Target="../media/image-6-1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hyperlink" Target="https://globalaits.com/files/measure-density/index.html#1" TargetMode="External"/><Relationship Id="rId3" Type="http://schemas.openxmlformats.org/officeDocument/2006/relationships/hyperlink" Target="https://globalaits.com/files/measure-density/index.html#1" TargetMode="External"/><Relationship Id="rId2" Type="http://schemas.openxmlformats.org/officeDocument/2006/relationships/image" Target="../media/image-7-1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hyperlink" Target="https://globalaits.com/files/measure-density/index.html#2" TargetMode="External"/><Relationship Id="rId3" Type="http://schemas.openxmlformats.org/officeDocument/2006/relationships/hyperlink" Target="https://globalaits.com/files/measure-density/index.html#2" TargetMode="External"/><Relationship Id="rId2" Type="http://schemas.openxmlformats.org/officeDocument/2006/relationships/image" Target="../media/image-8-1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hyperlink" Target="https://globalaits.com/files/measure-density/index.html#3" TargetMode="External"/><Relationship Id="rId3" Type="http://schemas.openxmlformats.org/officeDocument/2006/relationships/hyperlink" Target="https://globalaits.com/files/measure-density/index.html#3" TargetMode="External"/><Relationship Id="rId2" Type="http://schemas.openxmlformats.org/officeDocument/2006/relationships/image" Target="../media/image-9-1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3330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测量密度-天平量筒台/ppt-assets/c-mass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01714">
              <a:alpha val="5800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0" y="2743200"/>
            <a:ext cx="9144000" cy="2400300"/>
          </a:xfrm>
          <a:prstGeom prst="rect">
            <a:avLst/>
          </a:prstGeom>
          <a:solidFill>
            <a:srgbClr val="0B100D">
              <a:alpha val="82000"/>
            </a:srgbClr>
          </a:solidFill>
          <a:ln/>
        </p:spPr>
      </p:sp>
      <p:sp>
        <p:nvSpPr>
          <p:cNvPr id="5" name="Text 2"/>
          <p:cNvSpPr/>
          <p:nvPr/>
        </p:nvSpPr>
        <p:spPr>
          <a:xfrm>
            <a:off x="457200" y="2907792"/>
            <a:ext cx="82296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spc="200" kern="0" dirty="0">
                <a:solidFill>
                  <a:srgbClr val="FFE0B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人教版义务教育教科书·物理·八年级上册(第六章 第3节 测量物质的密度)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457200" y="3236976"/>
            <a:ext cx="8229600" cy="777240"/>
          </a:xfrm>
          <a:prstGeom prst="rect">
            <a:avLst/>
          </a:prstGeom>
          <a:noFill/>
          <a:ln/>
          <a:effectLst>
            <a:outerShdw sx="100000" sy="100000" kx="0" ky="0" algn="bl" rotWithShape="0" blurRad="101600" dist="25400" dir="5400000">
              <a:srgbClr val="000000">
                <a:alpha val="45000"/>
              </a:srgbClr>
            </a:outerShdw>
          </a:effectLst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42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测量物质的密度</a:t>
            </a:r>
            <a:endParaRPr lang="en-US" sz="4200" dirty="0"/>
          </a:p>
        </p:txBody>
      </p:sp>
      <p:sp>
        <p:nvSpPr>
          <p:cNvPr id="7" name="Text 4"/>
          <p:cNvSpPr/>
          <p:nvPr/>
        </p:nvSpPr>
        <p:spPr>
          <a:xfrm>
            <a:off x="457200" y="4059936"/>
            <a:ext cx="82296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E7E2D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天平称质量·量筒测体积的3D测量台 · 配套说课演示</a:t>
            </a:r>
            <a:endParaRPr lang="en-US" sz="1400" dirty="0"/>
          </a:p>
        </p:txBody>
      </p:sp>
      <p:sp>
        <p:nvSpPr>
          <p:cNvPr id="8" name="Text 5">
            <a:hlinkClick r:id="rId2" tooltip="在浏览器中打开互动课件并直达该环节"/>
          </p:cNvPr>
          <p:cNvSpPr/>
          <p:nvPr/>
        </p:nvSpPr>
        <p:spPr>
          <a:xfrm>
            <a:off x="3566160" y="4526280"/>
            <a:ext cx="2011680" cy="310896"/>
          </a:xfrm>
          <a:prstGeom prst="rect">
            <a:avLst/>
          </a:prstGeom>
          <a:solidFill>
            <a:srgbClr val="6E5AE6"/>
          </a:solidFill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在浏览器中打开互动课件并直达该环节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打开互动课件</a:t>
            </a:r>
            <a:endParaRPr lang="en-US" sz="10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772400" y="4318711"/>
            <a:ext cx="1554480" cy="963778"/>
          </a:xfrm>
          <a:prstGeom prst="ellipse">
            <a:avLst/>
          </a:prstGeom>
          <a:solidFill>
            <a:srgbClr val="FFFFFF">
              <a:alpha val="0"/>
            </a:srgbClr>
          </a:solidFill>
          <a:ln w="20320">
            <a:solidFill>
              <a:srgbClr val="E8E5FB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8023860" y="4474616"/>
            <a:ext cx="1051560" cy="651967"/>
          </a:xfrm>
          <a:prstGeom prst="ellipse">
            <a:avLst/>
          </a:prstGeom>
          <a:solidFill>
            <a:srgbClr val="FFFFFF">
              <a:alpha val="0"/>
            </a:srgbClr>
          </a:solidFill>
          <a:ln w="20320">
            <a:solidFill>
              <a:srgbClr val="E8E5FB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8275320" y="4630522"/>
            <a:ext cx="548640" cy="340157"/>
          </a:xfrm>
          <a:prstGeom prst="ellipse">
            <a:avLst/>
          </a:prstGeom>
          <a:solidFill>
            <a:srgbClr val="FFFFFF">
              <a:alpha val="0"/>
            </a:srgbClr>
          </a:solidFill>
          <a:ln w="20320">
            <a:solidFill>
              <a:srgbClr val="E8E5FB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457200" y="475488"/>
            <a:ext cx="402336" cy="274320"/>
          </a:xfrm>
          <a:prstGeom prst="ellipse">
            <a:avLst/>
          </a:prstGeom>
          <a:solidFill>
            <a:srgbClr val="FFFFFF">
              <a:alpha val="0"/>
            </a:srgbClr>
          </a:solidFill>
          <a:ln w="22860">
            <a:solidFill>
              <a:srgbClr val="6E5AE6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521208" y="557784"/>
            <a:ext cx="292608" cy="201168"/>
          </a:xfrm>
          <a:prstGeom prst="ellipse">
            <a:avLst/>
          </a:prstGeom>
          <a:solidFill>
            <a:srgbClr val="FFFFFF">
              <a:alpha val="0"/>
            </a:srgbClr>
          </a:solidFill>
          <a:ln w="22860">
            <a:solidFill>
              <a:srgbClr val="3A8FD0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85216" y="640080"/>
            <a:ext cx="182880" cy="128016"/>
          </a:xfrm>
          <a:prstGeom prst="ellipse">
            <a:avLst/>
          </a:prstGeom>
          <a:solidFill>
            <a:srgbClr val="FFFFFF">
              <a:alpha val="0"/>
            </a:srgbClr>
          </a:solidFill>
          <a:ln w="22860">
            <a:solidFill>
              <a:srgbClr val="3F9B6E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960120" y="365760"/>
            <a:ext cx="1024128" cy="310896"/>
          </a:xfrm>
          <a:prstGeom prst="rect">
            <a:avLst/>
          </a:prstGeom>
          <a:solidFill>
            <a:srgbClr val="E7E6E6"/>
          </a:solidFill>
          <a:ln w="12700">
            <a:solidFill>
              <a:srgbClr val="ADACAA"/>
            </a:solidFill>
          </a:ln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5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板书设计</a:t>
            </a:r>
            <a:endParaRPr lang="en-US" sz="1150" dirty="0"/>
          </a:p>
        </p:txBody>
      </p:sp>
      <p:sp>
        <p:nvSpPr>
          <p:cNvPr id="9" name="Text 7"/>
          <p:cNvSpPr/>
          <p:nvPr/>
        </p:nvSpPr>
        <p:spPr>
          <a:xfrm>
            <a:off x="960120" y="731520"/>
            <a:ext cx="7680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7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一条探究线,一眼看全课</a:t>
            </a:r>
            <a:endParaRPr lang="en-US" sz="2700" dirty="0"/>
          </a:p>
        </p:txBody>
      </p:sp>
      <p:sp>
        <p:nvSpPr>
          <p:cNvPr id="10" name="Shape 8"/>
          <p:cNvSpPr/>
          <p:nvPr/>
        </p:nvSpPr>
        <p:spPr>
          <a:xfrm>
            <a:off x="914400" y="1481328"/>
            <a:ext cx="7315200" cy="3017520"/>
          </a:xfrm>
          <a:prstGeom prst="roundRect">
            <a:avLst>
              <a:gd name="adj" fmla="val 3030"/>
            </a:avLst>
          </a:prstGeom>
          <a:solidFill>
            <a:srgbClr val="2E4B3C"/>
          </a:solidFill>
          <a:ln/>
          <a:effectLst>
            <a:outerShdw sx="100000" sy="100000" kx="0" ky="0" algn="bl" rotWithShape="0" blurRad="101600" dist="38100" dir="8100000">
              <a:srgbClr val="000000">
                <a:alpha val="25000"/>
              </a:srgbClr>
            </a:outerShdw>
          </a:effectLst>
        </p:spPr>
      </p:sp>
      <p:sp>
        <p:nvSpPr>
          <p:cNvPr id="11" name="Text 9"/>
          <p:cNvSpPr/>
          <p:nvPr/>
        </p:nvSpPr>
        <p:spPr>
          <a:xfrm>
            <a:off x="1325880" y="1691640"/>
            <a:ext cx="6492240" cy="2651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2700"/>
              </a:lnSpc>
              <a:buNone/>
            </a:pPr>
            <a:r>
              <a:rPr lang="en-US" sz="1900" b="1" dirty="0">
                <a:solidFill>
                  <a:srgbClr val="FFE3A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测量物质的密度</a:t>
            </a:r>
            <a:endParaRPr lang="en-US" sz="1900" dirty="0"/>
          </a:p>
          <a:p>
            <a:pPr algn="l" indent="0" marL="0">
              <a:lnSpc>
                <a:spcPts val="2700"/>
              </a:lnSpc>
              <a:buNone/>
            </a:pPr>
            <a:r>
              <a:rPr lang="en-US" sz="1450" b="1" dirty="0">
                <a:solidFill>
                  <a:srgbClr val="FFE3A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一、原理:ρ = m / V</a:t>
            </a:r>
            <a:endParaRPr lang="en-US" sz="1900" dirty="0"/>
          </a:p>
          <a:p>
            <a:pPr algn="l" indent="0" marL="0">
              <a:lnSpc>
                <a:spcPts val="2700"/>
              </a:lnSpc>
              <a:buNone/>
            </a:pPr>
            <a:r>
              <a:rPr lang="en-US" sz="1450" dirty="0">
                <a:solidFill>
                  <a:srgbClr val="F2F7F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二、测质量:天平(左物右码,指针指中央即平衡)</a:t>
            </a:r>
            <a:endParaRPr lang="en-US" sz="1900" dirty="0"/>
          </a:p>
          <a:p>
            <a:pPr algn="l" indent="0" marL="0">
              <a:lnSpc>
                <a:spcPts val="2700"/>
              </a:lnSpc>
              <a:buNone/>
            </a:pPr>
            <a:r>
              <a:rPr lang="en-US" sz="1450" dirty="0">
                <a:solidFill>
                  <a:srgbClr val="F2F7F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三、测体积:量筒排水法 V = V₂ − V₁</a:t>
            </a:r>
            <a:endParaRPr lang="en-US" sz="1900" dirty="0"/>
          </a:p>
          <a:p>
            <a:pPr algn="l" indent="0" marL="0">
              <a:lnSpc>
                <a:spcPts val="2700"/>
              </a:lnSpc>
              <a:buNone/>
            </a:pPr>
            <a:r>
              <a:rPr lang="en-US" sz="1450" dirty="0">
                <a:solidFill>
                  <a:srgbClr val="F2F7F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四、顺序:先测质量,后测体积(防固体沾水使质量偏大)</a:t>
            </a:r>
            <a:endParaRPr lang="en-US" sz="1900" dirty="0"/>
          </a:p>
          <a:p>
            <a:pPr algn="l" indent="0" marL="0">
              <a:lnSpc>
                <a:spcPts val="2700"/>
              </a:lnSpc>
              <a:buNone/>
            </a:pPr>
            <a:r>
              <a:rPr lang="en-US" sz="1450" dirty="0">
                <a:solidFill>
                  <a:srgbClr val="F2F7F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五、本例:m=54 g,V=20 cm³ → ρ=2.7 g/cm³(铝)</a:t>
            </a:r>
            <a:endParaRPr lang="en-US" sz="1900" dirty="0"/>
          </a:p>
        </p:txBody>
      </p:sp>
      <p:sp>
        <p:nvSpPr>
          <p:cNvPr id="12" name="Text 10"/>
          <p:cNvSpPr/>
          <p:nvPr/>
        </p:nvSpPr>
        <p:spPr>
          <a:xfrm>
            <a:off x="914400" y="4572000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(屏幕板书与黑板手写板书配合:公式必由教师在黑板郑重写下)</a:t>
            </a:r>
            <a:endParaRPr lang="en-US" sz="1100" dirty="0"/>
          </a:p>
        </p:txBody>
      </p:sp>
      <p:sp>
        <p:nvSpPr>
          <p:cNvPr id="13" name="Text 11"/>
          <p:cNvSpPr/>
          <p:nvPr/>
        </p:nvSpPr>
        <p:spPr>
          <a:xfrm>
            <a:off x="7315200" y="4791456"/>
            <a:ext cx="1645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板书设计　10 / 11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3330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测量密度-天平量筒台/ppt-assets/c-mass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B100D">
              <a:alpha val="72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57200" y="2377440"/>
            <a:ext cx="8229600" cy="640080"/>
          </a:xfrm>
          <a:prstGeom prst="rect">
            <a:avLst/>
          </a:prstGeom>
          <a:noFill/>
          <a:ln/>
          <a:effectLst>
            <a:outerShdw sx="100000" sy="100000" kx="0" ky="0" algn="bl" rotWithShape="0" blurRad="101600" dist="25400" dir="5400000">
              <a:srgbClr val="000000">
                <a:alpha val="45000"/>
              </a:srgbClr>
            </a:outerShdw>
          </a:effectLst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0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测量物质的密度 · 恳请各位老师批评指正</a:t>
            </a:r>
            <a:endParaRPr lang="en-US" sz="3000" dirty="0"/>
          </a:p>
        </p:txBody>
      </p:sp>
      <p:sp>
        <p:nvSpPr>
          <p:cNvPr id="5" name="Text 2">
            <a:hlinkClick r:id="rId2" tooltip="打开课件资源页"/>
          </p:cNvPr>
          <p:cNvSpPr/>
          <p:nvPr/>
        </p:nvSpPr>
        <p:spPr>
          <a:xfrm>
            <a:off x="457200" y="3154680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u="sng" dirty="0">
                <a:solidFill>
                  <a:srgbClr val="F9C99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打开课件资源页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课件、教学设计、使用说明完整资源包：globalaits.com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457200" y="4663440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B0AA9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人教版物理八上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772400" y="4318711"/>
            <a:ext cx="1554480" cy="963778"/>
          </a:xfrm>
          <a:prstGeom prst="ellipse">
            <a:avLst/>
          </a:prstGeom>
          <a:solidFill>
            <a:srgbClr val="FFFFFF">
              <a:alpha val="0"/>
            </a:srgbClr>
          </a:solidFill>
          <a:ln w="20320">
            <a:solidFill>
              <a:srgbClr val="E8E5FB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8023860" y="4474616"/>
            <a:ext cx="1051560" cy="651967"/>
          </a:xfrm>
          <a:prstGeom prst="ellipse">
            <a:avLst/>
          </a:prstGeom>
          <a:solidFill>
            <a:srgbClr val="FFFFFF">
              <a:alpha val="0"/>
            </a:srgbClr>
          </a:solidFill>
          <a:ln w="20320">
            <a:solidFill>
              <a:srgbClr val="E8E5FB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8275320" y="4630522"/>
            <a:ext cx="548640" cy="340157"/>
          </a:xfrm>
          <a:prstGeom prst="ellipse">
            <a:avLst/>
          </a:prstGeom>
          <a:solidFill>
            <a:srgbClr val="FFFFFF">
              <a:alpha val="0"/>
            </a:srgbClr>
          </a:solidFill>
          <a:ln w="20320">
            <a:solidFill>
              <a:srgbClr val="E8E5FB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457200" y="475488"/>
            <a:ext cx="402336" cy="274320"/>
          </a:xfrm>
          <a:prstGeom prst="ellipse">
            <a:avLst/>
          </a:prstGeom>
          <a:solidFill>
            <a:srgbClr val="FFFFFF">
              <a:alpha val="0"/>
            </a:srgbClr>
          </a:solidFill>
          <a:ln w="22860">
            <a:solidFill>
              <a:srgbClr val="6E5AE6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521208" y="557784"/>
            <a:ext cx="292608" cy="201168"/>
          </a:xfrm>
          <a:prstGeom prst="ellipse">
            <a:avLst/>
          </a:prstGeom>
          <a:solidFill>
            <a:srgbClr val="FFFFFF">
              <a:alpha val="0"/>
            </a:srgbClr>
          </a:solidFill>
          <a:ln w="22860">
            <a:solidFill>
              <a:srgbClr val="3A8FD0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85216" y="640080"/>
            <a:ext cx="182880" cy="128016"/>
          </a:xfrm>
          <a:prstGeom prst="ellipse">
            <a:avLst/>
          </a:prstGeom>
          <a:solidFill>
            <a:srgbClr val="FFFFFF">
              <a:alpha val="0"/>
            </a:srgbClr>
          </a:solidFill>
          <a:ln w="22860">
            <a:solidFill>
              <a:srgbClr val="3F9B6E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960120" y="365760"/>
            <a:ext cx="1024128" cy="310896"/>
          </a:xfrm>
          <a:prstGeom prst="rect">
            <a:avLst/>
          </a:prstGeom>
          <a:solidFill>
            <a:srgbClr val="E7F2F9"/>
          </a:solidFill>
          <a:ln w="12700">
            <a:solidFill>
              <a:srgbClr val="B0D2EC"/>
            </a:solidFill>
          </a:ln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50" b="1" dirty="0">
                <a:solidFill>
                  <a:srgbClr val="3A8FD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教材分析</a:t>
            </a:r>
            <a:endParaRPr lang="en-US" sz="1150" dirty="0"/>
          </a:p>
        </p:txBody>
      </p:sp>
      <p:sp>
        <p:nvSpPr>
          <p:cNvPr id="9" name="Text 7"/>
          <p:cNvSpPr/>
          <p:nvPr/>
        </p:nvSpPr>
        <p:spPr>
          <a:xfrm>
            <a:off x="960120" y="731520"/>
            <a:ext cx="7680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7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把公式变成测量</a:t>
            </a:r>
            <a:endParaRPr lang="en-US" sz="2700" dirty="0"/>
          </a:p>
        </p:txBody>
      </p:sp>
      <p:sp>
        <p:nvSpPr>
          <p:cNvPr id="10" name="Shape 8"/>
          <p:cNvSpPr/>
          <p:nvPr/>
        </p:nvSpPr>
        <p:spPr>
          <a:xfrm>
            <a:off x="548640" y="1600200"/>
            <a:ext cx="2560320" cy="1828800"/>
          </a:xfrm>
          <a:prstGeom prst="roundRect">
            <a:avLst>
              <a:gd name="adj" fmla="val 4500"/>
            </a:avLst>
          </a:prstGeom>
          <a:solidFill>
            <a:srgbClr val="EFF6FB"/>
          </a:solidFill>
          <a:ln w="19050">
            <a:solidFill>
              <a:srgbClr val="3A8FD0"/>
            </a:solidFill>
            <a:prstDash val="solid"/>
          </a:ln>
          <a:effectLst>
            <a:outerShdw sx="100000" sy="100000" kx="0" ky="0" algn="bl" rotWithShape="0" blurRad="76200" dist="25400" dir="8100000">
              <a:srgbClr val="000000">
                <a:alpha val="12000"/>
              </a:srgbClr>
            </a:outerShdw>
          </a:effectLst>
        </p:spPr>
      </p:sp>
      <p:sp>
        <p:nvSpPr>
          <p:cNvPr id="11" name="Text 9"/>
          <p:cNvSpPr/>
          <p:nvPr/>
        </p:nvSpPr>
        <p:spPr>
          <a:xfrm>
            <a:off x="731520" y="1783080"/>
            <a:ext cx="21945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3A8FD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已学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731520" y="2176272"/>
            <a:ext cx="2194560" cy="1143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21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质量与天平</a:t>
            </a:r>
            <a:endParaRPr lang="en-US" sz="1250" dirty="0"/>
          </a:p>
          <a:p>
            <a:pPr indent="0" marL="0">
              <a:lnSpc>
                <a:spcPts val="21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密度的概念</a:t>
            </a:r>
            <a:endParaRPr lang="en-US" sz="1250" dirty="0"/>
          </a:p>
          <a:p>
            <a:pPr indent="0" marL="0">
              <a:lnSpc>
                <a:spcPts val="21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量筒测液体体积</a:t>
            </a:r>
            <a:endParaRPr lang="en-US" sz="1250" dirty="0"/>
          </a:p>
        </p:txBody>
      </p:sp>
      <p:sp>
        <p:nvSpPr>
          <p:cNvPr id="13" name="Text 11"/>
          <p:cNvSpPr/>
          <p:nvPr/>
        </p:nvSpPr>
        <p:spPr>
          <a:xfrm>
            <a:off x="3090672" y="2331720"/>
            <a:ext cx="3657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→</a:t>
            </a:r>
            <a:endParaRPr lang="en-US" sz="2000" dirty="0"/>
          </a:p>
        </p:txBody>
      </p:sp>
      <p:sp>
        <p:nvSpPr>
          <p:cNvPr id="14" name="Shape 12"/>
          <p:cNvSpPr/>
          <p:nvPr/>
        </p:nvSpPr>
        <p:spPr>
          <a:xfrm>
            <a:off x="3429000" y="1600200"/>
            <a:ext cx="2560320" cy="1828800"/>
          </a:xfrm>
          <a:prstGeom prst="roundRect">
            <a:avLst>
              <a:gd name="adj" fmla="val 4500"/>
            </a:avLst>
          </a:prstGeom>
          <a:solidFill>
            <a:srgbClr val="F3F2FD"/>
          </a:solidFill>
          <a:ln w="19050">
            <a:solidFill>
              <a:srgbClr val="6E5AE6"/>
            </a:solidFill>
            <a:prstDash val="solid"/>
          </a:ln>
          <a:effectLst>
            <a:outerShdw sx="100000" sy="100000" kx="0" ky="0" algn="bl" rotWithShape="0" blurRad="76200" dist="25400" dir="8100000">
              <a:srgbClr val="000000">
                <a:alpha val="12000"/>
              </a:srgbClr>
            </a:outerShdw>
          </a:effectLst>
        </p:spPr>
      </p:sp>
      <p:sp>
        <p:nvSpPr>
          <p:cNvPr id="15" name="Text 13"/>
          <p:cNvSpPr/>
          <p:nvPr/>
        </p:nvSpPr>
        <p:spPr>
          <a:xfrm>
            <a:off x="3611880" y="1783080"/>
            <a:ext cx="21945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6E5AE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本课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3611880" y="2176272"/>
            <a:ext cx="2194560" cy="1143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21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天平测质量 m</a:t>
            </a:r>
            <a:endParaRPr lang="en-US" sz="1250" dirty="0"/>
          </a:p>
          <a:p>
            <a:pPr indent="0" marL="0">
              <a:lnSpc>
                <a:spcPts val="21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量筒排水法测 V</a:t>
            </a:r>
            <a:endParaRPr lang="en-US" sz="1250" dirty="0"/>
          </a:p>
          <a:p>
            <a:pPr indent="0" marL="0">
              <a:lnSpc>
                <a:spcPts val="21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ρ = m / V</a:t>
            </a:r>
            <a:endParaRPr lang="en-US" sz="1250" dirty="0"/>
          </a:p>
          <a:p>
            <a:pPr indent="0" marL="0">
              <a:lnSpc>
                <a:spcPts val="21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测量顺序与误差</a:t>
            </a:r>
            <a:endParaRPr lang="en-US" sz="1250" dirty="0"/>
          </a:p>
        </p:txBody>
      </p:sp>
      <p:sp>
        <p:nvSpPr>
          <p:cNvPr id="17" name="Text 15"/>
          <p:cNvSpPr/>
          <p:nvPr/>
        </p:nvSpPr>
        <p:spPr>
          <a:xfrm>
            <a:off x="5971032" y="2331720"/>
            <a:ext cx="3657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→</a:t>
            </a:r>
            <a:endParaRPr lang="en-US" sz="2000" dirty="0"/>
          </a:p>
        </p:txBody>
      </p:sp>
      <p:sp>
        <p:nvSpPr>
          <p:cNvPr id="18" name="Shape 16"/>
          <p:cNvSpPr/>
          <p:nvPr/>
        </p:nvSpPr>
        <p:spPr>
          <a:xfrm>
            <a:off x="6309360" y="1600200"/>
            <a:ext cx="2560320" cy="1828800"/>
          </a:xfrm>
          <a:prstGeom prst="roundRect">
            <a:avLst>
              <a:gd name="adj" fmla="val 4500"/>
            </a:avLst>
          </a:prstGeom>
          <a:solidFill>
            <a:srgbClr val="F0F7F3"/>
          </a:solidFill>
          <a:ln w="19050">
            <a:solidFill>
              <a:srgbClr val="3F9B6E"/>
            </a:solidFill>
            <a:prstDash val="solid"/>
          </a:ln>
          <a:effectLst>
            <a:outerShdw sx="100000" sy="100000" kx="0" ky="0" algn="bl" rotWithShape="0" blurRad="76200" dist="25400" dir="8100000">
              <a:srgbClr val="000000">
                <a:alpha val="12000"/>
              </a:srgbClr>
            </a:outerShdw>
          </a:effectLst>
        </p:spPr>
      </p:sp>
      <p:sp>
        <p:nvSpPr>
          <p:cNvPr id="19" name="Text 17"/>
          <p:cNvSpPr/>
          <p:nvPr/>
        </p:nvSpPr>
        <p:spPr>
          <a:xfrm>
            <a:off x="6492240" y="1783080"/>
            <a:ext cx="21945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3F9B6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后续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6492240" y="2176272"/>
            <a:ext cx="2194560" cy="1143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21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密度的应用</a:t>
            </a:r>
            <a:endParaRPr lang="en-US" sz="1250" dirty="0"/>
          </a:p>
          <a:p>
            <a:pPr indent="0" marL="0">
              <a:lnSpc>
                <a:spcPts val="21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密度与社会</a:t>
            </a:r>
            <a:endParaRPr lang="en-US" sz="1250" dirty="0"/>
          </a:p>
          <a:p>
            <a:pPr indent="0" marL="0">
              <a:lnSpc>
                <a:spcPts val="21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浮力与密度</a:t>
            </a:r>
            <a:endParaRPr lang="en-US" sz="1250" dirty="0"/>
          </a:p>
        </p:txBody>
      </p:sp>
      <p:sp>
        <p:nvSpPr>
          <p:cNvPr id="21" name="Text 19"/>
          <p:cNvSpPr/>
          <p:nvPr/>
        </p:nvSpPr>
        <p:spPr>
          <a:xfrm>
            <a:off x="548640" y="3794760"/>
            <a:ext cx="809244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2400"/>
              </a:lnSpc>
              <a:buNone/>
            </a:pPr>
            <a:r>
              <a:rPr lang="en-US" sz="1400" b="1" dirty="0">
                <a:solidFill>
                  <a:srgbClr val="6E5AE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核心价值:</a:t>
            </a:r>
            <a:pPr indent="0" marL="0">
              <a:lnSpc>
                <a:spcPts val="2400"/>
              </a:lnSpc>
              <a:buNone/>
            </a:pPr>
            <a:r>
              <a:rPr lang="en-US" sz="140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测量物质的密度是间接测量思想的典型实例:学生用天平、量筒两种工具分别测得 m 与 V,再由 ρ=m/V 求得密度,既巩固工具使用,又培养实验设计与误差意识。</a:t>
            </a:r>
            <a:endParaRPr lang="en-US" sz="1400" dirty="0"/>
          </a:p>
        </p:txBody>
      </p:sp>
      <p:sp>
        <p:nvSpPr>
          <p:cNvPr id="22" name="Text 20"/>
          <p:cNvSpPr/>
          <p:nvPr/>
        </p:nvSpPr>
        <p:spPr>
          <a:xfrm>
            <a:off x="7315200" y="4791456"/>
            <a:ext cx="1645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教材定位　2 / 11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772400" y="4318711"/>
            <a:ext cx="1554480" cy="963778"/>
          </a:xfrm>
          <a:prstGeom prst="ellipse">
            <a:avLst/>
          </a:prstGeom>
          <a:solidFill>
            <a:srgbClr val="FFFFFF">
              <a:alpha val="0"/>
            </a:srgbClr>
          </a:solidFill>
          <a:ln w="20320">
            <a:solidFill>
              <a:srgbClr val="E8E5FB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8023860" y="4474616"/>
            <a:ext cx="1051560" cy="651967"/>
          </a:xfrm>
          <a:prstGeom prst="ellipse">
            <a:avLst/>
          </a:prstGeom>
          <a:solidFill>
            <a:srgbClr val="FFFFFF">
              <a:alpha val="0"/>
            </a:srgbClr>
          </a:solidFill>
          <a:ln w="20320">
            <a:solidFill>
              <a:srgbClr val="E8E5FB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8275320" y="4630522"/>
            <a:ext cx="548640" cy="340157"/>
          </a:xfrm>
          <a:prstGeom prst="ellipse">
            <a:avLst/>
          </a:prstGeom>
          <a:solidFill>
            <a:srgbClr val="FFFFFF">
              <a:alpha val="0"/>
            </a:srgbClr>
          </a:solidFill>
          <a:ln w="20320">
            <a:solidFill>
              <a:srgbClr val="E8E5FB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457200" y="475488"/>
            <a:ext cx="402336" cy="274320"/>
          </a:xfrm>
          <a:prstGeom prst="ellipse">
            <a:avLst/>
          </a:prstGeom>
          <a:solidFill>
            <a:srgbClr val="FFFFFF">
              <a:alpha val="0"/>
            </a:srgbClr>
          </a:solidFill>
          <a:ln w="22860">
            <a:solidFill>
              <a:srgbClr val="6E5AE6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521208" y="557784"/>
            <a:ext cx="292608" cy="201168"/>
          </a:xfrm>
          <a:prstGeom prst="ellipse">
            <a:avLst/>
          </a:prstGeom>
          <a:solidFill>
            <a:srgbClr val="FFFFFF">
              <a:alpha val="0"/>
            </a:srgbClr>
          </a:solidFill>
          <a:ln w="22860">
            <a:solidFill>
              <a:srgbClr val="3A8FD0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85216" y="640080"/>
            <a:ext cx="182880" cy="128016"/>
          </a:xfrm>
          <a:prstGeom prst="ellipse">
            <a:avLst/>
          </a:prstGeom>
          <a:solidFill>
            <a:srgbClr val="FFFFFF">
              <a:alpha val="0"/>
            </a:srgbClr>
          </a:solidFill>
          <a:ln w="22860">
            <a:solidFill>
              <a:srgbClr val="3F9B6E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960120" y="365760"/>
            <a:ext cx="2080260" cy="310896"/>
          </a:xfrm>
          <a:prstGeom prst="rect">
            <a:avLst/>
          </a:prstGeom>
          <a:solidFill>
            <a:srgbClr val="F7E9E5"/>
          </a:solidFill>
          <a:ln w="12700">
            <a:solidFill>
              <a:srgbClr val="E6B5AA"/>
            </a:solidFill>
          </a:ln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50" b="1" dirty="0">
                <a:solidFill>
                  <a:srgbClr val="C0452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学情分析 · 重点难点</a:t>
            </a:r>
            <a:endParaRPr lang="en-US" sz="1150" dirty="0"/>
          </a:p>
        </p:txBody>
      </p:sp>
      <p:sp>
        <p:nvSpPr>
          <p:cNvPr id="9" name="Text 7"/>
          <p:cNvSpPr/>
          <p:nvPr/>
        </p:nvSpPr>
        <p:spPr>
          <a:xfrm>
            <a:off x="960120" y="731520"/>
            <a:ext cx="7680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7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学情分析 · 重点难点</a:t>
            </a:r>
            <a:endParaRPr lang="en-US" sz="2700" dirty="0"/>
          </a:p>
        </p:txBody>
      </p:sp>
      <p:sp>
        <p:nvSpPr>
          <p:cNvPr id="10" name="Text 8"/>
          <p:cNvSpPr/>
          <p:nvPr/>
        </p:nvSpPr>
        <p:spPr>
          <a:xfrm>
            <a:off x="502920" y="1737360"/>
            <a:ext cx="4114800" cy="1645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300"/>
              </a:lnSpc>
              <a:buNone/>
            </a:pPr>
            <a:r>
              <a:rPr lang="en-US" sz="1500" b="1" dirty="0">
                <a:solidFill>
                  <a:srgbClr val="C0452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学情基础</a:t>
            </a:r>
            <a:endParaRPr lang="en-US" sz="1250" dirty="0"/>
          </a:p>
          <a:p>
            <a:pPr indent="0" marL="0">
              <a:lnSpc>
                <a:spcPts val="23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· 会单独用天平、量筒,但综合测固体密度时易错;</a:t>
            </a:r>
            <a:endParaRPr lang="en-US" sz="1250" dirty="0"/>
          </a:p>
          <a:p>
            <a:pPr indent="0" marL="0">
              <a:lnSpc>
                <a:spcPts val="23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· 对'先质量后体积'的顺序道理与读数视线理解不深;</a:t>
            </a:r>
            <a:endParaRPr lang="en-US" sz="1250" dirty="0"/>
          </a:p>
          <a:p>
            <a:pPr indent="0" marL="0">
              <a:lnSpc>
                <a:spcPts val="23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· 天平配平与量筒读数过程精细,后排不易看清。</a:t>
            </a:r>
            <a:endParaRPr lang="en-US" sz="1250" dirty="0"/>
          </a:p>
        </p:txBody>
      </p:sp>
      <p:sp>
        <p:nvSpPr>
          <p:cNvPr id="11" name="Shape 9"/>
          <p:cNvSpPr/>
          <p:nvPr/>
        </p:nvSpPr>
        <p:spPr>
          <a:xfrm>
            <a:off x="4754880" y="1554480"/>
            <a:ext cx="3931920" cy="2286000"/>
          </a:xfrm>
          <a:prstGeom prst="roundRect">
            <a:avLst>
              <a:gd name="adj" fmla="val 3600"/>
            </a:avLst>
          </a:prstGeom>
          <a:solidFill>
            <a:srgbClr val="FFF4EA"/>
          </a:solidFill>
          <a:ln w="19050">
            <a:solidFill>
              <a:srgbClr val="6E5AE6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4956048" y="1737360"/>
            <a:ext cx="3584448" cy="20116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6E5AE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教学重点</a:t>
            </a:r>
            <a:endParaRPr lang="en-US" sz="1250" dirty="0"/>
          </a:p>
          <a:p>
            <a:pPr indent="0" marL="0">
              <a:lnSpc>
                <a:spcPts val="21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用天平测质量、用量筒排水法测体积,运用 ρ=m/V 计算固体密度。</a:t>
            </a:r>
            <a:endParaRPr lang="en-US" sz="1250" dirty="0"/>
          </a:p>
          <a:p>
            <a:pPr indent="0" marL="0">
              <a:lnSpc>
                <a:spcPts val="2100"/>
              </a:lnSpc>
              <a:buNone/>
            </a:pPr>
            <a:endParaRPr lang="en-US" sz="1250" dirty="0"/>
          </a:p>
          <a:p>
            <a:pPr indent="0" marL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CAA2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教学难点</a:t>
            </a:r>
            <a:endParaRPr lang="en-US" sz="1250" dirty="0"/>
          </a:p>
          <a:p>
            <a:pPr indent="0" marL="0">
              <a:lnSpc>
                <a:spcPts val="21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测量顺序(先质量后体积)的道理、量筒读数视线与排水法操作,以及误差分析。</a:t>
            </a:r>
            <a:endParaRPr lang="en-US" sz="1250" dirty="0"/>
          </a:p>
        </p:txBody>
      </p:sp>
      <p:sp>
        <p:nvSpPr>
          <p:cNvPr id="13" name="Text 11"/>
          <p:cNvSpPr/>
          <p:nvPr/>
        </p:nvSpPr>
        <p:spPr>
          <a:xfrm>
            <a:off x="548640" y="4069080"/>
            <a:ext cx="809244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2400"/>
              </a:lnSpc>
              <a:buNone/>
            </a:pPr>
            <a:r>
              <a:rPr lang="en-US" sz="1400" b="1" dirty="0">
                <a:solidFill>
                  <a:srgbClr val="C0452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突破策略:</a:t>
            </a:r>
            <a:pPr indent="0" marL="0">
              <a:lnSpc>
                <a:spcPts val="2400"/>
              </a:lnSpc>
              <a:buNone/>
            </a:pPr>
            <a:r>
              <a:rPr lang="en-US" sz="140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用3D测量台把配平与水位上升放大、可拖动复看,并即时显示 m、V 与计算,把'记步骤'变成'看着测、跟着算'。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7315200" y="4791456"/>
            <a:ext cx="1645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学情 · 重难点　3 / 11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772400" y="4318711"/>
            <a:ext cx="1554480" cy="963778"/>
          </a:xfrm>
          <a:prstGeom prst="ellipse">
            <a:avLst/>
          </a:prstGeom>
          <a:solidFill>
            <a:srgbClr val="FFFFFF">
              <a:alpha val="0"/>
            </a:srgbClr>
          </a:solidFill>
          <a:ln w="20320">
            <a:solidFill>
              <a:srgbClr val="E8E5FB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8023860" y="4474616"/>
            <a:ext cx="1051560" cy="651967"/>
          </a:xfrm>
          <a:prstGeom prst="ellipse">
            <a:avLst/>
          </a:prstGeom>
          <a:solidFill>
            <a:srgbClr val="FFFFFF">
              <a:alpha val="0"/>
            </a:srgbClr>
          </a:solidFill>
          <a:ln w="20320">
            <a:solidFill>
              <a:srgbClr val="E8E5FB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8275320" y="4630522"/>
            <a:ext cx="548640" cy="340157"/>
          </a:xfrm>
          <a:prstGeom prst="ellipse">
            <a:avLst/>
          </a:prstGeom>
          <a:solidFill>
            <a:srgbClr val="FFFFFF">
              <a:alpha val="0"/>
            </a:srgbClr>
          </a:solidFill>
          <a:ln w="20320">
            <a:solidFill>
              <a:srgbClr val="E8E5FB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457200" y="475488"/>
            <a:ext cx="402336" cy="274320"/>
          </a:xfrm>
          <a:prstGeom prst="ellipse">
            <a:avLst/>
          </a:prstGeom>
          <a:solidFill>
            <a:srgbClr val="FFFFFF">
              <a:alpha val="0"/>
            </a:srgbClr>
          </a:solidFill>
          <a:ln w="22860">
            <a:solidFill>
              <a:srgbClr val="6E5AE6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521208" y="557784"/>
            <a:ext cx="292608" cy="201168"/>
          </a:xfrm>
          <a:prstGeom prst="ellipse">
            <a:avLst/>
          </a:prstGeom>
          <a:solidFill>
            <a:srgbClr val="FFFFFF">
              <a:alpha val="0"/>
            </a:srgbClr>
          </a:solidFill>
          <a:ln w="22860">
            <a:solidFill>
              <a:srgbClr val="3A8FD0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85216" y="640080"/>
            <a:ext cx="182880" cy="128016"/>
          </a:xfrm>
          <a:prstGeom prst="ellipse">
            <a:avLst/>
          </a:prstGeom>
          <a:solidFill>
            <a:srgbClr val="FFFFFF">
              <a:alpha val="0"/>
            </a:srgbClr>
          </a:solidFill>
          <a:ln w="22860">
            <a:solidFill>
              <a:srgbClr val="3F9B6E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960120" y="365760"/>
            <a:ext cx="1024128" cy="310896"/>
          </a:xfrm>
          <a:prstGeom prst="rect">
            <a:avLst/>
          </a:prstGeom>
          <a:solidFill>
            <a:srgbClr val="E8F3EE"/>
          </a:solidFill>
          <a:ln w="12700">
            <a:solidFill>
              <a:srgbClr val="B2D7C5"/>
            </a:solidFill>
          </a:ln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50" b="1" dirty="0">
                <a:solidFill>
                  <a:srgbClr val="3F9B6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教学目标</a:t>
            </a:r>
            <a:endParaRPr lang="en-US" sz="1150" dirty="0"/>
          </a:p>
        </p:txBody>
      </p:sp>
      <p:sp>
        <p:nvSpPr>
          <p:cNvPr id="9" name="Text 7"/>
          <p:cNvSpPr/>
          <p:nvPr/>
        </p:nvSpPr>
        <p:spPr>
          <a:xfrm>
            <a:off x="960120" y="731520"/>
            <a:ext cx="7680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7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三维目标,一条测量主线</a:t>
            </a:r>
            <a:endParaRPr lang="en-US" sz="2700" dirty="0"/>
          </a:p>
        </p:txBody>
      </p:sp>
      <p:sp>
        <p:nvSpPr>
          <p:cNvPr id="10" name="Shape 8"/>
          <p:cNvSpPr/>
          <p:nvPr/>
        </p:nvSpPr>
        <p:spPr>
          <a:xfrm>
            <a:off x="457200" y="1499616"/>
            <a:ext cx="8229600" cy="896112"/>
          </a:xfrm>
          <a:prstGeom prst="roundRect">
            <a:avLst>
              <a:gd name="adj" fmla="val 12245"/>
            </a:avLst>
          </a:prstGeom>
          <a:solidFill>
            <a:srgbClr val="F3F8FC"/>
          </a:solidFill>
          <a:ln/>
        </p:spPr>
      </p:sp>
      <p:sp>
        <p:nvSpPr>
          <p:cNvPr id="11" name="Shape 9"/>
          <p:cNvSpPr/>
          <p:nvPr/>
        </p:nvSpPr>
        <p:spPr>
          <a:xfrm>
            <a:off x="594360" y="1673352"/>
            <a:ext cx="566928" cy="566928"/>
          </a:xfrm>
          <a:prstGeom prst="ellipse">
            <a:avLst/>
          </a:prstGeom>
          <a:solidFill>
            <a:srgbClr val="3A8FD0"/>
          </a:solidFill>
          <a:ln/>
        </p:spPr>
      </p:sp>
      <p:sp>
        <p:nvSpPr>
          <p:cNvPr id="12" name="Text 10"/>
          <p:cNvSpPr/>
          <p:nvPr/>
        </p:nvSpPr>
        <p:spPr>
          <a:xfrm>
            <a:off x="594360" y="1673352"/>
            <a:ext cx="566928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1</a:t>
            </a:r>
            <a:endParaRPr lang="en-US" sz="2200" dirty="0"/>
          </a:p>
        </p:txBody>
      </p:sp>
      <p:sp>
        <p:nvSpPr>
          <p:cNvPr id="13" name="Text 11"/>
          <p:cNvSpPr/>
          <p:nvPr/>
        </p:nvSpPr>
        <p:spPr>
          <a:xfrm>
            <a:off x="1371600" y="1554480"/>
            <a:ext cx="717804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3A8FD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知识与技能</a:t>
            </a:r>
            <a:endParaRPr lang="en-US" sz="1500" dirty="0"/>
          </a:p>
          <a:p>
            <a:pPr indent="0" marL="0">
              <a:lnSpc>
                <a:spcPts val="21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会用天平测质量、用量筒以排水法测固体体积,能用 ρ=m/V 算出固体密度。</a:t>
            </a:r>
            <a:endParaRPr lang="en-US" sz="1500" dirty="0"/>
          </a:p>
        </p:txBody>
      </p:sp>
      <p:sp>
        <p:nvSpPr>
          <p:cNvPr id="14" name="Shape 12"/>
          <p:cNvSpPr/>
          <p:nvPr/>
        </p:nvSpPr>
        <p:spPr>
          <a:xfrm>
            <a:off x="457200" y="2487168"/>
            <a:ext cx="8229600" cy="896112"/>
          </a:xfrm>
          <a:prstGeom prst="roundRect">
            <a:avLst>
              <a:gd name="adj" fmla="val 12245"/>
            </a:avLst>
          </a:prstGeom>
          <a:solidFill>
            <a:srgbClr val="F3F9F6"/>
          </a:solidFill>
          <a:ln/>
        </p:spPr>
      </p:sp>
      <p:sp>
        <p:nvSpPr>
          <p:cNvPr id="15" name="Shape 13"/>
          <p:cNvSpPr/>
          <p:nvPr/>
        </p:nvSpPr>
        <p:spPr>
          <a:xfrm>
            <a:off x="594360" y="2660904"/>
            <a:ext cx="566928" cy="566928"/>
          </a:xfrm>
          <a:prstGeom prst="ellipse">
            <a:avLst/>
          </a:prstGeom>
          <a:solidFill>
            <a:srgbClr val="3F9B6E"/>
          </a:solidFill>
          <a:ln/>
        </p:spPr>
      </p:sp>
      <p:sp>
        <p:nvSpPr>
          <p:cNvPr id="16" name="Text 14"/>
          <p:cNvSpPr/>
          <p:nvPr/>
        </p:nvSpPr>
        <p:spPr>
          <a:xfrm>
            <a:off x="594360" y="2660904"/>
            <a:ext cx="566928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2</a:t>
            </a:r>
            <a:endParaRPr lang="en-US" sz="2200" dirty="0"/>
          </a:p>
        </p:txBody>
      </p:sp>
      <p:sp>
        <p:nvSpPr>
          <p:cNvPr id="17" name="Text 15"/>
          <p:cNvSpPr/>
          <p:nvPr/>
        </p:nvSpPr>
        <p:spPr>
          <a:xfrm>
            <a:off x="1371600" y="2542032"/>
            <a:ext cx="717804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3F9B6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过程与方法</a:t>
            </a:r>
            <a:endParaRPr lang="en-US" sz="1500" dirty="0"/>
          </a:p>
          <a:p>
            <a:pPr indent="0" marL="0">
              <a:lnSpc>
                <a:spcPts val="21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通过3D实验台经历完整测量过程,体会间接测量与'先质量后体积'的设计思想。</a:t>
            </a:r>
            <a:endParaRPr lang="en-US" sz="1500" dirty="0"/>
          </a:p>
        </p:txBody>
      </p:sp>
      <p:sp>
        <p:nvSpPr>
          <p:cNvPr id="18" name="Shape 16"/>
          <p:cNvSpPr/>
          <p:nvPr/>
        </p:nvSpPr>
        <p:spPr>
          <a:xfrm>
            <a:off x="457200" y="3474720"/>
            <a:ext cx="8229600" cy="896112"/>
          </a:xfrm>
          <a:prstGeom prst="roundRect">
            <a:avLst>
              <a:gd name="adj" fmla="val 12245"/>
            </a:avLst>
          </a:prstGeom>
          <a:solidFill>
            <a:srgbClr val="FCF9F3"/>
          </a:solidFill>
          <a:ln/>
        </p:spPr>
      </p:sp>
      <p:sp>
        <p:nvSpPr>
          <p:cNvPr id="19" name="Shape 17"/>
          <p:cNvSpPr/>
          <p:nvPr/>
        </p:nvSpPr>
        <p:spPr>
          <a:xfrm>
            <a:off x="594360" y="3648456"/>
            <a:ext cx="566928" cy="566928"/>
          </a:xfrm>
          <a:prstGeom prst="ellipse">
            <a:avLst/>
          </a:prstGeom>
          <a:solidFill>
            <a:srgbClr val="CAA23A"/>
          </a:solidFill>
          <a:ln/>
        </p:spPr>
      </p:sp>
      <p:sp>
        <p:nvSpPr>
          <p:cNvPr id="20" name="Text 18"/>
          <p:cNvSpPr/>
          <p:nvPr/>
        </p:nvSpPr>
        <p:spPr>
          <a:xfrm>
            <a:off x="594360" y="3648456"/>
            <a:ext cx="566928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3</a:t>
            </a:r>
            <a:endParaRPr lang="en-US" sz="2200" dirty="0"/>
          </a:p>
        </p:txBody>
      </p:sp>
      <p:sp>
        <p:nvSpPr>
          <p:cNvPr id="21" name="Text 19"/>
          <p:cNvSpPr/>
          <p:nvPr/>
        </p:nvSpPr>
        <p:spPr>
          <a:xfrm>
            <a:off x="1371600" y="3529584"/>
            <a:ext cx="717804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CAA2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情感·态度·价值观</a:t>
            </a:r>
            <a:endParaRPr lang="en-US" sz="1500" dirty="0"/>
          </a:p>
          <a:p>
            <a:pPr indent="0" marL="0">
              <a:lnSpc>
                <a:spcPts val="21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在规范操作与读数中养成严谨细致、实事求是的科学态度。</a:t>
            </a:r>
            <a:endParaRPr lang="en-US" sz="1500" dirty="0"/>
          </a:p>
        </p:txBody>
      </p:sp>
      <p:sp>
        <p:nvSpPr>
          <p:cNvPr id="22" name="Text 20"/>
          <p:cNvSpPr/>
          <p:nvPr/>
        </p:nvSpPr>
        <p:spPr>
          <a:xfrm>
            <a:off x="7315200" y="4791456"/>
            <a:ext cx="1645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教学目标　4 / 11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772400" y="4318711"/>
            <a:ext cx="1554480" cy="963778"/>
          </a:xfrm>
          <a:prstGeom prst="ellipse">
            <a:avLst/>
          </a:prstGeom>
          <a:solidFill>
            <a:srgbClr val="FFFFFF">
              <a:alpha val="0"/>
            </a:srgbClr>
          </a:solidFill>
          <a:ln w="20320">
            <a:solidFill>
              <a:srgbClr val="E8E5FB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8023860" y="4474616"/>
            <a:ext cx="1051560" cy="651967"/>
          </a:xfrm>
          <a:prstGeom prst="ellipse">
            <a:avLst/>
          </a:prstGeom>
          <a:solidFill>
            <a:srgbClr val="FFFFFF">
              <a:alpha val="0"/>
            </a:srgbClr>
          </a:solidFill>
          <a:ln w="20320">
            <a:solidFill>
              <a:srgbClr val="E8E5FB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8275320" y="4630522"/>
            <a:ext cx="548640" cy="340157"/>
          </a:xfrm>
          <a:prstGeom prst="ellipse">
            <a:avLst/>
          </a:prstGeom>
          <a:solidFill>
            <a:srgbClr val="FFFFFF">
              <a:alpha val="0"/>
            </a:srgbClr>
          </a:solidFill>
          <a:ln w="20320">
            <a:solidFill>
              <a:srgbClr val="E8E5FB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457200" y="475488"/>
            <a:ext cx="402336" cy="274320"/>
          </a:xfrm>
          <a:prstGeom prst="ellipse">
            <a:avLst/>
          </a:prstGeom>
          <a:solidFill>
            <a:srgbClr val="FFFFFF">
              <a:alpha val="0"/>
            </a:srgbClr>
          </a:solidFill>
          <a:ln w="22860">
            <a:solidFill>
              <a:srgbClr val="6E5AE6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521208" y="557784"/>
            <a:ext cx="292608" cy="201168"/>
          </a:xfrm>
          <a:prstGeom prst="ellipse">
            <a:avLst/>
          </a:prstGeom>
          <a:solidFill>
            <a:srgbClr val="FFFFFF">
              <a:alpha val="0"/>
            </a:srgbClr>
          </a:solidFill>
          <a:ln w="22860">
            <a:solidFill>
              <a:srgbClr val="3A8FD0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85216" y="640080"/>
            <a:ext cx="182880" cy="128016"/>
          </a:xfrm>
          <a:prstGeom prst="ellipse">
            <a:avLst/>
          </a:prstGeom>
          <a:solidFill>
            <a:srgbClr val="FFFFFF">
              <a:alpha val="0"/>
            </a:srgbClr>
          </a:solidFill>
          <a:ln w="22860">
            <a:solidFill>
              <a:srgbClr val="3F9B6E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960120" y="365760"/>
            <a:ext cx="1325880" cy="310896"/>
          </a:xfrm>
          <a:prstGeom prst="rect">
            <a:avLst/>
          </a:prstGeom>
          <a:solidFill>
            <a:srgbClr val="EEEBFC"/>
          </a:solidFill>
          <a:ln w="12700">
            <a:solidFill>
              <a:srgbClr val="C5BDF5"/>
            </a:solidFill>
          </a:ln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50" b="1" dirty="0">
                <a:solidFill>
                  <a:srgbClr val="6E5AE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教学流程总览</a:t>
            </a:r>
            <a:endParaRPr lang="en-US" sz="1150" dirty="0"/>
          </a:p>
        </p:txBody>
      </p:sp>
      <p:sp>
        <p:nvSpPr>
          <p:cNvPr id="9" name="Text 7"/>
          <p:cNvSpPr/>
          <p:nvPr/>
        </p:nvSpPr>
        <p:spPr>
          <a:xfrm>
            <a:off x="960120" y="731520"/>
            <a:ext cx="7680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7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七环节,一条测量主线</a:t>
            </a:r>
            <a:endParaRPr lang="en-US" sz="2700" dirty="0"/>
          </a:p>
        </p:txBody>
      </p:sp>
      <p:sp>
        <p:nvSpPr>
          <p:cNvPr id="10" name="Shape 8">
            <a:hlinkClick r:id="rId1" tooltip="打开课件并直达该环节"/>
          </p:cNvPr>
          <p:cNvSpPr/>
          <p:nvPr/>
        </p:nvSpPr>
        <p:spPr>
          <a:xfrm>
            <a:off x="411480" y="1481328"/>
            <a:ext cx="1920240" cy="1207008"/>
          </a:xfrm>
          <a:prstGeom prst="roundRect">
            <a:avLst>
              <a:gd name="adj" fmla="val 6818"/>
            </a:avLst>
          </a:prstGeom>
          <a:solidFill>
            <a:srgbClr val="F5F3FD"/>
          </a:solidFill>
          <a:ln w="19050">
            <a:solidFill>
              <a:srgbClr val="6E5AE6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10000"/>
              </a:srgbClr>
            </a:outerShdw>
          </a:effectLst>
        </p:spPr>
      </p:sp>
      <p:sp>
        <p:nvSpPr>
          <p:cNvPr id="11" name="Text 9"/>
          <p:cNvSpPr/>
          <p:nvPr/>
        </p:nvSpPr>
        <p:spPr>
          <a:xfrm>
            <a:off x="557784" y="1591056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6E5AE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候课</a:t>
            </a:r>
            <a:endParaRPr lang="en-US" sz="1050" dirty="0"/>
          </a:p>
        </p:txBody>
      </p:sp>
      <p:sp>
        <p:nvSpPr>
          <p:cNvPr id="12" name="Text 10">
            <a:hlinkClick r:id="rId2" tooltip="打开课件并直达该环节"/>
          </p:cNvPr>
          <p:cNvSpPr/>
          <p:nvPr/>
        </p:nvSpPr>
        <p:spPr>
          <a:xfrm>
            <a:off x="1828800" y="1572768"/>
            <a:ext cx="3657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u="sng" dirty="0">
                <a:solidFill>
                  <a:srgbClr val="6E5AE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打开课件并直达该环节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</a:t>
            </a:r>
            <a:endParaRPr lang="en-US" sz="1100" dirty="0"/>
          </a:p>
        </p:txBody>
      </p:sp>
      <p:sp>
        <p:nvSpPr>
          <p:cNvPr id="13" name="Text 11"/>
          <p:cNvSpPr/>
          <p:nvPr/>
        </p:nvSpPr>
        <p:spPr>
          <a:xfrm>
            <a:off x="557784" y="1865376"/>
            <a:ext cx="16459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候课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557784" y="2258568"/>
            <a:ext cx="16459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测量台动画</a:t>
            </a:r>
            <a:endParaRPr lang="en-US" sz="1100" dirty="0"/>
          </a:p>
        </p:txBody>
      </p:sp>
      <p:sp>
        <p:nvSpPr>
          <p:cNvPr id="15" name="Shape 13">
            <a:hlinkClick r:id="rId3" tooltip="打开课件并直达该环节"/>
          </p:cNvPr>
          <p:cNvSpPr/>
          <p:nvPr/>
        </p:nvSpPr>
        <p:spPr>
          <a:xfrm>
            <a:off x="2560320" y="1481328"/>
            <a:ext cx="1920240" cy="1207008"/>
          </a:xfrm>
          <a:prstGeom prst="roundRect">
            <a:avLst>
              <a:gd name="adj" fmla="val 6818"/>
            </a:avLst>
          </a:prstGeom>
          <a:solidFill>
            <a:srgbClr val="F1F7FC"/>
          </a:solidFill>
          <a:ln w="19050">
            <a:solidFill>
              <a:srgbClr val="3A8FD0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10000"/>
              </a:srgbClr>
            </a:outerShdw>
          </a:effectLst>
        </p:spPr>
      </p:sp>
      <p:sp>
        <p:nvSpPr>
          <p:cNvPr id="16" name="Text 14"/>
          <p:cNvSpPr/>
          <p:nvPr/>
        </p:nvSpPr>
        <p:spPr>
          <a:xfrm>
            <a:off x="2706624" y="1591056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3A8FD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环节1</a:t>
            </a:r>
            <a:endParaRPr lang="en-US" sz="1050" dirty="0"/>
          </a:p>
        </p:txBody>
      </p:sp>
      <p:sp>
        <p:nvSpPr>
          <p:cNvPr id="17" name="Text 15">
            <a:hlinkClick r:id="rId4" tooltip="打开课件并直达该环节"/>
          </p:cNvPr>
          <p:cNvSpPr/>
          <p:nvPr/>
        </p:nvSpPr>
        <p:spPr>
          <a:xfrm>
            <a:off x="3977640" y="1572768"/>
            <a:ext cx="3657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u="sng" dirty="0">
                <a:solidFill>
                  <a:srgbClr val="3A8FD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4" invalidUrl="" action="" tgtFrame="" tooltip="打开课件并直达该环节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</a:t>
            </a:r>
            <a:endParaRPr lang="en-US" sz="1100" dirty="0"/>
          </a:p>
        </p:txBody>
      </p:sp>
      <p:sp>
        <p:nvSpPr>
          <p:cNvPr id="18" name="Text 16"/>
          <p:cNvSpPr/>
          <p:nvPr/>
        </p:nvSpPr>
        <p:spPr>
          <a:xfrm>
            <a:off x="2706624" y="1865376"/>
            <a:ext cx="16459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情境导入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2706624" y="2258568"/>
            <a:ext cx="16459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辨别材料</a:t>
            </a:r>
            <a:endParaRPr lang="en-US" sz="1100" dirty="0"/>
          </a:p>
        </p:txBody>
      </p:sp>
      <p:sp>
        <p:nvSpPr>
          <p:cNvPr id="20" name="Shape 18">
            <a:hlinkClick r:id="rId5" tooltip="打开课件并直达该环节"/>
          </p:cNvPr>
          <p:cNvSpPr/>
          <p:nvPr/>
        </p:nvSpPr>
        <p:spPr>
          <a:xfrm>
            <a:off x="4709160" y="1481328"/>
            <a:ext cx="1920240" cy="1207008"/>
          </a:xfrm>
          <a:prstGeom prst="roundRect">
            <a:avLst>
              <a:gd name="adj" fmla="val 6818"/>
            </a:avLst>
          </a:prstGeom>
          <a:solidFill>
            <a:srgbClr val="FBF2F0"/>
          </a:solidFill>
          <a:ln w="19050">
            <a:solidFill>
              <a:srgbClr val="C0452A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10000"/>
              </a:srgbClr>
            </a:outerShdw>
          </a:effectLst>
        </p:spPr>
      </p:sp>
      <p:sp>
        <p:nvSpPr>
          <p:cNvPr id="21" name="Text 19"/>
          <p:cNvSpPr/>
          <p:nvPr/>
        </p:nvSpPr>
        <p:spPr>
          <a:xfrm>
            <a:off x="4855464" y="1591056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C0452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环节2</a:t>
            </a:r>
            <a:endParaRPr lang="en-US" sz="1050" dirty="0"/>
          </a:p>
        </p:txBody>
      </p:sp>
      <p:sp>
        <p:nvSpPr>
          <p:cNvPr id="22" name="Text 20">
            <a:hlinkClick r:id="rId6" tooltip="打开课件并直达该环节"/>
          </p:cNvPr>
          <p:cNvSpPr/>
          <p:nvPr/>
        </p:nvSpPr>
        <p:spPr>
          <a:xfrm>
            <a:off x="6126480" y="1572768"/>
            <a:ext cx="3657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u="sng" dirty="0">
                <a:solidFill>
                  <a:srgbClr val="C0452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6" invalidUrl="" action="" tgtFrame="" tooltip="打开课件并直达该环节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</a:t>
            </a:r>
            <a:endParaRPr lang="en-US" sz="1100" dirty="0"/>
          </a:p>
        </p:txBody>
      </p:sp>
      <p:sp>
        <p:nvSpPr>
          <p:cNvPr id="23" name="Text 21"/>
          <p:cNvSpPr/>
          <p:nvPr/>
        </p:nvSpPr>
        <p:spPr>
          <a:xfrm>
            <a:off x="4855464" y="1865376"/>
            <a:ext cx="16459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认器材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4855464" y="2258568"/>
            <a:ext cx="16459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天平·量筒</a:t>
            </a:r>
            <a:endParaRPr lang="en-US" sz="1100" dirty="0"/>
          </a:p>
        </p:txBody>
      </p:sp>
      <p:sp>
        <p:nvSpPr>
          <p:cNvPr id="25" name="Shape 23">
            <a:hlinkClick r:id="rId7" tooltip="打开课件并直达该环节"/>
          </p:cNvPr>
          <p:cNvSpPr/>
          <p:nvPr/>
        </p:nvSpPr>
        <p:spPr>
          <a:xfrm>
            <a:off x="6858000" y="1481328"/>
            <a:ext cx="1920240" cy="1207008"/>
          </a:xfrm>
          <a:prstGeom prst="roundRect">
            <a:avLst>
              <a:gd name="adj" fmla="val 6818"/>
            </a:avLst>
          </a:prstGeom>
          <a:solidFill>
            <a:srgbClr val="F5F3FD"/>
          </a:solidFill>
          <a:ln w="19050">
            <a:solidFill>
              <a:srgbClr val="6E5AE6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10000"/>
              </a:srgbClr>
            </a:outerShdw>
          </a:effectLst>
        </p:spPr>
      </p:sp>
      <p:sp>
        <p:nvSpPr>
          <p:cNvPr id="26" name="Text 24"/>
          <p:cNvSpPr/>
          <p:nvPr/>
        </p:nvSpPr>
        <p:spPr>
          <a:xfrm>
            <a:off x="7004304" y="1591056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6E5AE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环节3</a:t>
            </a:r>
            <a:endParaRPr lang="en-US" sz="1050" dirty="0"/>
          </a:p>
        </p:txBody>
      </p:sp>
      <p:sp>
        <p:nvSpPr>
          <p:cNvPr id="27" name="Text 25">
            <a:hlinkClick r:id="rId8" tooltip="打开课件并直达该环节"/>
          </p:cNvPr>
          <p:cNvSpPr/>
          <p:nvPr/>
        </p:nvSpPr>
        <p:spPr>
          <a:xfrm>
            <a:off x="8275320" y="1572768"/>
            <a:ext cx="3657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u="sng" dirty="0">
                <a:solidFill>
                  <a:srgbClr val="6E5AE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8" invalidUrl="" action="" tgtFrame="" tooltip="打开课件并直达该环节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</a:t>
            </a:r>
            <a:endParaRPr lang="en-US" sz="1100" dirty="0"/>
          </a:p>
        </p:txBody>
      </p:sp>
      <p:sp>
        <p:nvSpPr>
          <p:cNvPr id="28" name="Text 26"/>
          <p:cNvSpPr/>
          <p:nvPr/>
        </p:nvSpPr>
        <p:spPr>
          <a:xfrm>
            <a:off x="7004304" y="1865376"/>
            <a:ext cx="16459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测质量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7004304" y="2258568"/>
            <a:ext cx="16459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配平读数</a:t>
            </a:r>
            <a:endParaRPr lang="en-US" sz="1100" dirty="0"/>
          </a:p>
        </p:txBody>
      </p:sp>
      <p:sp>
        <p:nvSpPr>
          <p:cNvPr id="30" name="Shape 28">
            <a:hlinkClick r:id="rId9" tooltip="打开课件并直达该环节"/>
          </p:cNvPr>
          <p:cNvSpPr/>
          <p:nvPr/>
        </p:nvSpPr>
        <p:spPr>
          <a:xfrm>
            <a:off x="411480" y="2871216"/>
            <a:ext cx="1920240" cy="1207008"/>
          </a:xfrm>
          <a:prstGeom prst="roundRect">
            <a:avLst>
              <a:gd name="adj" fmla="val 6818"/>
            </a:avLst>
          </a:prstGeom>
          <a:solidFill>
            <a:srgbClr val="F2F8F5"/>
          </a:solidFill>
          <a:ln w="19050">
            <a:solidFill>
              <a:srgbClr val="3F9B6E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10000"/>
              </a:srgbClr>
            </a:outerShdw>
          </a:effectLst>
        </p:spPr>
      </p:sp>
      <p:sp>
        <p:nvSpPr>
          <p:cNvPr id="31" name="Text 29"/>
          <p:cNvSpPr/>
          <p:nvPr/>
        </p:nvSpPr>
        <p:spPr>
          <a:xfrm>
            <a:off x="557784" y="2980944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3F9B6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环节4</a:t>
            </a:r>
            <a:endParaRPr lang="en-US" sz="1050" dirty="0"/>
          </a:p>
        </p:txBody>
      </p:sp>
      <p:sp>
        <p:nvSpPr>
          <p:cNvPr id="32" name="Text 30">
            <a:hlinkClick r:id="rId10" tooltip="打开课件并直达该环节"/>
          </p:cNvPr>
          <p:cNvSpPr/>
          <p:nvPr/>
        </p:nvSpPr>
        <p:spPr>
          <a:xfrm>
            <a:off x="1828800" y="2962656"/>
            <a:ext cx="3657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u="sng" dirty="0">
                <a:solidFill>
                  <a:srgbClr val="3F9B6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10" invalidUrl="" action="" tgtFrame="" tooltip="打开课件并直达该环节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</a:t>
            </a:r>
            <a:endParaRPr lang="en-US" sz="1100" dirty="0"/>
          </a:p>
        </p:txBody>
      </p:sp>
      <p:sp>
        <p:nvSpPr>
          <p:cNvPr id="33" name="Text 31"/>
          <p:cNvSpPr/>
          <p:nvPr/>
        </p:nvSpPr>
        <p:spPr>
          <a:xfrm>
            <a:off x="557784" y="3255264"/>
            <a:ext cx="16459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测体积</a:t>
            </a:r>
            <a:endParaRPr lang="en-US" sz="1600" dirty="0"/>
          </a:p>
        </p:txBody>
      </p:sp>
      <p:sp>
        <p:nvSpPr>
          <p:cNvPr id="34" name="Text 32"/>
          <p:cNvSpPr/>
          <p:nvPr/>
        </p:nvSpPr>
        <p:spPr>
          <a:xfrm>
            <a:off x="557784" y="3648456"/>
            <a:ext cx="16459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排水法</a:t>
            </a:r>
            <a:endParaRPr lang="en-US" sz="1100" dirty="0"/>
          </a:p>
        </p:txBody>
      </p:sp>
      <p:sp>
        <p:nvSpPr>
          <p:cNvPr id="35" name="Shape 33">
            <a:hlinkClick r:id="rId11" tooltip="打开课件并直达该环节"/>
          </p:cNvPr>
          <p:cNvSpPr/>
          <p:nvPr/>
        </p:nvSpPr>
        <p:spPr>
          <a:xfrm>
            <a:off x="2560320" y="2871216"/>
            <a:ext cx="1920240" cy="1207008"/>
          </a:xfrm>
          <a:prstGeom prst="roundRect">
            <a:avLst>
              <a:gd name="adj" fmla="val 6818"/>
            </a:avLst>
          </a:prstGeom>
          <a:solidFill>
            <a:srgbClr val="FBF8F1"/>
          </a:solidFill>
          <a:ln w="19050">
            <a:solidFill>
              <a:srgbClr val="CAA23A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10000"/>
              </a:srgbClr>
            </a:outerShdw>
          </a:effectLst>
        </p:spPr>
      </p:sp>
      <p:sp>
        <p:nvSpPr>
          <p:cNvPr id="36" name="Text 34"/>
          <p:cNvSpPr/>
          <p:nvPr/>
        </p:nvSpPr>
        <p:spPr>
          <a:xfrm>
            <a:off x="2706624" y="2980944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CAA2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环节5</a:t>
            </a:r>
            <a:endParaRPr lang="en-US" sz="1050" dirty="0"/>
          </a:p>
        </p:txBody>
      </p:sp>
      <p:sp>
        <p:nvSpPr>
          <p:cNvPr id="37" name="Text 35">
            <a:hlinkClick r:id="rId12" tooltip="打开课件并直达该环节"/>
          </p:cNvPr>
          <p:cNvSpPr/>
          <p:nvPr/>
        </p:nvSpPr>
        <p:spPr>
          <a:xfrm>
            <a:off x="3977640" y="2962656"/>
            <a:ext cx="3657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u="sng" dirty="0">
                <a:solidFill>
                  <a:srgbClr val="CAA2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12" invalidUrl="" action="" tgtFrame="" tooltip="打开课件并直达该环节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</a:t>
            </a:r>
            <a:endParaRPr lang="en-US" sz="1100" dirty="0"/>
          </a:p>
        </p:txBody>
      </p:sp>
      <p:sp>
        <p:nvSpPr>
          <p:cNvPr id="38" name="Text 36"/>
          <p:cNvSpPr/>
          <p:nvPr/>
        </p:nvSpPr>
        <p:spPr>
          <a:xfrm>
            <a:off x="2706624" y="3255264"/>
            <a:ext cx="16459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算密度</a:t>
            </a:r>
            <a:endParaRPr lang="en-US" sz="1600" dirty="0"/>
          </a:p>
        </p:txBody>
      </p:sp>
      <p:sp>
        <p:nvSpPr>
          <p:cNvPr id="39" name="Text 37"/>
          <p:cNvSpPr/>
          <p:nvPr/>
        </p:nvSpPr>
        <p:spPr>
          <a:xfrm>
            <a:off x="2706624" y="3648456"/>
            <a:ext cx="16459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ρ=m/V</a:t>
            </a:r>
            <a:endParaRPr lang="en-US" sz="1100" dirty="0"/>
          </a:p>
        </p:txBody>
      </p:sp>
      <p:sp>
        <p:nvSpPr>
          <p:cNvPr id="40" name="Shape 38">
            <a:hlinkClick r:id="rId13" tooltip="打开课件并直达该环节"/>
          </p:cNvPr>
          <p:cNvSpPr/>
          <p:nvPr/>
        </p:nvSpPr>
        <p:spPr>
          <a:xfrm>
            <a:off x="4709160" y="2871216"/>
            <a:ext cx="1920240" cy="1207008"/>
          </a:xfrm>
          <a:prstGeom prst="roundRect">
            <a:avLst>
              <a:gd name="adj" fmla="val 6818"/>
            </a:avLst>
          </a:prstGeom>
          <a:solidFill>
            <a:srgbClr val="F1F7FC"/>
          </a:solidFill>
          <a:ln w="19050">
            <a:solidFill>
              <a:srgbClr val="3A8FD0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10000"/>
              </a:srgbClr>
            </a:outerShdw>
          </a:effectLst>
        </p:spPr>
      </p:sp>
      <p:sp>
        <p:nvSpPr>
          <p:cNvPr id="41" name="Text 39"/>
          <p:cNvSpPr/>
          <p:nvPr/>
        </p:nvSpPr>
        <p:spPr>
          <a:xfrm>
            <a:off x="4855464" y="2980944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3A8FD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环节6</a:t>
            </a:r>
            <a:endParaRPr lang="en-US" sz="1050" dirty="0"/>
          </a:p>
        </p:txBody>
      </p:sp>
      <p:sp>
        <p:nvSpPr>
          <p:cNvPr id="42" name="Text 40">
            <a:hlinkClick r:id="rId14" tooltip="打开课件并直达该环节"/>
          </p:cNvPr>
          <p:cNvSpPr/>
          <p:nvPr/>
        </p:nvSpPr>
        <p:spPr>
          <a:xfrm>
            <a:off x="6126480" y="2962656"/>
            <a:ext cx="3657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u="sng" dirty="0">
                <a:solidFill>
                  <a:srgbClr val="3A8FD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14" invalidUrl="" action="" tgtFrame="" tooltip="打开课件并直达该环节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</a:t>
            </a:r>
            <a:endParaRPr lang="en-US" sz="1100" dirty="0"/>
          </a:p>
        </p:txBody>
      </p:sp>
      <p:sp>
        <p:nvSpPr>
          <p:cNvPr id="43" name="Text 41"/>
          <p:cNvSpPr/>
          <p:nvPr/>
        </p:nvSpPr>
        <p:spPr>
          <a:xfrm>
            <a:off x="4855464" y="3255264"/>
            <a:ext cx="16459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误差讨论</a:t>
            </a:r>
            <a:endParaRPr lang="en-US" sz="1600" dirty="0"/>
          </a:p>
        </p:txBody>
      </p:sp>
      <p:sp>
        <p:nvSpPr>
          <p:cNvPr id="44" name="Text 42"/>
          <p:cNvSpPr/>
          <p:nvPr/>
        </p:nvSpPr>
        <p:spPr>
          <a:xfrm>
            <a:off x="4855464" y="3648456"/>
            <a:ext cx="16459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顺序影响</a:t>
            </a:r>
            <a:endParaRPr lang="en-US" sz="1100" dirty="0"/>
          </a:p>
        </p:txBody>
      </p:sp>
      <p:sp>
        <p:nvSpPr>
          <p:cNvPr id="45" name="Shape 43">
            <a:hlinkClick r:id="rId15" tooltip="打开课件并直达该环节"/>
          </p:cNvPr>
          <p:cNvSpPr/>
          <p:nvPr/>
        </p:nvSpPr>
        <p:spPr>
          <a:xfrm>
            <a:off x="6858000" y="2871216"/>
            <a:ext cx="1920240" cy="1207008"/>
          </a:xfrm>
          <a:prstGeom prst="roundRect">
            <a:avLst>
              <a:gd name="adj" fmla="val 6818"/>
            </a:avLst>
          </a:prstGeom>
          <a:solidFill>
            <a:srgbClr val="FBF2F0"/>
          </a:solidFill>
          <a:ln w="19050">
            <a:solidFill>
              <a:srgbClr val="C0452A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10000"/>
              </a:srgbClr>
            </a:outerShdw>
          </a:effectLst>
        </p:spPr>
      </p:sp>
      <p:sp>
        <p:nvSpPr>
          <p:cNvPr id="46" name="Text 44"/>
          <p:cNvSpPr/>
          <p:nvPr/>
        </p:nvSpPr>
        <p:spPr>
          <a:xfrm>
            <a:off x="7004304" y="2980944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C0452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环节7</a:t>
            </a:r>
            <a:endParaRPr lang="en-US" sz="1050" dirty="0"/>
          </a:p>
        </p:txBody>
      </p:sp>
      <p:sp>
        <p:nvSpPr>
          <p:cNvPr id="47" name="Text 45">
            <a:hlinkClick r:id="rId16" tooltip="打开课件并直达该环节"/>
          </p:cNvPr>
          <p:cNvSpPr/>
          <p:nvPr/>
        </p:nvSpPr>
        <p:spPr>
          <a:xfrm>
            <a:off x="8275320" y="2962656"/>
            <a:ext cx="3657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u="sng" dirty="0">
                <a:solidFill>
                  <a:srgbClr val="C0452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16" invalidUrl="" action="" tgtFrame="" tooltip="打开课件并直达该环节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</a:t>
            </a:r>
            <a:endParaRPr lang="en-US" sz="1100" dirty="0"/>
          </a:p>
        </p:txBody>
      </p:sp>
      <p:sp>
        <p:nvSpPr>
          <p:cNvPr id="48" name="Text 46"/>
          <p:cNvSpPr/>
          <p:nvPr/>
        </p:nvSpPr>
        <p:spPr>
          <a:xfrm>
            <a:off x="7004304" y="3255264"/>
            <a:ext cx="16459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闯关小结</a:t>
            </a:r>
            <a:endParaRPr lang="en-US" sz="1600" dirty="0"/>
          </a:p>
        </p:txBody>
      </p:sp>
      <p:sp>
        <p:nvSpPr>
          <p:cNvPr id="49" name="Text 47"/>
          <p:cNvSpPr/>
          <p:nvPr/>
        </p:nvSpPr>
        <p:spPr>
          <a:xfrm>
            <a:off x="7004304" y="3648456"/>
            <a:ext cx="16459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四题检测</a:t>
            </a:r>
            <a:endParaRPr lang="en-US" sz="1100" dirty="0"/>
          </a:p>
        </p:txBody>
      </p:sp>
      <p:sp>
        <p:nvSpPr>
          <p:cNvPr id="50" name="Text 48"/>
          <p:cNvSpPr/>
          <p:nvPr/>
        </p:nvSpPr>
        <p:spPr>
          <a:xfrm>
            <a:off x="457200" y="4370832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spc="100" kern="0" dirty="0">
                <a:solidFill>
                  <a:srgbClr val="6E5AE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认器材 → 天平测 m → 量筒排水测 V → 代入 ρ=m/V → 误差分析</a:t>
            </a:r>
            <a:endParaRPr lang="en-US" sz="1400" dirty="0"/>
          </a:p>
        </p:txBody>
      </p:sp>
      <p:sp>
        <p:nvSpPr>
          <p:cNvPr id="51" name="Text 49"/>
          <p:cNvSpPr/>
          <p:nvPr/>
        </p:nvSpPr>
        <p:spPr>
          <a:xfrm>
            <a:off x="7315200" y="4791456"/>
            <a:ext cx="1645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流程总览　5 / 11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772400" y="4318711"/>
            <a:ext cx="1554480" cy="963778"/>
          </a:xfrm>
          <a:prstGeom prst="ellipse">
            <a:avLst/>
          </a:prstGeom>
          <a:solidFill>
            <a:srgbClr val="FFFFFF">
              <a:alpha val="0"/>
            </a:srgbClr>
          </a:solidFill>
          <a:ln w="20320">
            <a:solidFill>
              <a:srgbClr val="E8E5FB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8023860" y="4474616"/>
            <a:ext cx="1051560" cy="651967"/>
          </a:xfrm>
          <a:prstGeom prst="ellipse">
            <a:avLst/>
          </a:prstGeom>
          <a:solidFill>
            <a:srgbClr val="FFFFFF">
              <a:alpha val="0"/>
            </a:srgbClr>
          </a:solidFill>
          <a:ln w="20320">
            <a:solidFill>
              <a:srgbClr val="E8E5FB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8275320" y="4630522"/>
            <a:ext cx="548640" cy="340157"/>
          </a:xfrm>
          <a:prstGeom prst="ellipse">
            <a:avLst/>
          </a:prstGeom>
          <a:solidFill>
            <a:srgbClr val="FFFFFF">
              <a:alpha val="0"/>
            </a:srgbClr>
          </a:solidFill>
          <a:ln w="20320">
            <a:solidFill>
              <a:srgbClr val="E8E5FB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457200" y="475488"/>
            <a:ext cx="402336" cy="274320"/>
          </a:xfrm>
          <a:prstGeom prst="ellipse">
            <a:avLst/>
          </a:prstGeom>
          <a:solidFill>
            <a:srgbClr val="FFFFFF">
              <a:alpha val="0"/>
            </a:srgbClr>
          </a:solidFill>
          <a:ln w="22860">
            <a:solidFill>
              <a:srgbClr val="6E5AE6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521208" y="557784"/>
            <a:ext cx="292608" cy="201168"/>
          </a:xfrm>
          <a:prstGeom prst="ellipse">
            <a:avLst/>
          </a:prstGeom>
          <a:solidFill>
            <a:srgbClr val="FFFFFF">
              <a:alpha val="0"/>
            </a:srgbClr>
          </a:solidFill>
          <a:ln w="22860">
            <a:solidFill>
              <a:srgbClr val="3A8FD0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85216" y="640080"/>
            <a:ext cx="182880" cy="128016"/>
          </a:xfrm>
          <a:prstGeom prst="ellipse">
            <a:avLst/>
          </a:prstGeom>
          <a:solidFill>
            <a:srgbClr val="FFFFFF">
              <a:alpha val="0"/>
            </a:srgbClr>
          </a:solidFill>
          <a:ln w="22860">
            <a:solidFill>
              <a:srgbClr val="3F9B6E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960120" y="365760"/>
            <a:ext cx="1778508" cy="310896"/>
          </a:xfrm>
          <a:prstGeom prst="rect">
            <a:avLst/>
          </a:prstGeom>
          <a:solidFill>
            <a:srgbClr val="F7E9E5"/>
          </a:solidFill>
          <a:ln w="12700">
            <a:solidFill>
              <a:srgbClr val="E6B5AA"/>
            </a:solidFill>
          </a:ln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50" b="1" dirty="0">
                <a:solidFill>
                  <a:srgbClr val="C0452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环节一 · 认器材</a:t>
            </a:r>
            <a:endParaRPr lang="en-US" sz="1150" dirty="0"/>
          </a:p>
        </p:txBody>
      </p:sp>
      <p:sp>
        <p:nvSpPr>
          <p:cNvPr id="9" name="Text 7"/>
          <p:cNvSpPr/>
          <p:nvPr/>
        </p:nvSpPr>
        <p:spPr>
          <a:xfrm>
            <a:off x="960120" y="731520"/>
            <a:ext cx="7680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7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天平 + 砝码 + 量筒</a:t>
            </a:r>
            <a:endParaRPr lang="en-US" sz="2700" dirty="0"/>
          </a:p>
        </p:txBody>
      </p:sp>
      <p:sp>
        <p:nvSpPr>
          <p:cNvPr id="10" name="Text 8">
            <a:hlinkClick r:id="rId1" tooltip="在浏览器中打开互动课件并直达该环节"/>
          </p:cNvPr>
          <p:cNvSpPr/>
          <p:nvPr/>
        </p:nvSpPr>
        <p:spPr>
          <a:xfrm>
            <a:off x="6995160" y="420624"/>
            <a:ext cx="1783080" cy="310896"/>
          </a:xfrm>
          <a:prstGeom prst="rect">
            <a:avLst/>
          </a:prstGeom>
          <a:solidFill>
            <a:srgbClr val="6E5AE6"/>
          </a:solidFill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1" invalidUrl="" action="" tgtFrame="" tooltip="在浏览器中打开互动课件并直达该环节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课件 · 直达本环节</a:t>
            </a:r>
            <a:endParaRPr lang="en-US" sz="1050" dirty="0"/>
          </a:p>
        </p:txBody>
      </p:sp>
      <p:pic>
        <p:nvPicPr>
          <p:cNvPr id="11" name="Image 0" descr="/Users/shaorunze/Documents/Claude/Projects/ai推演/测量密度-天平量筒台/_assets/stage0.png">
            <a:hlinkClick r:id="rId3" tooltip="打开课件并直达本环节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720" y="1627632"/>
            <a:ext cx="4206240" cy="2628900"/>
          </a:xfrm>
          <a:prstGeom prst="rect">
            <a:avLst/>
          </a:prstGeom>
          <a:effectLst>
            <a:outerShdw sx="100000" sy="100000" kx="0" ky="0" algn="bl" rotWithShape="0" blurRad="127000" dist="38100" dir="8100000">
              <a:srgbClr val="000000">
                <a:alpha val="26000"/>
              </a:srgbClr>
            </a:outerShdw>
          </a:effectLst>
        </p:spPr>
      </p:pic>
      <p:sp>
        <p:nvSpPr>
          <p:cNvPr id="12" name="Shape 9"/>
          <p:cNvSpPr/>
          <p:nvPr/>
        </p:nvSpPr>
        <p:spPr>
          <a:xfrm>
            <a:off x="502920" y="1609344"/>
            <a:ext cx="64008" cy="749808"/>
          </a:xfrm>
          <a:prstGeom prst="roundRect">
            <a:avLst>
              <a:gd name="adj" fmla="val 42857"/>
            </a:avLst>
          </a:prstGeom>
          <a:solidFill>
            <a:srgbClr val="C0452A"/>
          </a:solidFill>
          <a:ln/>
        </p:spPr>
      </p:sp>
      <p:sp>
        <p:nvSpPr>
          <p:cNvPr id="13" name="Text 10"/>
          <p:cNvSpPr/>
          <p:nvPr/>
        </p:nvSpPr>
        <p:spPr>
          <a:xfrm>
            <a:off x="713232" y="1572768"/>
            <a:ext cx="3950208" cy="9326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750"/>
              </a:lnSpc>
              <a:buNone/>
            </a:pPr>
            <a:r>
              <a:rPr lang="en-US" sz="1300" b="1" dirty="0">
                <a:solidFill>
                  <a:srgbClr val="C0452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托盘天平　</a:t>
            </a:r>
            <a:pPr indent="0" marL="0">
              <a:lnSpc>
                <a:spcPts val="1750"/>
              </a:lnSpc>
              <a:buNone/>
            </a:pPr>
            <a:r>
              <a:rPr lang="en-US" sz="11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测质量,左物右码、指针指中央</a:t>
            </a:r>
            <a:endParaRPr lang="en-US" sz="1300" dirty="0"/>
          </a:p>
        </p:txBody>
      </p:sp>
      <p:sp>
        <p:nvSpPr>
          <p:cNvPr id="14" name="Shape 11"/>
          <p:cNvSpPr/>
          <p:nvPr/>
        </p:nvSpPr>
        <p:spPr>
          <a:xfrm>
            <a:off x="502920" y="2542032"/>
            <a:ext cx="64008" cy="749808"/>
          </a:xfrm>
          <a:prstGeom prst="roundRect">
            <a:avLst>
              <a:gd name="adj" fmla="val 42857"/>
            </a:avLst>
          </a:prstGeom>
          <a:solidFill>
            <a:srgbClr val="C0452A"/>
          </a:solidFill>
          <a:ln/>
        </p:spPr>
      </p:sp>
      <p:sp>
        <p:nvSpPr>
          <p:cNvPr id="15" name="Text 12"/>
          <p:cNvSpPr/>
          <p:nvPr/>
        </p:nvSpPr>
        <p:spPr>
          <a:xfrm>
            <a:off x="713232" y="2505456"/>
            <a:ext cx="3950208" cy="9326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750"/>
              </a:lnSpc>
              <a:buNone/>
            </a:pPr>
            <a:r>
              <a:rPr lang="en-US" sz="1300" b="1" dirty="0">
                <a:solidFill>
                  <a:srgbClr val="C0452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量筒　</a:t>
            </a:r>
            <a:pPr indent="0" marL="0">
              <a:lnSpc>
                <a:spcPts val="1750"/>
              </a:lnSpc>
              <a:buNone/>
            </a:pPr>
            <a:r>
              <a:rPr lang="en-US" sz="11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排水法测固体体积 V=V₂−V₁</a:t>
            </a:r>
            <a:endParaRPr lang="en-US" sz="1300" dirty="0"/>
          </a:p>
        </p:txBody>
      </p:sp>
      <p:sp>
        <p:nvSpPr>
          <p:cNvPr id="16" name="Shape 13"/>
          <p:cNvSpPr/>
          <p:nvPr/>
        </p:nvSpPr>
        <p:spPr>
          <a:xfrm>
            <a:off x="502920" y="3474720"/>
            <a:ext cx="64008" cy="749808"/>
          </a:xfrm>
          <a:prstGeom prst="roundRect">
            <a:avLst>
              <a:gd name="adj" fmla="val 42857"/>
            </a:avLst>
          </a:prstGeom>
          <a:solidFill>
            <a:srgbClr val="C0452A"/>
          </a:solidFill>
          <a:ln/>
        </p:spPr>
      </p:sp>
      <p:sp>
        <p:nvSpPr>
          <p:cNvPr id="17" name="Text 14"/>
          <p:cNvSpPr/>
          <p:nvPr/>
        </p:nvSpPr>
        <p:spPr>
          <a:xfrm>
            <a:off x="713232" y="3438144"/>
            <a:ext cx="3950208" cy="9326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750"/>
              </a:lnSpc>
              <a:buNone/>
            </a:pPr>
            <a:r>
              <a:rPr lang="en-US" sz="1300" b="1" dirty="0">
                <a:solidFill>
                  <a:srgbClr val="C0452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原理　</a:t>
            </a:r>
            <a:pPr indent="0" marL="0">
              <a:lnSpc>
                <a:spcPts val="1750"/>
              </a:lnSpc>
              <a:buNone/>
            </a:pPr>
            <a:r>
              <a:rPr lang="en-US" sz="11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ρ = m / V</a:t>
            </a:r>
            <a:endParaRPr lang="en-US" sz="1300" dirty="0"/>
          </a:p>
        </p:txBody>
      </p:sp>
      <p:sp>
        <p:nvSpPr>
          <p:cNvPr id="18" name="Text 15"/>
          <p:cNvSpPr/>
          <p:nvPr/>
        </p:nvSpPr>
        <p:spPr>
          <a:xfrm>
            <a:off x="7315200" y="4791456"/>
            <a:ext cx="1645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环节详解　6 / 11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772400" y="4318711"/>
            <a:ext cx="1554480" cy="963778"/>
          </a:xfrm>
          <a:prstGeom prst="ellipse">
            <a:avLst/>
          </a:prstGeom>
          <a:solidFill>
            <a:srgbClr val="FFFFFF">
              <a:alpha val="0"/>
            </a:srgbClr>
          </a:solidFill>
          <a:ln w="20320">
            <a:solidFill>
              <a:srgbClr val="E8E5FB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8023860" y="4474616"/>
            <a:ext cx="1051560" cy="651967"/>
          </a:xfrm>
          <a:prstGeom prst="ellipse">
            <a:avLst/>
          </a:prstGeom>
          <a:solidFill>
            <a:srgbClr val="FFFFFF">
              <a:alpha val="0"/>
            </a:srgbClr>
          </a:solidFill>
          <a:ln w="20320">
            <a:solidFill>
              <a:srgbClr val="E8E5FB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8275320" y="4630522"/>
            <a:ext cx="548640" cy="340157"/>
          </a:xfrm>
          <a:prstGeom prst="ellipse">
            <a:avLst/>
          </a:prstGeom>
          <a:solidFill>
            <a:srgbClr val="FFFFFF">
              <a:alpha val="0"/>
            </a:srgbClr>
          </a:solidFill>
          <a:ln w="20320">
            <a:solidFill>
              <a:srgbClr val="E8E5FB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457200" y="475488"/>
            <a:ext cx="402336" cy="274320"/>
          </a:xfrm>
          <a:prstGeom prst="ellipse">
            <a:avLst/>
          </a:prstGeom>
          <a:solidFill>
            <a:srgbClr val="FFFFFF">
              <a:alpha val="0"/>
            </a:srgbClr>
          </a:solidFill>
          <a:ln w="22860">
            <a:solidFill>
              <a:srgbClr val="6E5AE6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521208" y="557784"/>
            <a:ext cx="292608" cy="201168"/>
          </a:xfrm>
          <a:prstGeom prst="ellipse">
            <a:avLst/>
          </a:prstGeom>
          <a:solidFill>
            <a:srgbClr val="FFFFFF">
              <a:alpha val="0"/>
            </a:srgbClr>
          </a:solidFill>
          <a:ln w="22860">
            <a:solidFill>
              <a:srgbClr val="3A8FD0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85216" y="640080"/>
            <a:ext cx="182880" cy="128016"/>
          </a:xfrm>
          <a:prstGeom prst="ellipse">
            <a:avLst/>
          </a:prstGeom>
          <a:solidFill>
            <a:srgbClr val="FFFFFF">
              <a:alpha val="0"/>
            </a:srgbClr>
          </a:solidFill>
          <a:ln w="22860">
            <a:solidFill>
              <a:srgbClr val="3F9B6E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960120" y="365760"/>
            <a:ext cx="1778508" cy="310896"/>
          </a:xfrm>
          <a:prstGeom prst="rect">
            <a:avLst/>
          </a:prstGeom>
          <a:solidFill>
            <a:srgbClr val="EEEBFC"/>
          </a:solidFill>
          <a:ln w="12700">
            <a:solidFill>
              <a:srgbClr val="C5BDF5"/>
            </a:solidFill>
          </a:ln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50" b="1" dirty="0">
                <a:solidFill>
                  <a:srgbClr val="6E5AE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环节二 · 测质量</a:t>
            </a:r>
            <a:endParaRPr lang="en-US" sz="1150" dirty="0"/>
          </a:p>
        </p:txBody>
      </p:sp>
      <p:sp>
        <p:nvSpPr>
          <p:cNvPr id="9" name="Text 7"/>
          <p:cNvSpPr/>
          <p:nvPr/>
        </p:nvSpPr>
        <p:spPr>
          <a:xfrm>
            <a:off x="960120" y="731520"/>
            <a:ext cx="7680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7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配平:指针指中央即平衡</a:t>
            </a:r>
            <a:endParaRPr lang="en-US" sz="2700" dirty="0"/>
          </a:p>
        </p:txBody>
      </p:sp>
      <p:sp>
        <p:nvSpPr>
          <p:cNvPr id="10" name="Text 8">
            <a:hlinkClick r:id="rId1" tooltip="在浏览器中打开互动课件并直达该环节"/>
          </p:cNvPr>
          <p:cNvSpPr/>
          <p:nvPr/>
        </p:nvSpPr>
        <p:spPr>
          <a:xfrm>
            <a:off x="6995160" y="420624"/>
            <a:ext cx="1783080" cy="310896"/>
          </a:xfrm>
          <a:prstGeom prst="rect">
            <a:avLst/>
          </a:prstGeom>
          <a:solidFill>
            <a:srgbClr val="6E5AE6"/>
          </a:solidFill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1" invalidUrl="" action="" tgtFrame="" tooltip="在浏览器中打开互动课件并直达该环节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课件 · 直达本环节</a:t>
            </a:r>
            <a:endParaRPr lang="en-US" sz="1050" dirty="0"/>
          </a:p>
        </p:txBody>
      </p:sp>
      <p:pic>
        <p:nvPicPr>
          <p:cNvPr id="11" name="Image 0" descr="/Users/shaorunze/Documents/Claude/Projects/ai推演/测量密度-天平量筒台/_assets/stage1.png">
            <a:hlinkClick r:id="rId3" tooltip="打开课件并直达本环节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720" y="1627632"/>
            <a:ext cx="4206240" cy="2628900"/>
          </a:xfrm>
          <a:prstGeom prst="rect">
            <a:avLst/>
          </a:prstGeom>
          <a:effectLst>
            <a:outerShdw sx="100000" sy="100000" kx="0" ky="0" algn="bl" rotWithShape="0" blurRad="127000" dist="38100" dir="8100000">
              <a:srgbClr val="000000">
                <a:alpha val="26000"/>
              </a:srgbClr>
            </a:outerShdw>
          </a:effectLst>
        </p:spPr>
      </p:pic>
      <p:sp>
        <p:nvSpPr>
          <p:cNvPr id="12" name="Shape 9"/>
          <p:cNvSpPr/>
          <p:nvPr/>
        </p:nvSpPr>
        <p:spPr>
          <a:xfrm>
            <a:off x="502920" y="1609344"/>
            <a:ext cx="64008" cy="749808"/>
          </a:xfrm>
          <a:prstGeom prst="roundRect">
            <a:avLst>
              <a:gd name="adj" fmla="val 42857"/>
            </a:avLst>
          </a:prstGeom>
          <a:solidFill>
            <a:srgbClr val="6E5AE6"/>
          </a:solidFill>
          <a:ln/>
        </p:spPr>
      </p:sp>
      <p:sp>
        <p:nvSpPr>
          <p:cNvPr id="13" name="Text 10"/>
          <p:cNvSpPr/>
          <p:nvPr/>
        </p:nvSpPr>
        <p:spPr>
          <a:xfrm>
            <a:off x="713232" y="1572768"/>
            <a:ext cx="3950208" cy="9326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750"/>
              </a:lnSpc>
              <a:buNone/>
            </a:pPr>
            <a:r>
              <a:rPr lang="en-US" sz="1300" b="1" dirty="0">
                <a:solidFill>
                  <a:srgbClr val="6E5AE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左物右码　</a:t>
            </a:r>
            <a:pPr indent="0" marL="0">
              <a:lnSpc>
                <a:spcPts val="1750"/>
              </a:lnSpc>
              <a:buNone/>
            </a:pPr>
            <a:r>
              <a:rPr lang="en-US" sz="11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砝码用镊子夹、从大到小加</a:t>
            </a:r>
            <a:endParaRPr lang="en-US" sz="1300" dirty="0"/>
          </a:p>
        </p:txBody>
      </p:sp>
      <p:sp>
        <p:nvSpPr>
          <p:cNvPr id="14" name="Shape 11"/>
          <p:cNvSpPr/>
          <p:nvPr/>
        </p:nvSpPr>
        <p:spPr>
          <a:xfrm>
            <a:off x="502920" y="2542032"/>
            <a:ext cx="64008" cy="749808"/>
          </a:xfrm>
          <a:prstGeom prst="roundRect">
            <a:avLst>
              <a:gd name="adj" fmla="val 42857"/>
            </a:avLst>
          </a:prstGeom>
          <a:solidFill>
            <a:srgbClr val="6E5AE6"/>
          </a:solidFill>
          <a:ln/>
        </p:spPr>
      </p:sp>
      <p:sp>
        <p:nvSpPr>
          <p:cNvPr id="15" name="Text 12"/>
          <p:cNvSpPr/>
          <p:nvPr/>
        </p:nvSpPr>
        <p:spPr>
          <a:xfrm>
            <a:off x="713232" y="2505456"/>
            <a:ext cx="3950208" cy="9326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750"/>
              </a:lnSpc>
              <a:buNone/>
            </a:pPr>
            <a:r>
              <a:rPr lang="en-US" sz="1300" b="1" dirty="0">
                <a:solidFill>
                  <a:srgbClr val="6E5AE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读数　</a:t>
            </a:r>
            <a:pPr indent="0" marL="0">
              <a:lnSpc>
                <a:spcPts val="1750"/>
              </a:lnSpc>
              <a:buNone/>
            </a:pPr>
            <a:r>
              <a:rPr lang="en-US" sz="11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平衡时右盘示数=质量 m=54 g</a:t>
            </a:r>
            <a:endParaRPr lang="en-US" sz="1300" dirty="0"/>
          </a:p>
        </p:txBody>
      </p:sp>
      <p:sp>
        <p:nvSpPr>
          <p:cNvPr id="16" name="Shape 13"/>
          <p:cNvSpPr/>
          <p:nvPr/>
        </p:nvSpPr>
        <p:spPr>
          <a:xfrm>
            <a:off x="502920" y="3474720"/>
            <a:ext cx="64008" cy="749808"/>
          </a:xfrm>
          <a:prstGeom prst="roundRect">
            <a:avLst>
              <a:gd name="adj" fmla="val 42857"/>
            </a:avLst>
          </a:prstGeom>
          <a:solidFill>
            <a:srgbClr val="6E5AE6"/>
          </a:solidFill>
          <a:ln/>
        </p:spPr>
      </p:sp>
      <p:sp>
        <p:nvSpPr>
          <p:cNvPr id="17" name="Text 14"/>
          <p:cNvSpPr/>
          <p:nvPr/>
        </p:nvSpPr>
        <p:spPr>
          <a:xfrm>
            <a:off x="713232" y="3438144"/>
            <a:ext cx="3950208" cy="9326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750"/>
              </a:lnSpc>
              <a:buNone/>
            </a:pPr>
            <a:r>
              <a:rPr lang="en-US" sz="1300" b="1" dirty="0">
                <a:solidFill>
                  <a:srgbClr val="6E5AE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先测质量　</a:t>
            </a:r>
            <a:pPr indent="0" marL="0">
              <a:lnSpc>
                <a:spcPts val="1750"/>
              </a:lnSpc>
              <a:buNone/>
            </a:pPr>
            <a:r>
              <a:rPr lang="en-US" sz="11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防止固体沾水使质量偏大</a:t>
            </a:r>
            <a:endParaRPr lang="en-US" sz="1300" dirty="0"/>
          </a:p>
        </p:txBody>
      </p:sp>
      <p:sp>
        <p:nvSpPr>
          <p:cNvPr id="18" name="Text 15"/>
          <p:cNvSpPr/>
          <p:nvPr/>
        </p:nvSpPr>
        <p:spPr>
          <a:xfrm>
            <a:off x="7315200" y="4791456"/>
            <a:ext cx="1645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环节详解　7 / 11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772400" y="4318711"/>
            <a:ext cx="1554480" cy="963778"/>
          </a:xfrm>
          <a:prstGeom prst="ellipse">
            <a:avLst/>
          </a:prstGeom>
          <a:solidFill>
            <a:srgbClr val="FFFFFF">
              <a:alpha val="0"/>
            </a:srgbClr>
          </a:solidFill>
          <a:ln w="20320">
            <a:solidFill>
              <a:srgbClr val="E8E5FB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8023860" y="4474616"/>
            <a:ext cx="1051560" cy="651967"/>
          </a:xfrm>
          <a:prstGeom prst="ellipse">
            <a:avLst/>
          </a:prstGeom>
          <a:solidFill>
            <a:srgbClr val="FFFFFF">
              <a:alpha val="0"/>
            </a:srgbClr>
          </a:solidFill>
          <a:ln w="20320">
            <a:solidFill>
              <a:srgbClr val="E8E5FB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8275320" y="4630522"/>
            <a:ext cx="548640" cy="340157"/>
          </a:xfrm>
          <a:prstGeom prst="ellipse">
            <a:avLst/>
          </a:prstGeom>
          <a:solidFill>
            <a:srgbClr val="FFFFFF">
              <a:alpha val="0"/>
            </a:srgbClr>
          </a:solidFill>
          <a:ln w="20320">
            <a:solidFill>
              <a:srgbClr val="E8E5FB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457200" y="475488"/>
            <a:ext cx="402336" cy="274320"/>
          </a:xfrm>
          <a:prstGeom prst="ellipse">
            <a:avLst/>
          </a:prstGeom>
          <a:solidFill>
            <a:srgbClr val="FFFFFF">
              <a:alpha val="0"/>
            </a:srgbClr>
          </a:solidFill>
          <a:ln w="22860">
            <a:solidFill>
              <a:srgbClr val="6E5AE6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521208" y="557784"/>
            <a:ext cx="292608" cy="201168"/>
          </a:xfrm>
          <a:prstGeom prst="ellipse">
            <a:avLst/>
          </a:prstGeom>
          <a:solidFill>
            <a:srgbClr val="FFFFFF">
              <a:alpha val="0"/>
            </a:srgbClr>
          </a:solidFill>
          <a:ln w="22860">
            <a:solidFill>
              <a:srgbClr val="3A8FD0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85216" y="640080"/>
            <a:ext cx="182880" cy="128016"/>
          </a:xfrm>
          <a:prstGeom prst="ellipse">
            <a:avLst/>
          </a:prstGeom>
          <a:solidFill>
            <a:srgbClr val="FFFFFF">
              <a:alpha val="0"/>
            </a:srgbClr>
          </a:solidFill>
          <a:ln w="22860">
            <a:solidFill>
              <a:srgbClr val="3F9B6E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960120" y="365760"/>
            <a:ext cx="2382012" cy="310896"/>
          </a:xfrm>
          <a:prstGeom prst="rect">
            <a:avLst/>
          </a:prstGeom>
          <a:solidFill>
            <a:srgbClr val="E8F3EE"/>
          </a:solidFill>
          <a:ln w="12700">
            <a:solidFill>
              <a:srgbClr val="B2D7C5"/>
            </a:solidFill>
          </a:ln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50" b="1" dirty="0">
                <a:solidFill>
                  <a:srgbClr val="3F9B6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环节三 · 测体积·算密度</a:t>
            </a:r>
            <a:endParaRPr lang="en-US" sz="1150" dirty="0"/>
          </a:p>
        </p:txBody>
      </p:sp>
      <p:sp>
        <p:nvSpPr>
          <p:cNvPr id="9" name="Text 7"/>
          <p:cNvSpPr/>
          <p:nvPr/>
        </p:nvSpPr>
        <p:spPr>
          <a:xfrm>
            <a:off x="960120" y="731520"/>
            <a:ext cx="7680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7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排水法 + ρ=m/V</a:t>
            </a:r>
            <a:endParaRPr lang="en-US" sz="2700" dirty="0"/>
          </a:p>
        </p:txBody>
      </p:sp>
      <p:sp>
        <p:nvSpPr>
          <p:cNvPr id="10" name="Text 8">
            <a:hlinkClick r:id="rId1" tooltip="在浏览器中打开互动课件并直达该环节"/>
          </p:cNvPr>
          <p:cNvSpPr/>
          <p:nvPr/>
        </p:nvSpPr>
        <p:spPr>
          <a:xfrm>
            <a:off x="6995160" y="420624"/>
            <a:ext cx="1783080" cy="310896"/>
          </a:xfrm>
          <a:prstGeom prst="rect">
            <a:avLst/>
          </a:prstGeom>
          <a:solidFill>
            <a:srgbClr val="6E5AE6"/>
          </a:solidFill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1" invalidUrl="" action="" tgtFrame="" tooltip="在浏览器中打开互动课件并直达该环节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课件 · 直达本环节</a:t>
            </a:r>
            <a:endParaRPr lang="en-US" sz="1050" dirty="0"/>
          </a:p>
        </p:txBody>
      </p:sp>
      <p:pic>
        <p:nvPicPr>
          <p:cNvPr id="11" name="Image 0" descr="/Users/shaorunze/Documents/Claude/Projects/ai推演/测量密度-天平量筒台/_assets/stage2.png">
            <a:hlinkClick r:id="rId3" tooltip="打开课件并直达本环节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720" y="1627632"/>
            <a:ext cx="4206240" cy="2628900"/>
          </a:xfrm>
          <a:prstGeom prst="rect">
            <a:avLst/>
          </a:prstGeom>
          <a:effectLst>
            <a:outerShdw sx="100000" sy="100000" kx="0" ky="0" algn="bl" rotWithShape="0" blurRad="127000" dist="38100" dir="8100000">
              <a:srgbClr val="000000">
                <a:alpha val="26000"/>
              </a:srgbClr>
            </a:outerShdw>
          </a:effectLst>
        </p:spPr>
      </p:pic>
      <p:sp>
        <p:nvSpPr>
          <p:cNvPr id="12" name="Shape 9"/>
          <p:cNvSpPr/>
          <p:nvPr/>
        </p:nvSpPr>
        <p:spPr>
          <a:xfrm>
            <a:off x="502920" y="1609344"/>
            <a:ext cx="64008" cy="749808"/>
          </a:xfrm>
          <a:prstGeom prst="roundRect">
            <a:avLst>
              <a:gd name="adj" fmla="val 42857"/>
            </a:avLst>
          </a:prstGeom>
          <a:solidFill>
            <a:srgbClr val="3F9B6E"/>
          </a:solidFill>
          <a:ln/>
        </p:spPr>
      </p:sp>
      <p:sp>
        <p:nvSpPr>
          <p:cNvPr id="13" name="Text 10"/>
          <p:cNvSpPr/>
          <p:nvPr/>
        </p:nvSpPr>
        <p:spPr>
          <a:xfrm>
            <a:off x="713232" y="1572768"/>
            <a:ext cx="3950208" cy="9326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750"/>
              </a:lnSpc>
              <a:buNone/>
            </a:pPr>
            <a:r>
              <a:rPr lang="en-US" sz="1300" b="1" dirty="0">
                <a:solidFill>
                  <a:srgbClr val="3F9B6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排水法　</a:t>
            </a:r>
            <a:pPr indent="0" marL="0">
              <a:lnSpc>
                <a:spcPts val="1750"/>
              </a:lnSpc>
              <a:buNone/>
            </a:pPr>
            <a:r>
              <a:rPr lang="en-US" sz="11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V₁=20 mL,浸没后 V₂=40 mL</a:t>
            </a:r>
            <a:endParaRPr lang="en-US" sz="1300" dirty="0"/>
          </a:p>
        </p:txBody>
      </p:sp>
      <p:sp>
        <p:nvSpPr>
          <p:cNvPr id="14" name="Shape 11"/>
          <p:cNvSpPr/>
          <p:nvPr/>
        </p:nvSpPr>
        <p:spPr>
          <a:xfrm>
            <a:off x="502920" y="2542032"/>
            <a:ext cx="64008" cy="749808"/>
          </a:xfrm>
          <a:prstGeom prst="roundRect">
            <a:avLst>
              <a:gd name="adj" fmla="val 42857"/>
            </a:avLst>
          </a:prstGeom>
          <a:solidFill>
            <a:srgbClr val="3F9B6E"/>
          </a:solidFill>
          <a:ln/>
        </p:spPr>
      </p:sp>
      <p:sp>
        <p:nvSpPr>
          <p:cNvPr id="15" name="Text 12"/>
          <p:cNvSpPr/>
          <p:nvPr/>
        </p:nvSpPr>
        <p:spPr>
          <a:xfrm>
            <a:off x="713232" y="2505456"/>
            <a:ext cx="3950208" cy="9326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750"/>
              </a:lnSpc>
              <a:buNone/>
            </a:pPr>
            <a:r>
              <a:rPr lang="en-US" sz="1300" b="1" dirty="0">
                <a:solidFill>
                  <a:srgbClr val="3F9B6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体积　</a:t>
            </a:r>
            <a:pPr indent="0" marL="0">
              <a:lnSpc>
                <a:spcPts val="1750"/>
              </a:lnSpc>
              <a:buNone/>
            </a:pPr>
            <a:r>
              <a:rPr lang="en-US" sz="11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V=V₂−V₁=20 cm³</a:t>
            </a:r>
            <a:endParaRPr lang="en-US" sz="1300" dirty="0"/>
          </a:p>
        </p:txBody>
      </p:sp>
      <p:sp>
        <p:nvSpPr>
          <p:cNvPr id="16" name="Shape 13"/>
          <p:cNvSpPr/>
          <p:nvPr/>
        </p:nvSpPr>
        <p:spPr>
          <a:xfrm>
            <a:off x="502920" y="3474720"/>
            <a:ext cx="64008" cy="749808"/>
          </a:xfrm>
          <a:prstGeom prst="roundRect">
            <a:avLst>
              <a:gd name="adj" fmla="val 42857"/>
            </a:avLst>
          </a:prstGeom>
          <a:solidFill>
            <a:srgbClr val="3F9B6E"/>
          </a:solidFill>
          <a:ln/>
        </p:spPr>
      </p:sp>
      <p:sp>
        <p:nvSpPr>
          <p:cNvPr id="17" name="Text 14"/>
          <p:cNvSpPr/>
          <p:nvPr/>
        </p:nvSpPr>
        <p:spPr>
          <a:xfrm>
            <a:off x="713232" y="3438144"/>
            <a:ext cx="3950208" cy="9326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750"/>
              </a:lnSpc>
              <a:buNone/>
            </a:pPr>
            <a:r>
              <a:rPr lang="en-US" sz="1300" b="1" dirty="0">
                <a:solidFill>
                  <a:srgbClr val="3F9B6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结果　</a:t>
            </a:r>
            <a:pPr indent="0" marL="0">
              <a:lnSpc>
                <a:spcPts val="1750"/>
              </a:lnSpc>
              <a:buNone/>
            </a:pPr>
            <a:r>
              <a:rPr lang="en-US" sz="11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ρ=54÷20=2.7 g/cm³(铝)</a:t>
            </a:r>
            <a:endParaRPr lang="en-US" sz="1300" dirty="0"/>
          </a:p>
        </p:txBody>
      </p:sp>
      <p:sp>
        <p:nvSpPr>
          <p:cNvPr id="18" name="Text 15"/>
          <p:cNvSpPr/>
          <p:nvPr/>
        </p:nvSpPr>
        <p:spPr>
          <a:xfrm>
            <a:off x="7315200" y="4791456"/>
            <a:ext cx="1645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环节详解　8 / 11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772400" y="4318711"/>
            <a:ext cx="1554480" cy="963778"/>
          </a:xfrm>
          <a:prstGeom prst="ellipse">
            <a:avLst/>
          </a:prstGeom>
          <a:solidFill>
            <a:srgbClr val="FFFFFF">
              <a:alpha val="0"/>
            </a:srgbClr>
          </a:solidFill>
          <a:ln w="20320">
            <a:solidFill>
              <a:srgbClr val="E8E5FB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8023860" y="4474616"/>
            <a:ext cx="1051560" cy="651967"/>
          </a:xfrm>
          <a:prstGeom prst="ellipse">
            <a:avLst/>
          </a:prstGeom>
          <a:solidFill>
            <a:srgbClr val="FFFFFF">
              <a:alpha val="0"/>
            </a:srgbClr>
          </a:solidFill>
          <a:ln w="20320">
            <a:solidFill>
              <a:srgbClr val="E8E5FB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8275320" y="4630522"/>
            <a:ext cx="548640" cy="340157"/>
          </a:xfrm>
          <a:prstGeom prst="ellipse">
            <a:avLst/>
          </a:prstGeom>
          <a:solidFill>
            <a:srgbClr val="FFFFFF">
              <a:alpha val="0"/>
            </a:srgbClr>
          </a:solidFill>
          <a:ln w="20320">
            <a:solidFill>
              <a:srgbClr val="E8E5FB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457200" y="475488"/>
            <a:ext cx="402336" cy="274320"/>
          </a:xfrm>
          <a:prstGeom prst="ellipse">
            <a:avLst/>
          </a:prstGeom>
          <a:solidFill>
            <a:srgbClr val="FFFFFF">
              <a:alpha val="0"/>
            </a:srgbClr>
          </a:solidFill>
          <a:ln w="22860">
            <a:solidFill>
              <a:srgbClr val="6E5AE6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521208" y="557784"/>
            <a:ext cx="292608" cy="201168"/>
          </a:xfrm>
          <a:prstGeom prst="ellipse">
            <a:avLst/>
          </a:prstGeom>
          <a:solidFill>
            <a:srgbClr val="FFFFFF">
              <a:alpha val="0"/>
            </a:srgbClr>
          </a:solidFill>
          <a:ln w="22860">
            <a:solidFill>
              <a:srgbClr val="3A8FD0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85216" y="640080"/>
            <a:ext cx="182880" cy="128016"/>
          </a:xfrm>
          <a:prstGeom prst="ellipse">
            <a:avLst/>
          </a:prstGeom>
          <a:solidFill>
            <a:srgbClr val="FFFFFF">
              <a:alpha val="0"/>
            </a:srgbClr>
          </a:solidFill>
          <a:ln w="22860">
            <a:solidFill>
              <a:srgbClr val="3F9B6E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960120" y="365760"/>
            <a:ext cx="1929384" cy="310896"/>
          </a:xfrm>
          <a:prstGeom prst="rect">
            <a:avLst/>
          </a:prstGeom>
          <a:solidFill>
            <a:srgbClr val="F9F4E7"/>
          </a:solidFill>
          <a:ln w="12700">
            <a:solidFill>
              <a:srgbClr val="EADAB0"/>
            </a:solidFill>
          </a:ln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50" b="1" dirty="0">
                <a:solidFill>
                  <a:srgbClr val="CAA2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环节四 · 闯关小结</a:t>
            </a:r>
            <a:endParaRPr lang="en-US" sz="1150" dirty="0"/>
          </a:p>
        </p:txBody>
      </p:sp>
      <p:sp>
        <p:nvSpPr>
          <p:cNvPr id="9" name="Text 7"/>
          <p:cNvSpPr/>
          <p:nvPr/>
        </p:nvSpPr>
        <p:spPr>
          <a:xfrm>
            <a:off x="960120" y="731520"/>
            <a:ext cx="7680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7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四题检测,落实方法与误差</a:t>
            </a:r>
            <a:endParaRPr lang="en-US" sz="2700" dirty="0"/>
          </a:p>
        </p:txBody>
      </p:sp>
      <p:sp>
        <p:nvSpPr>
          <p:cNvPr id="10" name="Text 8">
            <a:hlinkClick r:id="rId1" tooltip="在浏览器中打开互动课件并直达该环节"/>
          </p:cNvPr>
          <p:cNvSpPr/>
          <p:nvPr/>
        </p:nvSpPr>
        <p:spPr>
          <a:xfrm>
            <a:off x="6995160" y="420624"/>
            <a:ext cx="1783080" cy="310896"/>
          </a:xfrm>
          <a:prstGeom prst="rect">
            <a:avLst/>
          </a:prstGeom>
          <a:solidFill>
            <a:srgbClr val="6E5AE6"/>
          </a:solidFill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1" invalidUrl="" action="" tgtFrame="" tooltip="在浏览器中打开互动课件并直达该环节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课件 · 直达本环节</a:t>
            </a:r>
            <a:endParaRPr lang="en-US" sz="1050" dirty="0"/>
          </a:p>
        </p:txBody>
      </p:sp>
      <p:pic>
        <p:nvPicPr>
          <p:cNvPr id="11" name="Image 0" descr="/Users/shaorunze/Documents/Claude/Projects/ai推演/测量密度-天平量筒台/_assets/stage3.png">
            <a:hlinkClick r:id="rId3" tooltip="打开课件并直达本环节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720" y="1627632"/>
            <a:ext cx="4206240" cy="2628900"/>
          </a:xfrm>
          <a:prstGeom prst="rect">
            <a:avLst/>
          </a:prstGeom>
          <a:effectLst>
            <a:outerShdw sx="100000" sy="100000" kx="0" ky="0" algn="bl" rotWithShape="0" blurRad="127000" dist="38100" dir="8100000">
              <a:srgbClr val="000000">
                <a:alpha val="26000"/>
              </a:srgbClr>
            </a:outerShdw>
          </a:effectLst>
        </p:spPr>
      </p:pic>
      <p:sp>
        <p:nvSpPr>
          <p:cNvPr id="12" name="Shape 9"/>
          <p:cNvSpPr/>
          <p:nvPr/>
        </p:nvSpPr>
        <p:spPr>
          <a:xfrm>
            <a:off x="502920" y="1609344"/>
            <a:ext cx="64008" cy="749808"/>
          </a:xfrm>
          <a:prstGeom prst="roundRect">
            <a:avLst>
              <a:gd name="adj" fmla="val 42857"/>
            </a:avLst>
          </a:prstGeom>
          <a:solidFill>
            <a:srgbClr val="CAA23A"/>
          </a:solidFill>
          <a:ln/>
        </p:spPr>
      </p:sp>
      <p:sp>
        <p:nvSpPr>
          <p:cNvPr id="13" name="Text 10"/>
          <p:cNvSpPr/>
          <p:nvPr/>
        </p:nvSpPr>
        <p:spPr>
          <a:xfrm>
            <a:off x="713232" y="1572768"/>
            <a:ext cx="3950208" cy="9326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750"/>
              </a:lnSpc>
              <a:buNone/>
            </a:pPr>
            <a:r>
              <a:rPr lang="en-US" sz="1300" b="1" dirty="0">
                <a:solidFill>
                  <a:srgbClr val="CAA2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先质量后体积　</a:t>
            </a:r>
            <a:pPr indent="0" marL="0">
              <a:lnSpc>
                <a:spcPts val="1750"/>
              </a:lnSpc>
              <a:buNone/>
            </a:pPr>
            <a:r>
              <a:rPr lang="en-US" sz="11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顺序影响测量准确性</a:t>
            </a:r>
            <a:endParaRPr lang="en-US" sz="1300" dirty="0"/>
          </a:p>
        </p:txBody>
      </p:sp>
      <p:sp>
        <p:nvSpPr>
          <p:cNvPr id="14" name="Shape 11"/>
          <p:cNvSpPr/>
          <p:nvPr/>
        </p:nvSpPr>
        <p:spPr>
          <a:xfrm>
            <a:off x="502920" y="2542032"/>
            <a:ext cx="64008" cy="749808"/>
          </a:xfrm>
          <a:prstGeom prst="roundRect">
            <a:avLst>
              <a:gd name="adj" fmla="val 42857"/>
            </a:avLst>
          </a:prstGeom>
          <a:solidFill>
            <a:srgbClr val="CAA23A"/>
          </a:solidFill>
          <a:ln/>
        </p:spPr>
      </p:sp>
      <p:sp>
        <p:nvSpPr>
          <p:cNvPr id="15" name="Text 12"/>
          <p:cNvSpPr/>
          <p:nvPr/>
        </p:nvSpPr>
        <p:spPr>
          <a:xfrm>
            <a:off x="713232" y="2505456"/>
            <a:ext cx="3950208" cy="9326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750"/>
              </a:lnSpc>
              <a:buNone/>
            </a:pPr>
            <a:r>
              <a:rPr lang="en-US" sz="1300" b="1" dirty="0">
                <a:solidFill>
                  <a:srgbClr val="CAA2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读数视线　</a:t>
            </a:r>
            <a:pPr indent="0" marL="0">
              <a:lnSpc>
                <a:spcPts val="1750"/>
              </a:lnSpc>
              <a:buNone/>
            </a:pPr>
            <a:r>
              <a:rPr lang="en-US" sz="11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与凹液面最低处相平</a:t>
            </a:r>
            <a:endParaRPr lang="en-US" sz="1300" dirty="0"/>
          </a:p>
        </p:txBody>
      </p:sp>
      <p:sp>
        <p:nvSpPr>
          <p:cNvPr id="16" name="Shape 13"/>
          <p:cNvSpPr/>
          <p:nvPr/>
        </p:nvSpPr>
        <p:spPr>
          <a:xfrm>
            <a:off x="502920" y="3474720"/>
            <a:ext cx="64008" cy="749808"/>
          </a:xfrm>
          <a:prstGeom prst="roundRect">
            <a:avLst>
              <a:gd name="adj" fmla="val 42857"/>
            </a:avLst>
          </a:prstGeom>
          <a:solidFill>
            <a:srgbClr val="CAA23A"/>
          </a:solidFill>
          <a:ln/>
        </p:spPr>
      </p:sp>
      <p:sp>
        <p:nvSpPr>
          <p:cNvPr id="17" name="Text 14"/>
          <p:cNvSpPr/>
          <p:nvPr/>
        </p:nvSpPr>
        <p:spPr>
          <a:xfrm>
            <a:off x="713232" y="3438144"/>
            <a:ext cx="3950208" cy="9326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750"/>
              </a:lnSpc>
              <a:buNone/>
            </a:pPr>
            <a:r>
              <a:rPr lang="en-US" sz="1300" b="1" dirty="0">
                <a:solidFill>
                  <a:srgbClr val="CAA2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单位　</a:t>
            </a:r>
            <a:pPr indent="0" marL="0">
              <a:lnSpc>
                <a:spcPts val="1750"/>
              </a:lnSpc>
              <a:buNone/>
            </a:pPr>
            <a:r>
              <a:rPr lang="en-US" sz="11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1 g/cm³ = 1000 kg/m³</a:t>
            </a:r>
            <a:endParaRPr lang="en-US" sz="1300" dirty="0"/>
          </a:p>
        </p:txBody>
      </p:sp>
      <p:sp>
        <p:nvSpPr>
          <p:cNvPr id="18" name="Text 15"/>
          <p:cNvSpPr/>
          <p:nvPr/>
        </p:nvSpPr>
        <p:spPr>
          <a:xfrm>
            <a:off x="7315200" y="4791456"/>
            <a:ext cx="1645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环节详解　9 / 11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测量物质的密度 · 公开课</dc:title>
  <dc:subject>PptxGenJS Presentation</dc:subject>
  <dc:creator>光鹿课件</dc:creator>
  <cp:lastModifiedBy>光鹿课件</cp:lastModifiedBy>
  <cp:revision>1</cp:revision>
  <dcterms:created xsi:type="dcterms:W3CDTF">2026-06-25T19:39:48Z</dcterms:created>
  <dcterms:modified xsi:type="dcterms:W3CDTF">2026-06-25T19:39:48Z</dcterms:modified>
</cp:coreProperties>
</file>