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notesMasterIdLst>
    <p:notesMasterId r:id="rId15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mass-conservation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mass-conservation/index.html?mode=quiz" TargetMode="External"/><Relationship Id="rId1" Type="http://schemas.openxmlformats.org/officeDocument/2006/relationships/image" Target="../media/image-10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globalaits.com/files/mass-conservation/index.html?sys=p4" TargetMode="Externa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mass-conservation/index.html?sys=p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globalaits.com/files/mass-conservation/index.html?sys=p4" TargetMode="External"/><Relationship Id="rId2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mass-conservation/index.html?sys=mo" TargetMode="External"/><Relationship Id="rId1" Type="http://schemas.openxmlformats.org/officeDocument/2006/relationships/image" Target="../media/image-5-1.png"/><Relationship Id="rId3" Type="http://schemas.openxmlformats.org/officeDocument/2006/relationships/image" Target="../media/image-5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mass-conservation/index.html?sys=mg" TargetMode="External"/><Relationship Id="rId1" Type="http://schemas.openxmlformats.org/officeDocument/2006/relationships/image" Target="../media/image-6-1.png"/><Relationship Id="rId3" Type="http://schemas.openxmlformats.org/officeDocument/2006/relationships/image" Target="../media/image-6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globalaits.com/files/mass-conservation/index.html?sys=fc" TargetMode="External"/><Relationship Id="rId2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mass-conservation/index.html?mode=micro&amp;rxn=c&amp;mt=100" TargetMode="External"/><Relationship Id="rId1" Type="http://schemas.openxmlformats.org/officeDocument/2006/relationships/image" Target="../media/image-8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1B202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esktop/教学课件展示图片/化学/质量守恒/封面-黄铜天平静物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B2023">
              <a:alpha val="6000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0" y="2834640"/>
            <a:ext cx="9144000" cy="2308860"/>
          </a:xfrm>
          <a:prstGeom prst="rect">
            <a:avLst/>
          </a:prstGeom>
          <a:solidFill>
            <a:srgbClr val="0D1113">
              <a:alpha val="72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566928" y="1078992"/>
            <a:ext cx="8046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spc="300" kern="0" dirty="0">
                <a:solidFill>
                  <a:srgbClr val="ECB2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沪教版化学 · 九年级上册 · 第四章 认识化学变化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02920" y="1481328"/>
            <a:ext cx="8229600" cy="1005840"/>
          </a:xfrm>
          <a:prstGeom prst="rect">
            <a:avLst/>
          </a:prstGeom>
          <a:noFill/>
          <a:ln/>
          <a:effectLst>
            <a:outerShdw sx="100000" sy="100000" kx="0" ky="0" algn="bl" rotWithShape="0" blurRad="114300" dist="38100" dir="5400000">
              <a:srgbClr val="000000">
                <a:alpha val="60000"/>
              </a:srgbClr>
            </a:outerShdw>
          </a:effectLst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4400" b="1" spc="200" kern="0" dirty="0">
                <a:solidFill>
                  <a:srgbClr val="FAF6E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化学反应中的质量关系</a:t>
            </a:r>
            <a:endParaRPr lang="en-US" sz="4400" dirty="0"/>
          </a:p>
        </p:txBody>
      </p:sp>
      <p:sp>
        <p:nvSpPr>
          <p:cNvPr id="7" name="Text 4"/>
          <p:cNvSpPr/>
          <p:nvPr/>
        </p:nvSpPr>
        <p:spPr>
          <a:xfrm>
            <a:off x="566928" y="2615184"/>
            <a:ext cx="80467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spc="100" kern="0" dirty="0">
                <a:solidFill>
                  <a:srgbClr val="E6E1D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质量守恒定律   |   先预测,再上秤 —— 一架看得见质量去向的数字天平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566928" y="3310128"/>
            <a:ext cx="1568196" cy="365760"/>
          </a:xfrm>
          <a:prstGeom prst="roundRect">
            <a:avLst>
              <a:gd name="adj" fmla="val 50000"/>
            </a:avLst>
          </a:prstGeom>
          <a:solidFill>
            <a:srgbClr val="C77F48"/>
          </a:solidFill>
          <a:ln w="9525">
            <a:solidFill>
              <a:srgbClr val="8F5326"/>
            </a:solidFill>
            <a:prstDash val="solid"/>
          </a:ln>
          <a:effectLst>
            <a:outerShdw sx="100000" sy="100000" kx="0" ky="0" algn="bl" rotWithShape="0" blurRad="88900" dist="25400" dir="5400000">
              <a:srgbClr val="54300F">
                <a:alpha val="45000"/>
              </a:srgbClr>
            </a:outerShdw>
          </a:effectLst>
        </p:spPr>
      </p:sp>
      <p:sp>
        <p:nvSpPr>
          <p:cNvPr id="9" name="Text 6"/>
          <p:cNvSpPr/>
          <p:nvPr/>
        </p:nvSpPr>
        <p:spPr>
          <a:xfrm>
            <a:off x="566928" y="3300984"/>
            <a:ext cx="1568196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50" b="1" u="sng" dirty="0">
                <a:solidFill>
                  <a:srgbClr val="2C1A0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打开数字天平实验台</a:t>
            </a:r>
            <a:endParaRPr lang="en-US" sz="1150" dirty="0"/>
          </a:p>
        </p:txBody>
      </p:sp>
      <p:sp>
        <p:nvSpPr>
          <p:cNvPr id="10" name="Text 7"/>
          <p:cNvSpPr/>
          <p:nvPr/>
        </p:nvSpPr>
        <p:spPr>
          <a:xfrm>
            <a:off x="566928" y="4370832"/>
            <a:ext cx="54864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C5BFA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授课:____________      班级:九年级____班</a:t>
            </a:r>
            <a:endParaRPr lang="en-US" sz="1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2ED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818120" y="-868680"/>
            <a:ext cx="2194560" cy="2194560"/>
          </a:xfrm>
          <a:prstGeom prst="ellipse">
            <a:avLst/>
          </a:prstGeom>
          <a:solidFill>
            <a:srgbClr val="FFFFFF">
              <a:alpha val="0"/>
            </a:srgbClr>
          </a:solidFill>
          <a:ln w="12700">
            <a:solidFill>
              <a:srgbClr val="C77F48">
                <a:alpha val="4500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8229600" y="-457200"/>
            <a:ext cx="1371600" cy="1371600"/>
          </a:xfrm>
          <a:prstGeom prst="ellipse">
            <a:avLst/>
          </a:prstGeom>
          <a:solidFill>
            <a:srgbClr val="FFFFFF">
              <a:alpha val="0"/>
            </a:srgbClr>
          </a:solidFill>
          <a:ln w="9525">
            <a:solidFill>
              <a:srgbClr val="C77F48">
                <a:alpha val="30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411480" y="384048"/>
            <a:ext cx="566928" cy="292608"/>
          </a:xfrm>
          <a:prstGeom prst="roundRect">
            <a:avLst>
              <a:gd name="adj" fmla="val 50000"/>
            </a:avLst>
          </a:prstGeom>
          <a:solidFill>
            <a:srgbClr val="272D31"/>
          </a:solidFill>
          <a:ln w="9525">
            <a:solidFill>
              <a:srgbClr val="C77F48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411480" y="373075"/>
            <a:ext cx="566928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50" b="1" spc="200" kern="0" dirty="0">
                <a:solidFill>
                  <a:srgbClr val="ECB2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当堂检验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393192" y="713232"/>
            <a:ext cx="82296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spc="50" kern="0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四道判断,守住四个易错点</a:t>
            </a:r>
            <a:endParaRPr lang="en-US" sz="2500" dirty="0"/>
          </a:p>
        </p:txBody>
      </p:sp>
      <p:sp>
        <p:nvSpPr>
          <p:cNvPr id="7" name="Shape 5"/>
          <p:cNvSpPr/>
          <p:nvPr/>
        </p:nvSpPr>
        <p:spPr>
          <a:xfrm>
            <a:off x="429768" y="1335024"/>
            <a:ext cx="566928" cy="41148"/>
          </a:xfrm>
          <a:prstGeom prst="rect">
            <a:avLst/>
          </a:prstGeom>
          <a:solidFill>
            <a:srgbClr val="C77F48"/>
          </a:solidFill>
          <a:ln/>
        </p:spPr>
      </p:sp>
      <p:sp>
        <p:nvSpPr>
          <p:cNvPr id="8" name="Shape 6"/>
          <p:cNvSpPr/>
          <p:nvPr/>
        </p:nvSpPr>
        <p:spPr>
          <a:xfrm>
            <a:off x="457200" y="1682496"/>
            <a:ext cx="77724" cy="777240"/>
          </a:xfrm>
          <a:prstGeom prst="rect">
            <a:avLst/>
          </a:prstGeom>
          <a:solidFill>
            <a:srgbClr val="3FA98C"/>
          </a:solidFill>
          <a:ln/>
        </p:spPr>
      </p:sp>
      <p:sp>
        <p:nvSpPr>
          <p:cNvPr id="9" name="Text 7"/>
          <p:cNvSpPr/>
          <p:nvPr/>
        </p:nvSpPr>
        <p:spPr>
          <a:xfrm>
            <a:off x="640080" y="1627632"/>
            <a:ext cx="29260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前两道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640080" y="1920240"/>
            <a:ext cx="292608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镁条"变重"、敞口"变轻"——都不违反守恒,关键是把进出体系的气体算进总账。</a:t>
            </a:r>
            <a:endParaRPr lang="en-US" sz="1050" dirty="0"/>
          </a:p>
        </p:txBody>
      </p:sp>
      <p:sp>
        <p:nvSpPr>
          <p:cNvPr id="11" name="Shape 9"/>
          <p:cNvSpPr/>
          <p:nvPr/>
        </p:nvSpPr>
        <p:spPr>
          <a:xfrm>
            <a:off x="457200" y="2633472"/>
            <a:ext cx="77724" cy="777240"/>
          </a:xfrm>
          <a:prstGeom prst="rect">
            <a:avLst/>
          </a:prstGeom>
          <a:solidFill>
            <a:srgbClr val="D8A23C"/>
          </a:solidFill>
          <a:ln/>
        </p:spPr>
      </p:sp>
      <p:sp>
        <p:nvSpPr>
          <p:cNvPr id="12" name="Text 10"/>
          <p:cNvSpPr/>
          <p:nvPr/>
        </p:nvSpPr>
        <p:spPr>
          <a:xfrm>
            <a:off x="640080" y="2578608"/>
            <a:ext cx="29260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第三道</a:t>
            </a:r>
            <a:endParaRPr lang="en-US" sz="1300" dirty="0"/>
          </a:p>
        </p:txBody>
      </p:sp>
      <p:sp>
        <p:nvSpPr>
          <p:cNvPr id="13" name="Text 11"/>
          <p:cNvSpPr/>
          <p:nvPr/>
        </p:nvSpPr>
        <p:spPr>
          <a:xfrm>
            <a:off x="640080" y="2871216"/>
            <a:ext cx="292608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蜡烛"烧没了"——产物全是气体,散逸到空气中。看不见 ≠ 不存在。</a:t>
            </a:r>
            <a:endParaRPr lang="en-US" sz="1050" dirty="0"/>
          </a:p>
        </p:txBody>
      </p:sp>
      <p:sp>
        <p:nvSpPr>
          <p:cNvPr id="14" name="Shape 12"/>
          <p:cNvSpPr/>
          <p:nvPr/>
        </p:nvSpPr>
        <p:spPr>
          <a:xfrm>
            <a:off x="457200" y="3584448"/>
            <a:ext cx="77724" cy="777240"/>
          </a:xfrm>
          <a:prstGeom prst="rect">
            <a:avLst/>
          </a:prstGeom>
          <a:solidFill>
            <a:srgbClr val="CF5F51"/>
          </a:solidFill>
          <a:ln/>
        </p:spPr>
      </p:sp>
      <p:sp>
        <p:nvSpPr>
          <p:cNvPr id="15" name="Text 13"/>
          <p:cNvSpPr/>
          <p:nvPr/>
        </p:nvSpPr>
        <p:spPr>
          <a:xfrm>
            <a:off x="640080" y="3529584"/>
            <a:ext cx="29260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第四道(易忽略)</a:t>
            </a:r>
            <a:endParaRPr lang="en-US" sz="1300" dirty="0"/>
          </a:p>
        </p:txBody>
      </p:sp>
      <p:sp>
        <p:nvSpPr>
          <p:cNvPr id="16" name="Text 14"/>
          <p:cNvSpPr/>
          <p:nvPr/>
        </p:nvSpPr>
        <p:spPr>
          <a:xfrm>
            <a:off x="640080" y="3822192"/>
            <a:ext cx="292608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100g水结成100g冰——质量虽然不变,但这是物理变化,不适用质量守恒定律。定律只管化学反应。</a:t>
            </a:r>
            <a:endParaRPr lang="en-US" sz="1050" dirty="0"/>
          </a:p>
        </p:txBody>
      </p:sp>
      <p:sp>
        <p:nvSpPr>
          <p:cNvPr id="17" name="Shape 15"/>
          <p:cNvSpPr/>
          <p:nvPr/>
        </p:nvSpPr>
        <p:spPr>
          <a:xfrm>
            <a:off x="3909060" y="1741932"/>
            <a:ext cx="4818888" cy="2203704"/>
          </a:xfrm>
          <a:prstGeom prst="rect">
            <a:avLst/>
          </a:prstGeom>
          <a:solidFill>
            <a:srgbClr val="FFFFFF"/>
          </a:solidFill>
          <a:ln w="12700">
            <a:solidFill>
              <a:srgbClr val="D8CFBB"/>
            </a:solidFill>
            <a:prstDash val="solid"/>
          </a:ln>
          <a:effectLst>
            <a:outerShdw sx="100000" sy="100000" kx="0" ky="0" algn="bl" rotWithShape="0" blurRad="177800" dist="50800" dir="5400000">
              <a:srgbClr val="14100A">
                <a:alpha val="50000"/>
              </a:srgbClr>
            </a:outerShdw>
          </a:effectLst>
        </p:spPr>
      </p:sp>
      <p:pic>
        <p:nvPicPr>
          <p:cNvPr id="18" name="Image 0" descr="/Users/shaorunze/Documents/Claude/Projects/ai推演/质量守恒-实验台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3950208" y="1783080"/>
            <a:ext cx="4736592" cy="2121408"/>
          </a:xfrm>
          <a:prstGeom prst="rect">
            <a:avLst/>
          </a:prstGeom>
        </p:spPr>
      </p:pic>
      <p:sp>
        <p:nvSpPr>
          <p:cNvPr id="19" name="Shape 16"/>
          <p:cNvSpPr/>
          <p:nvPr/>
        </p:nvSpPr>
        <p:spPr>
          <a:xfrm>
            <a:off x="4059936" y="1892808"/>
            <a:ext cx="1065276" cy="274320"/>
          </a:xfrm>
          <a:prstGeom prst="roundRect">
            <a:avLst>
              <a:gd name="adj" fmla="val 50000"/>
            </a:avLst>
          </a:prstGeom>
          <a:solidFill>
            <a:srgbClr val="1B2023">
              <a:alpha val="84000"/>
            </a:srgbClr>
          </a:solidFill>
          <a:ln/>
        </p:spPr>
      </p:sp>
      <p:sp>
        <p:nvSpPr>
          <p:cNvPr id="20" name="Text 17"/>
          <p:cNvSpPr/>
          <p:nvPr/>
        </p:nvSpPr>
        <p:spPr>
          <a:xfrm>
            <a:off x="4059936" y="1881835"/>
            <a:ext cx="1065276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50" b="1" dirty="0">
                <a:solidFill>
                  <a:srgbClr val="ECB2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点选项即判,带解析</a:t>
            </a:r>
            <a:endParaRPr lang="en-US" sz="950" dirty="0"/>
          </a:p>
        </p:txBody>
      </p:sp>
      <p:sp>
        <p:nvSpPr>
          <p:cNvPr id="21" name="Shape 18"/>
          <p:cNvSpPr/>
          <p:nvPr/>
        </p:nvSpPr>
        <p:spPr>
          <a:xfrm>
            <a:off x="3950208" y="4224528"/>
            <a:ext cx="1691640" cy="365760"/>
          </a:xfrm>
          <a:prstGeom prst="roundRect">
            <a:avLst>
              <a:gd name="adj" fmla="val 50000"/>
            </a:avLst>
          </a:prstGeom>
          <a:solidFill>
            <a:srgbClr val="C77F48"/>
          </a:solidFill>
          <a:ln w="9525">
            <a:solidFill>
              <a:srgbClr val="8F5326"/>
            </a:solidFill>
            <a:prstDash val="solid"/>
          </a:ln>
          <a:effectLst>
            <a:outerShdw sx="100000" sy="100000" kx="0" ky="0" algn="bl" rotWithShape="0" blurRad="88900" dist="25400" dir="5400000">
              <a:srgbClr val="54300F">
                <a:alpha val="45000"/>
              </a:srgbClr>
            </a:outerShdw>
          </a:effectLst>
        </p:spPr>
      </p:sp>
      <p:sp>
        <p:nvSpPr>
          <p:cNvPr id="22" name="Text 19"/>
          <p:cNvSpPr/>
          <p:nvPr/>
        </p:nvSpPr>
        <p:spPr>
          <a:xfrm>
            <a:off x="3950208" y="4215384"/>
            <a:ext cx="16916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50" b="1" u="sng" dirty="0">
                <a:solidFill>
                  <a:srgbClr val="2C1A0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实验台 · 判断挑战</a:t>
            </a:r>
            <a:endParaRPr lang="en-US" sz="1150" dirty="0"/>
          </a:p>
        </p:txBody>
      </p:sp>
      <p:sp>
        <p:nvSpPr>
          <p:cNvPr id="23" name="Text 20"/>
          <p:cNvSpPr/>
          <p:nvPr/>
        </p:nvSpPr>
        <p:spPr>
          <a:xfrm>
            <a:off x="411480" y="4809744"/>
            <a:ext cx="42062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化学反应中的质量关系 · 沪教版化学九年级上册</a:t>
            </a:r>
            <a:endParaRPr lang="en-US" sz="850" dirty="0"/>
          </a:p>
        </p:txBody>
      </p:sp>
      <p:sp>
        <p:nvSpPr>
          <p:cNvPr id="24" name="Text 21"/>
          <p:cNvSpPr/>
          <p:nvPr/>
        </p:nvSpPr>
        <p:spPr>
          <a:xfrm>
            <a:off x="8412480" y="4791456"/>
            <a:ext cx="4572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8F532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10</a:t>
            </a:r>
            <a:endParaRPr lang="en-US" sz="1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1B202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esktop/教学课件展示图片/化学/质量守恒/史话-拉瓦锡器皿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B2023">
              <a:alpha val="6800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0" y="2834640"/>
            <a:ext cx="9144000" cy="2308860"/>
          </a:xfrm>
          <a:prstGeom prst="rect">
            <a:avLst/>
          </a:prstGeom>
          <a:solidFill>
            <a:srgbClr val="0D1113">
              <a:alpha val="76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566928" y="914400"/>
            <a:ext cx="1513332" cy="292608"/>
          </a:xfrm>
          <a:prstGeom prst="roundRect">
            <a:avLst>
              <a:gd name="adj" fmla="val 50000"/>
            </a:avLst>
          </a:prstGeom>
          <a:solidFill>
            <a:srgbClr val="1B2023"/>
          </a:solidFill>
          <a:ln w="9525">
            <a:solidFill>
              <a:srgbClr val="C77F48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566928" y="903427"/>
            <a:ext cx="1513332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50" b="1" spc="200" kern="0" dirty="0">
                <a:solidFill>
                  <a:srgbClr val="ECB2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科学史 · 两架天平的故事</a:t>
            </a:r>
            <a:endParaRPr lang="en-US" sz="1050" dirty="0"/>
          </a:p>
        </p:txBody>
      </p:sp>
      <p:sp>
        <p:nvSpPr>
          <p:cNvPr id="7" name="Text 4"/>
          <p:cNvSpPr/>
          <p:nvPr/>
        </p:nvSpPr>
        <p:spPr>
          <a:xfrm>
            <a:off x="548640" y="1316736"/>
            <a:ext cx="8046720" cy="640080"/>
          </a:xfrm>
          <a:prstGeom prst="rect">
            <a:avLst/>
          </a:prstGeom>
          <a:noFill/>
          <a:ln/>
          <a:effectLst>
            <a:outerShdw sx="100000" sy="100000" kx="0" ky="0" algn="bl" rotWithShape="0" blurRad="101600" dist="38100" dir="5400000">
              <a:srgbClr val="000000">
                <a:alpha val="60000"/>
              </a:srgbClr>
            </a:outerShdw>
          </a:effectLst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spc="100" kern="0" dirty="0">
                <a:solidFill>
                  <a:srgbClr val="FAF6E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波义耳输给了一扇没关的门</a:t>
            </a:r>
            <a:endParaRPr lang="en-US" sz="3000" dirty="0"/>
          </a:p>
        </p:txBody>
      </p:sp>
      <p:sp>
        <p:nvSpPr>
          <p:cNvPr id="8" name="Text 5"/>
          <p:cNvSpPr/>
          <p:nvPr/>
        </p:nvSpPr>
        <p:spPr>
          <a:xfrm>
            <a:off x="566928" y="2286000"/>
            <a:ext cx="7863840" cy="1463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2600"/>
              </a:lnSpc>
              <a:buNone/>
            </a:pPr>
            <a:r>
              <a:rPr lang="en-US" sz="1450" dirty="0">
                <a:solidFill>
                  <a:srgbClr val="E8E2D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1673年,波义耳在敞口容器中煅烧金属,看到质量增加,得出"质量不守恒"。
</a:t>
            </a:r>
            <a:pPr indent="0" marL="0">
              <a:lnSpc>
                <a:spcPts val="2600"/>
              </a:lnSpc>
              <a:buNone/>
            </a:pPr>
            <a:r>
              <a:rPr lang="en-US" sz="1450" dirty="0">
                <a:solidFill>
                  <a:srgbClr val="E8E2D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1777年,拉瓦锡改用密闭容器与精确天平重做实验,确立了质量守恒定律。
</a:t>
            </a:r>
            <a:pPr indent="0" marL="0">
              <a:lnSpc>
                <a:spcPts val="2600"/>
              </a:lnSpc>
              <a:buNone/>
            </a:pPr>
            <a:r>
              <a:rPr lang="en-US" sz="1450" b="1" dirty="0">
                <a:solidFill>
                  <a:srgbClr val="ECB2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两人的差别只有一个:有没有把"门"关上。定量与条件控制,决定科学结论。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411480" y="4809744"/>
            <a:ext cx="42062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9AA4A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化学反应中的质量关系 · 沪教版化学九年级上册</a:t>
            </a:r>
            <a:endParaRPr lang="en-US" sz="850" dirty="0"/>
          </a:p>
        </p:txBody>
      </p:sp>
      <p:sp>
        <p:nvSpPr>
          <p:cNvPr id="10" name="Text 7"/>
          <p:cNvSpPr/>
          <p:nvPr/>
        </p:nvSpPr>
        <p:spPr>
          <a:xfrm>
            <a:off x="8412480" y="4791456"/>
            <a:ext cx="4572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ECB2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11</a:t>
            </a:r>
            <a:endParaRPr lang="en-US" sz="1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2ED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818120" y="-868680"/>
            <a:ext cx="2194560" cy="2194560"/>
          </a:xfrm>
          <a:prstGeom prst="ellipse">
            <a:avLst/>
          </a:prstGeom>
          <a:solidFill>
            <a:srgbClr val="FFFFFF">
              <a:alpha val="0"/>
            </a:srgbClr>
          </a:solidFill>
          <a:ln w="12700">
            <a:solidFill>
              <a:srgbClr val="C77F48">
                <a:alpha val="4500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8229600" y="-457200"/>
            <a:ext cx="1371600" cy="1371600"/>
          </a:xfrm>
          <a:prstGeom prst="ellipse">
            <a:avLst/>
          </a:prstGeom>
          <a:solidFill>
            <a:srgbClr val="FFFFFF">
              <a:alpha val="0"/>
            </a:srgbClr>
          </a:solidFill>
          <a:ln w="9525">
            <a:solidFill>
              <a:srgbClr val="C77F48">
                <a:alpha val="30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411480" y="384048"/>
            <a:ext cx="566928" cy="292608"/>
          </a:xfrm>
          <a:prstGeom prst="roundRect">
            <a:avLst>
              <a:gd name="adj" fmla="val 50000"/>
            </a:avLst>
          </a:prstGeom>
          <a:solidFill>
            <a:srgbClr val="272D31"/>
          </a:solidFill>
          <a:ln w="9525">
            <a:solidFill>
              <a:srgbClr val="C77F48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411480" y="373075"/>
            <a:ext cx="566928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50" b="1" spc="200" kern="0" dirty="0">
                <a:solidFill>
                  <a:srgbClr val="ECB2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课堂收束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393192" y="713232"/>
            <a:ext cx="82296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spc="50" kern="0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结论,从你们的预测与数据中长出来</a:t>
            </a:r>
            <a:endParaRPr lang="en-US" sz="2500" dirty="0"/>
          </a:p>
        </p:txBody>
      </p:sp>
      <p:sp>
        <p:nvSpPr>
          <p:cNvPr id="7" name="Shape 5"/>
          <p:cNvSpPr/>
          <p:nvPr/>
        </p:nvSpPr>
        <p:spPr>
          <a:xfrm>
            <a:off x="429768" y="1335024"/>
            <a:ext cx="566928" cy="41148"/>
          </a:xfrm>
          <a:prstGeom prst="rect">
            <a:avLst/>
          </a:prstGeom>
          <a:solidFill>
            <a:srgbClr val="C77F48"/>
          </a:solidFill>
          <a:ln/>
        </p:spPr>
      </p:sp>
      <p:sp>
        <p:nvSpPr>
          <p:cNvPr id="8" name="Shape 6"/>
          <p:cNvSpPr/>
          <p:nvPr/>
        </p:nvSpPr>
        <p:spPr>
          <a:xfrm>
            <a:off x="457200" y="1664208"/>
            <a:ext cx="8229600" cy="786384"/>
          </a:xfrm>
          <a:prstGeom prst="roundRect">
            <a:avLst>
              <a:gd name="adj" fmla="val 11628"/>
            </a:avLst>
          </a:prstGeom>
          <a:solidFill>
            <a:srgbClr val="E6DFCF"/>
          </a:solidFill>
          <a:ln w="9525">
            <a:solidFill>
              <a:srgbClr val="D8CFBB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457200" y="1773936"/>
            <a:ext cx="64008" cy="566928"/>
          </a:xfrm>
          <a:prstGeom prst="rect">
            <a:avLst/>
          </a:prstGeom>
          <a:solidFill>
            <a:srgbClr val="C77F48"/>
          </a:solidFill>
          <a:ln/>
        </p:spPr>
      </p:sp>
      <p:sp>
        <p:nvSpPr>
          <p:cNvPr id="10" name="Text 8"/>
          <p:cNvSpPr/>
          <p:nvPr/>
        </p:nvSpPr>
        <p:spPr>
          <a:xfrm>
            <a:off x="676656" y="1755648"/>
            <a:ext cx="1554480" cy="6035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回看记录单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2286000" y="1737360"/>
            <a:ext cx="626364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10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五个体系的预测对错与质量数据汇总:谁在镁条那一组"翻车"了?翻车的那一下,正是认知升级的一下。</a:t>
            </a:r>
            <a:endParaRPr lang="en-US" sz="1100" dirty="0"/>
          </a:p>
        </p:txBody>
      </p:sp>
      <p:sp>
        <p:nvSpPr>
          <p:cNvPr id="12" name="Shape 10"/>
          <p:cNvSpPr/>
          <p:nvPr/>
        </p:nvSpPr>
        <p:spPr>
          <a:xfrm>
            <a:off x="457200" y="2578608"/>
            <a:ext cx="8229600" cy="786384"/>
          </a:xfrm>
          <a:prstGeom prst="roundRect">
            <a:avLst>
              <a:gd name="adj" fmla="val 11628"/>
            </a:avLst>
          </a:prstGeom>
          <a:solidFill>
            <a:srgbClr val="F0E3C8"/>
          </a:solidFill>
          <a:ln w="12700">
            <a:solidFill>
              <a:srgbClr val="C77F48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457200" y="2688336"/>
            <a:ext cx="64008" cy="566928"/>
          </a:xfrm>
          <a:prstGeom prst="rect">
            <a:avLst/>
          </a:prstGeom>
          <a:solidFill>
            <a:srgbClr val="3FA98C"/>
          </a:solidFill>
          <a:ln/>
        </p:spPr>
      </p:sp>
      <p:sp>
        <p:nvSpPr>
          <p:cNvPr id="14" name="Text 12"/>
          <p:cNvSpPr/>
          <p:nvPr/>
        </p:nvSpPr>
        <p:spPr>
          <a:xfrm>
            <a:off x="676656" y="2670048"/>
            <a:ext cx="1554480" cy="6035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让"小衡"归纳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2286000" y="2651760"/>
            <a:ext cx="626364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10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在实验台点击「让小衡归纳规律」——AI 助手基于你们记录的数据归纳守恒定律,与黑板结论互相印证。</a:t>
            </a:r>
            <a:endParaRPr lang="en-US" sz="1100" dirty="0"/>
          </a:p>
        </p:txBody>
      </p:sp>
      <p:sp>
        <p:nvSpPr>
          <p:cNvPr id="16" name="Shape 14"/>
          <p:cNvSpPr/>
          <p:nvPr/>
        </p:nvSpPr>
        <p:spPr>
          <a:xfrm>
            <a:off x="457200" y="3493008"/>
            <a:ext cx="8229600" cy="786384"/>
          </a:xfrm>
          <a:prstGeom prst="roundRect">
            <a:avLst>
              <a:gd name="adj" fmla="val 11628"/>
            </a:avLst>
          </a:prstGeom>
          <a:solidFill>
            <a:srgbClr val="E6DFCF"/>
          </a:solidFill>
          <a:ln w="9525">
            <a:solidFill>
              <a:srgbClr val="D8CFBB"/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457200" y="3602736"/>
            <a:ext cx="64008" cy="566928"/>
          </a:xfrm>
          <a:prstGeom prst="rect">
            <a:avLst/>
          </a:prstGeom>
          <a:solidFill>
            <a:srgbClr val="D8A23C"/>
          </a:solidFill>
          <a:ln/>
        </p:spPr>
      </p:sp>
      <p:sp>
        <p:nvSpPr>
          <p:cNvPr id="18" name="Text 16"/>
          <p:cNvSpPr/>
          <p:nvPr/>
        </p:nvSpPr>
        <p:spPr>
          <a:xfrm>
            <a:off x="676656" y="3584448"/>
            <a:ext cx="1554480" cy="6035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课后任务</a:t>
            </a:r>
            <a:endParaRPr lang="en-US" sz="1300" dirty="0"/>
          </a:p>
        </p:txBody>
      </p:sp>
      <p:sp>
        <p:nvSpPr>
          <p:cNvPr id="19" name="Text 17"/>
          <p:cNvSpPr/>
          <p:nvPr/>
        </p:nvSpPr>
        <p:spPr>
          <a:xfrm>
            <a:off x="2286000" y="3566160"/>
            <a:ext cx="626364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10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①完成课本本节练习;②用厨房秤称蜡烛燃烧前后的质量并解释;③预习:化学方程式——配平的依据,正是今天的"原子三不变"。</a:t>
            </a:r>
            <a:endParaRPr lang="en-US" sz="1100" dirty="0"/>
          </a:p>
        </p:txBody>
      </p:sp>
      <p:sp>
        <p:nvSpPr>
          <p:cNvPr id="20" name="Shape 18"/>
          <p:cNvSpPr/>
          <p:nvPr/>
        </p:nvSpPr>
        <p:spPr>
          <a:xfrm>
            <a:off x="457200" y="4526280"/>
            <a:ext cx="1938528" cy="365760"/>
          </a:xfrm>
          <a:prstGeom prst="roundRect">
            <a:avLst>
              <a:gd name="adj" fmla="val 50000"/>
            </a:avLst>
          </a:prstGeom>
          <a:solidFill>
            <a:srgbClr val="C77F48"/>
          </a:solidFill>
          <a:ln w="9525">
            <a:solidFill>
              <a:srgbClr val="8F5326"/>
            </a:solidFill>
            <a:prstDash val="solid"/>
          </a:ln>
          <a:effectLst>
            <a:outerShdw sx="100000" sy="100000" kx="0" ky="0" algn="bl" rotWithShape="0" blurRad="88900" dist="25400" dir="5400000">
              <a:srgbClr val="54300F">
                <a:alpha val="45000"/>
              </a:srgbClr>
            </a:outerShdw>
          </a:effectLst>
        </p:spPr>
      </p:sp>
      <p:sp>
        <p:nvSpPr>
          <p:cNvPr id="21" name="Text 19"/>
          <p:cNvSpPr/>
          <p:nvPr/>
        </p:nvSpPr>
        <p:spPr>
          <a:xfrm>
            <a:off x="457200" y="4517136"/>
            <a:ext cx="19385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50" b="1" u="sng" dirty="0">
                <a:solidFill>
                  <a:srgbClr val="2C1A0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实验台 · 记录单与小衡</a:t>
            </a:r>
            <a:endParaRPr lang="en-US" sz="1150" dirty="0"/>
          </a:p>
        </p:txBody>
      </p:sp>
      <p:sp>
        <p:nvSpPr>
          <p:cNvPr id="22" name="Text 20"/>
          <p:cNvSpPr/>
          <p:nvPr/>
        </p:nvSpPr>
        <p:spPr>
          <a:xfrm>
            <a:off x="411480" y="4809744"/>
            <a:ext cx="42062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化学反应中的质量关系 · 沪教版化学九年级上册</a:t>
            </a:r>
            <a:endParaRPr lang="en-US" sz="850" dirty="0"/>
          </a:p>
        </p:txBody>
      </p:sp>
      <p:sp>
        <p:nvSpPr>
          <p:cNvPr id="23" name="Text 21"/>
          <p:cNvSpPr/>
          <p:nvPr/>
        </p:nvSpPr>
        <p:spPr>
          <a:xfrm>
            <a:off x="8412480" y="4791456"/>
            <a:ext cx="4572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8F532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12</a:t>
            </a:r>
            <a:endParaRPr lang="en-US" sz="1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1B202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esktop/教学课件展示图片/化学/质量守恒/封面-黄铜天平静物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B2023">
              <a:alpha val="7000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0" y="2834640"/>
            <a:ext cx="9144000" cy="2308860"/>
          </a:xfrm>
          <a:prstGeom prst="rect">
            <a:avLst/>
          </a:prstGeom>
          <a:solidFill>
            <a:srgbClr val="0D1113">
              <a:alpha val="78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457200" y="1554480"/>
            <a:ext cx="8229600" cy="731520"/>
          </a:xfrm>
          <a:prstGeom prst="rect">
            <a:avLst/>
          </a:prstGeom>
          <a:noFill/>
          <a:ln/>
          <a:effectLst>
            <a:outerShdw sx="100000" sy="100000" kx="0" ky="0" algn="bl" rotWithShape="0" blurRad="114300" dist="38100" dir="5400000">
              <a:srgbClr val="000000">
                <a:alpha val="60000"/>
              </a:srgbClr>
            </a:outerShdw>
          </a:effectLst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400" b="1" spc="600" kern="0" dirty="0">
                <a:solidFill>
                  <a:srgbClr val="FAF6E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质量不会凭空产生</a:t>
            </a:r>
            <a:endParaRPr lang="en-US" sz="3400" dirty="0"/>
          </a:p>
        </p:txBody>
      </p:sp>
      <p:sp>
        <p:nvSpPr>
          <p:cNvPr id="6" name="Text 3"/>
          <p:cNvSpPr/>
          <p:nvPr/>
        </p:nvSpPr>
        <p:spPr>
          <a:xfrm>
            <a:off x="457200" y="2331720"/>
            <a:ext cx="8229600" cy="731520"/>
          </a:xfrm>
          <a:prstGeom prst="rect">
            <a:avLst/>
          </a:prstGeom>
          <a:noFill/>
          <a:ln/>
          <a:effectLst>
            <a:outerShdw sx="100000" sy="100000" kx="0" ky="0" algn="bl" rotWithShape="0" blurRad="114300" dist="38100" dir="5400000">
              <a:srgbClr val="000000">
                <a:alpha val="60000"/>
              </a:srgbClr>
            </a:outerShdw>
          </a:effectLst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400" b="1" spc="600" kern="0" dirty="0">
                <a:solidFill>
                  <a:srgbClr val="ECB2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也不会凭空消失</a:t>
            </a:r>
            <a:endParaRPr lang="en-US" sz="3400" dirty="0"/>
          </a:p>
        </p:txBody>
      </p:sp>
      <p:sp>
        <p:nvSpPr>
          <p:cNvPr id="7" name="Text 4"/>
          <p:cNvSpPr/>
          <p:nvPr/>
        </p:nvSpPr>
        <p:spPr>
          <a:xfrm>
            <a:off x="457200" y="374904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spc="400" kern="0" dirty="0">
                <a:solidFill>
                  <a:srgbClr val="D5CFC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谢谢观看 · 欢迎指导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411480" y="4809744"/>
            <a:ext cx="42062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9AA4A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化学反应中的质量关系 · 沪教版化学九年级上册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412480" y="4791456"/>
            <a:ext cx="4572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ECB2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13</a:t>
            </a:r>
            <a:endParaRPr lang="en-US" sz="1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2ED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818120" y="-868680"/>
            <a:ext cx="2194560" cy="2194560"/>
          </a:xfrm>
          <a:prstGeom prst="ellipse">
            <a:avLst/>
          </a:prstGeom>
          <a:solidFill>
            <a:srgbClr val="FFFFFF">
              <a:alpha val="0"/>
            </a:srgbClr>
          </a:solidFill>
          <a:ln w="12700">
            <a:solidFill>
              <a:srgbClr val="C77F48">
                <a:alpha val="4500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8229600" y="-457200"/>
            <a:ext cx="1371600" cy="1371600"/>
          </a:xfrm>
          <a:prstGeom prst="ellipse">
            <a:avLst/>
          </a:prstGeom>
          <a:solidFill>
            <a:srgbClr val="FFFFFF">
              <a:alpha val="0"/>
            </a:srgbClr>
          </a:solidFill>
          <a:ln w="9525">
            <a:solidFill>
              <a:srgbClr val="C77F48">
                <a:alpha val="30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411480" y="384048"/>
            <a:ext cx="1303020" cy="292608"/>
          </a:xfrm>
          <a:prstGeom prst="roundRect">
            <a:avLst>
              <a:gd name="adj" fmla="val 50000"/>
            </a:avLst>
          </a:prstGeom>
          <a:solidFill>
            <a:srgbClr val="272D31"/>
          </a:solidFill>
          <a:ln w="9525">
            <a:solidFill>
              <a:srgbClr val="C77F48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411480" y="373075"/>
            <a:ext cx="130302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50" b="1" spc="200" kern="0" dirty="0">
                <a:solidFill>
                  <a:srgbClr val="ECB2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教材定位 · 学习目标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393192" y="713232"/>
            <a:ext cx="82296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spc="50" kern="0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从"看现象"到"算总账"</a:t>
            </a:r>
            <a:endParaRPr lang="en-US" sz="2500" dirty="0"/>
          </a:p>
        </p:txBody>
      </p:sp>
      <p:sp>
        <p:nvSpPr>
          <p:cNvPr id="7" name="Shape 5"/>
          <p:cNvSpPr/>
          <p:nvPr/>
        </p:nvSpPr>
        <p:spPr>
          <a:xfrm>
            <a:off x="429768" y="1335024"/>
            <a:ext cx="566928" cy="41148"/>
          </a:xfrm>
          <a:prstGeom prst="rect">
            <a:avLst/>
          </a:prstGeom>
          <a:solidFill>
            <a:srgbClr val="C77F48"/>
          </a:solidFill>
          <a:ln/>
        </p:spPr>
      </p:sp>
      <p:sp>
        <p:nvSpPr>
          <p:cNvPr id="8" name="Text 6"/>
          <p:cNvSpPr/>
          <p:nvPr/>
        </p:nvSpPr>
        <p:spPr>
          <a:xfrm>
            <a:off x="457200" y="1572768"/>
            <a:ext cx="822960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900"/>
              </a:lnSpc>
              <a:buNone/>
            </a:pPr>
            <a:r>
              <a:rPr lang="en-US" sz="1250" b="1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本节是初中化学从定性走向定量的转折点。</a:t>
            </a:r>
            <a:pPr indent="0" marL="0">
              <a:lnSpc>
                <a:spcPts val="1900"/>
              </a:lnSpc>
              <a:buNone/>
            </a:pPr>
            <a:r>
              <a:rPr lang="en-US" sz="125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此前我们认识了燃烧等化学反应;本节用精确的天平追问:化学反应前后,质量到底变不变?由此确立质量守恒定律,并为下一节化学方程式的书写与计算奠基——配平的依据正是原子守恒。</a:t>
            </a:r>
            <a:endParaRPr lang="en-US" sz="1250" dirty="0"/>
          </a:p>
        </p:txBody>
      </p:sp>
      <p:sp>
        <p:nvSpPr>
          <p:cNvPr id="9" name="Shape 7"/>
          <p:cNvSpPr/>
          <p:nvPr/>
        </p:nvSpPr>
        <p:spPr>
          <a:xfrm>
            <a:off x="457200" y="2468880"/>
            <a:ext cx="8229600" cy="676656"/>
          </a:xfrm>
          <a:prstGeom prst="roundRect">
            <a:avLst>
              <a:gd name="adj" fmla="val 13514"/>
            </a:avLst>
          </a:prstGeom>
          <a:solidFill>
            <a:srgbClr val="E6DFCF"/>
          </a:solidFill>
          <a:ln w="9525">
            <a:solidFill>
              <a:srgbClr val="D8CFBB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457200" y="2560320"/>
            <a:ext cx="64008" cy="493776"/>
          </a:xfrm>
          <a:prstGeom prst="rect">
            <a:avLst/>
          </a:prstGeom>
          <a:solidFill>
            <a:srgbClr val="3FA98C"/>
          </a:solidFill>
          <a:ln/>
        </p:spPr>
      </p:sp>
      <p:sp>
        <p:nvSpPr>
          <p:cNvPr id="11" name="Text 9"/>
          <p:cNvSpPr/>
          <p:nvPr/>
        </p:nvSpPr>
        <p:spPr>
          <a:xfrm>
            <a:off x="658368" y="2542032"/>
            <a:ext cx="1234440" cy="5303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50" b="1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化学观念</a:t>
            </a:r>
            <a:endParaRPr lang="en-US" sz="1350" dirty="0"/>
          </a:p>
        </p:txBody>
      </p:sp>
      <p:sp>
        <p:nvSpPr>
          <p:cNvPr id="12" name="Text 10"/>
          <p:cNvSpPr/>
          <p:nvPr/>
        </p:nvSpPr>
        <p:spPr>
          <a:xfrm>
            <a:off x="1920240" y="2523744"/>
            <a:ext cx="66294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10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理解质量守恒定律;能从"原子的种类、数目、质量三不变"的微观视角解释守恒本质;知道定律仅适用于化学变化。</a:t>
            </a:r>
            <a:endParaRPr lang="en-US" sz="1100" dirty="0"/>
          </a:p>
        </p:txBody>
      </p:sp>
      <p:sp>
        <p:nvSpPr>
          <p:cNvPr id="13" name="Shape 11"/>
          <p:cNvSpPr/>
          <p:nvPr/>
        </p:nvSpPr>
        <p:spPr>
          <a:xfrm>
            <a:off x="457200" y="3255264"/>
            <a:ext cx="8229600" cy="676656"/>
          </a:xfrm>
          <a:prstGeom prst="roundRect">
            <a:avLst>
              <a:gd name="adj" fmla="val 13514"/>
            </a:avLst>
          </a:prstGeom>
          <a:solidFill>
            <a:srgbClr val="E6DFCF"/>
          </a:solidFill>
          <a:ln w="9525">
            <a:solidFill>
              <a:srgbClr val="D8CFBB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457200" y="3346704"/>
            <a:ext cx="64008" cy="493776"/>
          </a:xfrm>
          <a:prstGeom prst="rect">
            <a:avLst/>
          </a:prstGeom>
          <a:solidFill>
            <a:srgbClr val="D8A23C"/>
          </a:solidFill>
          <a:ln/>
        </p:spPr>
      </p:sp>
      <p:sp>
        <p:nvSpPr>
          <p:cNvPr id="15" name="Text 13"/>
          <p:cNvSpPr/>
          <p:nvPr/>
        </p:nvSpPr>
        <p:spPr>
          <a:xfrm>
            <a:off x="658368" y="3328416"/>
            <a:ext cx="1234440" cy="5303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50" b="1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科学探究</a:t>
            </a:r>
            <a:endParaRPr lang="en-US" sz="1350" dirty="0"/>
          </a:p>
        </p:txBody>
      </p:sp>
      <p:sp>
        <p:nvSpPr>
          <p:cNvPr id="16" name="Text 14"/>
          <p:cNvSpPr/>
          <p:nvPr/>
        </p:nvSpPr>
        <p:spPr>
          <a:xfrm>
            <a:off x="1920240" y="3310128"/>
            <a:ext cx="66294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10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经历"预测—实验—收集证据—解释"的定量探究;能设计敞口/密闭对比实验,分析"变轻""变重"中质量的去向与来源。</a:t>
            </a:r>
            <a:endParaRPr lang="en-US" sz="1100" dirty="0"/>
          </a:p>
        </p:txBody>
      </p:sp>
      <p:sp>
        <p:nvSpPr>
          <p:cNvPr id="17" name="Shape 15"/>
          <p:cNvSpPr/>
          <p:nvPr/>
        </p:nvSpPr>
        <p:spPr>
          <a:xfrm>
            <a:off x="457200" y="4041648"/>
            <a:ext cx="8229600" cy="676656"/>
          </a:xfrm>
          <a:prstGeom prst="roundRect">
            <a:avLst>
              <a:gd name="adj" fmla="val 13514"/>
            </a:avLst>
          </a:prstGeom>
          <a:solidFill>
            <a:srgbClr val="E6DFCF"/>
          </a:solidFill>
          <a:ln w="9525">
            <a:solidFill>
              <a:srgbClr val="D8CFBB"/>
            </a:solidFill>
            <a:prstDash val="solid"/>
          </a:ln>
        </p:spPr>
      </p:sp>
      <p:sp>
        <p:nvSpPr>
          <p:cNvPr id="18" name="Shape 16"/>
          <p:cNvSpPr/>
          <p:nvPr/>
        </p:nvSpPr>
        <p:spPr>
          <a:xfrm>
            <a:off x="457200" y="4133088"/>
            <a:ext cx="64008" cy="493776"/>
          </a:xfrm>
          <a:prstGeom prst="rect">
            <a:avLst/>
          </a:prstGeom>
          <a:solidFill>
            <a:srgbClr val="CF5F51"/>
          </a:solidFill>
          <a:ln/>
        </p:spPr>
      </p:sp>
      <p:sp>
        <p:nvSpPr>
          <p:cNvPr id="19" name="Text 17"/>
          <p:cNvSpPr/>
          <p:nvPr/>
        </p:nvSpPr>
        <p:spPr>
          <a:xfrm>
            <a:off x="658368" y="4114800"/>
            <a:ext cx="1234440" cy="5303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50" b="1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科学态度</a:t>
            </a:r>
            <a:endParaRPr lang="en-US" sz="1350" dirty="0"/>
          </a:p>
        </p:txBody>
      </p:sp>
      <p:sp>
        <p:nvSpPr>
          <p:cNvPr id="20" name="Text 18"/>
          <p:cNvSpPr/>
          <p:nvPr/>
        </p:nvSpPr>
        <p:spPr>
          <a:xfrm>
            <a:off x="1920240" y="4096512"/>
            <a:ext cx="66294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10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由波义耳与拉瓦锡的对照,体会定量方法与实验条件对结论的决定作用,树立"用数据说话、算总账"的证据意识。</a:t>
            </a:r>
            <a:endParaRPr lang="en-US" sz="1100" dirty="0"/>
          </a:p>
        </p:txBody>
      </p:sp>
      <p:sp>
        <p:nvSpPr>
          <p:cNvPr id="21" name="Text 19"/>
          <p:cNvSpPr/>
          <p:nvPr/>
        </p:nvSpPr>
        <p:spPr>
          <a:xfrm>
            <a:off x="411480" y="4809744"/>
            <a:ext cx="42062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化学反应中的质量关系 · 沪教版化学九年级上册</a:t>
            </a:r>
            <a:endParaRPr lang="en-US" sz="850" dirty="0"/>
          </a:p>
        </p:txBody>
      </p:sp>
      <p:sp>
        <p:nvSpPr>
          <p:cNvPr id="22" name="Text 20"/>
          <p:cNvSpPr/>
          <p:nvPr/>
        </p:nvSpPr>
        <p:spPr>
          <a:xfrm>
            <a:off x="8412480" y="4791456"/>
            <a:ext cx="4572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8F532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2ED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818120" y="-868680"/>
            <a:ext cx="2194560" cy="2194560"/>
          </a:xfrm>
          <a:prstGeom prst="ellipse">
            <a:avLst/>
          </a:prstGeom>
          <a:solidFill>
            <a:srgbClr val="FFFFFF">
              <a:alpha val="0"/>
            </a:srgbClr>
          </a:solidFill>
          <a:ln w="12700">
            <a:solidFill>
              <a:srgbClr val="C77F48">
                <a:alpha val="4500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8229600" y="-457200"/>
            <a:ext cx="1371600" cy="1371600"/>
          </a:xfrm>
          <a:prstGeom prst="ellipse">
            <a:avLst/>
          </a:prstGeom>
          <a:solidFill>
            <a:srgbClr val="FFFFFF">
              <a:alpha val="0"/>
            </a:srgbClr>
          </a:solidFill>
          <a:ln w="9525">
            <a:solidFill>
              <a:srgbClr val="C77F48">
                <a:alpha val="30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411480" y="384048"/>
            <a:ext cx="1092708" cy="292608"/>
          </a:xfrm>
          <a:prstGeom prst="roundRect">
            <a:avLst>
              <a:gd name="adj" fmla="val 50000"/>
            </a:avLst>
          </a:prstGeom>
          <a:solidFill>
            <a:srgbClr val="272D31"/>
          </a:solidFill>
          <a:ln w="9525">
            <a:solidFill>
              <a:srgbClr val="C77F48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411480" y="373075"/>
            <a:ext cx="1092708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50" b="1" spc="200" kern="0" dirty="0">
                <a:solidFill>
                  <a:srgbClr val="ECB2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科学探究 · 设计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393192" y="713232"/>
            <a:ext cx="82296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spc="50" kern="0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先下注,再开秤</a:t>
            </a:r>
            <a:endParaRPr lang="en-US" sz="2500" dirty="0"/>
          </a:p>
        </p:txBody>
      </p:sp>
      <p:sp>
        <p:nvSpPr>
          <p:cNvPr id="7" name="Shape 5"/>
          <p:cNvSpPr/>
          <p:nvPr/>
        </p:nvSpPr>
        <p:spPr>
          <a:xfrm>
            <a:off x="429768" y="1335024"/>
            <a:ext cx="566928" cy="41148"/>
          </a:xfrm>
          <a:prstGeom prst="rect">
            <a:avLst/>
          </a:prstGeom>
          <a:solidFill>
            <a:srgbClr val="C77F48"/>
          </a:solidFill>
          <a:ln/>
        </p:spPr>
      </p:sp>
      <p:sp>
        <p:nvSpPr>
          <p:cNvPr id="8" name="Shape 6"/>
          <p:cNvSpPr/>
          <p:nvPr/>
        </p:nvSpPr>
        <p:spPr>
          <a:xfrm>
            <a:off x="457200" y="1682496"/>
            <a:ext cx="77724" cy="777240"/>
          </a:xfrm>
          <a:prstGeom prst="rect">
            <a:avLst/>
          </a:prstGeom>
          <a:solidFill>
            <a:srgbClr val="C77F48"/>
          </a:solidFill>
          <a:ln/>
        </p:spPr>
      </p:sp>
      <p:sp>
        <p:nvSpPr>
          <p:cNvPr id="9" name="Text 7"/>
          <p:cNvSpPr/>
          <p:nvPr/>
        </p:nvSpPr>
        <p:spPr>
          <a:xfrm>
            <a:off x="640080" y="1627632"/>
            <a:ext cx="29260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探究问题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640080" y="1920240"/>
            <a:ext cx="292608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化学反应前后,参加反应的物质总质量与生成的物质总质量有什么关系?</a:t>
            </a:r>
            <a:endParaRPr lang="en-US" sz="1050" dirty="0"/>
          </a:p>
        </p:txBody>
      </p:sp>
      <p:sp>
        <p:nvSpPr>
          <p:cNvPr id="11" name="Shape 9"/>
          <p:cNvSpPr/>
          <p:nvPr/>
        </p:nvSpPr>
        <p:spPr>
          <a:xfrm>
            <a:off x="457200" y="2596896"/>
            <a:ext cx="77724" cy="777240"/>
          </a:xfrm>
          <a:prstGeom prst="rect">
            <a:avLst/>
          </a:prstGeom>
          <a:solidFill>
            <a:srgbClr val="3FA98C"/>
          </a:solidFill>
          <a:ln/>
        </p:spPr>
      </p:sp>
      <p:sp>
        <p:nvSpPr>
          <p:cNvPr id="12" name="Text 10"/>
          <p:cNvSpPr/>
          <p:nvPr/>
        </p:nvSpPr>
        <p:spPr>
          <a:xfrm>
            <a:off x="640080" y="2542032"/>
            <a:ext cx="29260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POE 规则</a:t>
            </a:r>
            <a:endParaRPr lang="en-US" sz="1300" dirty="0"/>
          </a:p>
        </p:txBody>
      </p:sp>
      <p:sp>
        <p:nvSpPr>
          <p:cNvPr id="13" name="Text 11"/>
          <p:cNvSpPr/>
          <p:nvPr/>
        </p:nvSpPr>
        <p:spPr>
          <a:xfrm>
            <a:off x="640080" y="2834640"/>
            <a:ext cx="292608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每个体系开反应前,全班先举手"下注":读数会变大、不变,还是变小?天平开奖后对照预测。</a:t>
            </a:r>
            <a:endParaRPr lang="en-US" sz="1050" dirty="0"/>
          </a:p>
        </p:txBody>
      </p:sp>
      <p:sp>
        <p:nvSpPr>
          <p:cNvPr id="14" name="Shape 12"/>
          <p:cNvSpPr/>
          <p:nvPr/>
        </p:nvSpPr>
        <p:spPr>
          <a:xfrm>
            <a:off x="457200" y="3511296"/>
            <a:ext cx="77724" cy="777240"/>
          </a:xfrm>
          <a:prstGeom prst="rect">
            <a:avLst/>
          </a:prstGeom>
          <a:solidFill>
            <a:srgbClr val="D8A23C"/>
          </a:solidFill>
          <a:ln/>
        </p:spPr>
      </p:sp>
      <p:sp>
        <p:nvSpPr>
          <p:cNvPr id="15" name="Text 13"/>
          <p:cNvSpPr/>
          <p:nvPr/>
        </p:nvSpPr>
        <p:spPr>
          <a:xfrm>
            <a:off x="640080" y="3456432"/>
            <a:ext cx="29260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证据清单</a:t>
            </a:r>
            <a:endParaRPr lang="en-US" sz="1300" dirty="0"/>
          </a:p>
        </p:txBody>
      </p:sp>
      <p:sp>
        <p:nvSpPr>
          <p:cNvPr id="16" name="Text 14"/>
          <p:cNvSpPr/>
          <p:nvPr/>
        </p:nvSpPr>
        <p:spPr>
          <a:xfrm>
            <a:off x="640080" y="3749040"/>
            <a:ext cx="292608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五个体系覆盖:密闭燃烧、敞口产气、密闭产气、敞口"增重"、无气体反应——开闭与气体进出是关键变量。</a:t>
            </a:r>
            <a:endParaRPr lang="en-US" sz="1050" dirty="0"/>
          </a:p>
        </p:txBody>
      </p:sp>
      <p:sp>
        <p:nvSpPr>
          <p:cNvPr id="17" name="Shape 15"/>
          <p:cNvSpPr/>
          <p:nvPr/>
        </p:nvSpPr>
        <p:spPr>
          <a:xfrm>
            <a:off x="3909060" y="1741932"/>
            <a:ext cx="4818888" cy="2203704"/>
          </a:xfrm>
          <a:prstGeom prst="rect">
            <a:avLst/>
          </a:prstGeom>
          <a:solidFill>
            <a:srgbClr val="FFFFFF"/>
          </a:solidFill>
          <a:ln w="12700">
            <a:solidFill>
              <a:srgbClr val="D8CFBB"/>
            </a:solidFill>
            <a:prstDash val="solid"/>
          </a:ln>
          <a:effectLst>
            <a:outerShdw sx="100000" sy="100000" kx="0" ky="0" algn="bl" rotWithShape="0" blurRad="177800" dist="50800" dir="5400000">
              <a:srgbClr val="14100A">
                <a:alpha val="50000"/>
              </a:srgbClr>
            </a:outerShdw>
          </a:effectLst>
        </p:spPr>
      </p:sp>
      <p:pic>
        <p:nvPicPr>
          <p:cNvPr id="18" name="Image 0" descr="/Users/shaorunze/Documents/Claude/Projects/ai推演/质量守恒-实验台/ppt-assets/c-pr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3950208" y="1783080"/>
            <a:ext cx="4736592" cy="2121408"/>
          </a:xfrm>
          <a:prstGeom prst="rect">
            <a:avLst/>
          </a:prstGeom>
        </p:spPr>
      </p:pic>
      <p:sp>
        <p:nvSpPr>
          <p:cNvPr id="19" name="Shape 16"/>
          <p:cNvSpPr/>
          <p:nvPr/>
        </p:nvSpPr>
        <p:spPr>
          <a:xfrm>
            <a:off x="4059936" y="1892808"/>
            <a:ext cx="1257300" cy="274320"/>
          </a:xfrm>
          <a:prstGeom prst="roundRect">
            <a:avLst>
              <a:gd name="adj" fmla="val 50000"/>
            </a:avLst>
          </a:prstGeom>
          <a:solidFill>
            <a:srgbClr val="1B2023">
              <a:alpha val="84000"/>
            </a:srgbClr>
          </a:solidFill>
          <a:ln/>
        </p:spPr>
      </p:sp>
      <p:sp>
        <p:nvSpPr>
          <p:cNvPr id="20" name="Text 17"/>
          <p:cNvSpPr/>
          <p:nvPr/>
        </p:nvSpPr>
        <p:spPr>
          <a:xfrm>
            <a:off x="4059936" y="1881835"/>
            <a:ext cx="12573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50" b="1" dirty="0">
                <a:solidFill>
                  <a:srgbClr val="ECB2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预测行:不下注,不开秤</a:t>
            </a:r>
            <a:endParaRPr lang="en-US" sz="950" dirty="0"/>
          </a:p>
        </p:txBody>
      </p:sp>
      <p:sp>
        <p:nvSpPr>
          <p:cNvPr id="21" name="Shape 18"/>
          <p:cNvSpPr/>
          <p:nvPr/>
        </p:nvSpPr>
        <p:spPr>
          <a:xfrm>
            <a:off x="3950208" y="4224528"/>
            <a:ext cx="1691640" cy="365760"/>
          </a:xfrm>
          <a:prstGeom prst="roundRect">
            <a:avLst>
              <a:gd name="adj" fmla="val 50000"/>
            </a:avLst>
          </a:prstGeom>
          <a:solidFill>
            <a:srgbClr val="C77F48"/>
          </a:solidFill>
          <a:ln w="9525">
            <a:solidFill>
              <a:srgbClr val="8F5326"/>
            </a:solidFill>
            <a:prstDash val="solid"/>
          </a:ln>
          <a:effectLst>
            <a:outerShdw sx="100000" sy="100000" kx="0" ky="0" algn="bl" rotWithShape="0" blurRad="88900" dist="25400" dir="5400000">
              <a:srgbClr val="54300F">
                <a:alpha val="45000"/>
              </a:srgbClr>
            </a:outerShdw>
          </a:effectLst>
        </p:spPr>
      </p:sp>
      <p:sp>
        <p:nvSpPr>
          <p:cNvPr id="22" name="Text 19"/>
          <p:cNvSpPr/>
          <p:nvPr/>
        </p:nvSpPr>
        <p:spPr>
          <a:xfrm>
            <a:off x="3950208" y="4215384"/>
            <a:ext cx="16916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50" b="1" u="sng" dirty="0">
                <a:solidFill>
                  <a:srgbClr val="2C1A0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实验台 · 开始探究</a:t>
            </a:r>
            <a:endParaRPr lang="en-US" sz="1150" dirty="0"/>
          </a:p>
        </p:txBody>
      </p:sp>
      <p:sp>
        <p:nvSpPr>
          <p:cNvPr id="23" name="Text 20"/>
          <p:cNvSpPr/>
          <p:nvPr/>
        </p:nvSpPr>
        <p:spPr>
          <a:xfrm>
            <a:off x="411480" y="4809744"/>
            <a:ext cx="42062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化学反应中的质量关系 · 沪教版化学九年级上册</a:t>
            </a:r>
            <a:endParaRPr lang="en-US" sz="850" dirty="0"/>
          </a:p>
        </p:txBody>
      </p:sp>
      <p:sp>
        <p:nvSpPr>
          <p:cNvPr id="24" name="Text 21"/>
          <p:cNvSpPr/>
          <p:nvPr/>
        </p:nvSpPr>
        <p:spPr>
          <a:xfrm>
            <a:off x="8412480" y="4791456"/>
            <a:ext cx="4572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8F532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2ED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411480"/>
            <a:ext cx="987552" cy="292608"/>
          </a:xfrm>
          <a:prstGeom prst="roundRect">
            <a:avLst>
              <a:gd name="adj" fmla="val 50000"/>
            </a:avLst>
          </a:prstGeom>
          <a:solidFill>
            <a:srgbClr val="272D31"/>
          </a:solidFill>
          <a:ln w="9525">
            <a:solidFill>
              <a:srgbClr val="C77F48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411480" y="400507"/>
            <a:ext cx="987552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50" b="1" spc="200" kern="0" dirty="0">
                <a:solidFill>
                  <a:srgbClr val="ECB2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体系一 · 密闭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393192" y="749808"/>
            <a:ext cx="50292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白磷燃烧:第一笔总账</a:t>
            </a:r>
            <a:endParaRPr lang="en-US" sz="2300" dirty="0"/>
          </a:p>
        </p:txBody>
      </p:sp>
      <p:sp>
        <p:nvSpPr>
          <p:cNvPr id="5" name="Shape 3"/>
          <p:cNvSpPr/>
          <p:nvPr/>
        </p:nvSpPr>
        <p:spPr>
          <a:xfrm>
            <a:off x="429768" y="1335024"/>
            <a:ext cx="566928" cy="41148"/>
          </a:xfrm>
          <a:prstGeom prst="rect">
            <a:avLst/>
          </a:prstGeom>
          <a:solidFill>
            <a:srgbClr val="C77F48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627632"/>
            <a:ext cx="77724" cy="777240"/>
          </a:xfrm>
          <a:prstGeom prst="rect">
            <a:avLst/>
          </a:prstGeom>
          <a:solidFill>
            <a:srgbClr val="D8A23C"/>
          </a:solidFill>
          <a:ln/>
        </p:spPr>
      </p:sp>
      <p:sp>
        <p:nvSpPr>
          <p:cNvPr id="7" name="Text 5"/>
          <p:cNvSpPr/>
          <p:nvPr/>
        </p:nvSpPr>
        <p:spPr>
          <a:xfrm>
            <a:off x="640080" y="1572768"/>
            <a:ext cx="3017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现象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640080" y="1865376"/>
            <a:ext cx="301752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剧烈燃烧、白烟充满锥形瓶(P₂O₅固体小颗粒),瓶塞塞紧,无物质进出。</a:t>
            </a:r>
            <a:endParaRPr lang="en-US" sz="1050" dirty="0"/>
          </a:p>
        </p:txBody>
      </p:sp>
      <p:sp>
        <p:nvSpPr>
          <p:cNvPr id="9" name="Shape 7"/>
          <p:cNvSpPr/>
          <p:nvPr/>
        </p:nvSpPr>
        <p:spPr>
          <a:xfrm>
            <a:off x="457200" y="2542032"/>
            <a:ext cx="77724" cy="777240"/>
          </a:xfrm>
          <a:prstGeom prst="rect">
            <a:avLst/>
          </a:prstGeom>
          <a:solidFill>
            <a:srgbClr val="3FA98C"/>
          </a:solidFill>
          <a:ln/>
        </p:spPr>
      </p:sp>
      <p:sp>
        <p:nvSpPr>
          <p:cNvPr id="10" name="Text 8"/>
          <p:cNvSpPr/>
          <p:nvPr/>
        </p:nvSpPr>
        <p:spPr>
          <a:xfrm>
            <a:off x="640080" y="2487168"/>
            <a:ext cx="3017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天平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640080" y="2779776"/>
            <a:ext cx="301752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指针纹丝不动:m₁ = m₂ = 187.6 g。密闭体系反应前后质量相等。</a:t>
            </a:r>
            <a:endParaRPr lang="en-US" sz="1050" dirty="0"/>
          </a:p>
        </p:txBody>
      </p:sp>
      <p:sp>
        <p:nvSpPr>
          <p:cNvPr id="12" name="Shape 10"/>
          <p:cNvSpPr/>
          <p:nvPr/>
        </p:nvSpPr>
        <p:spPr>
          <a:xfrm>
            <a:off x="457200" y="3456432"/>
            <a:ext cx="77724" cy="777240"/>
          </a:xfrm>
          <a:prstGeom prst="rect">
            <a:avLst/>
          </a:prstGeom>
          <a:solidFill>
            <a:srgbClr val="C77F48"/>
          </a:solidFill>
          <a:ln/>
        </p:spPr>
      </p:sp>
      <p:sp>
        <p:nvSpPr>
          <p:cNvPr id="13" name="Text 11"/>
          <p:cNvSpPr/>
          <p:nvPr/>
        </p:nvSpPr>
        <p:spPr>
          <a:xfrm>
            <a:off x="640080" y="3401568"/>
            <a:ext cx="3017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立论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640080" y="3694176"/>
            <a:ext cx="301752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在"门关着"的体系里,质量守恒第一次显形——这是后面所有判断的基准。</a:t>
            </a:r>
            <a:endParaRPr lang="en-US" sz="1050" dirty="0"/>
          </a:p>
        </p:txBody>
      </p:sp>
      <p:sp>
        <p:nvSpPr>
          <p:cNvPr id="15" name="Shape 13"/>
          <p:cNvSpPr/>
          <p:nvPr/>
        </p:nvSpPr>
        <p:spPr>
          <a:xfrm>
            <a:off x="457200" y="4434840"/>
            <a:ext cx="1691640" cy="365760"/>
          </a:xfrm>
          <a:prstGeom prst="roundRect">
            <a:avLst>
              <a:gd name="adj" fmla="val 50000"/>
            </a:avLst>
          </a:prstGeom>
          <a:solidFill>
            <a:srgbClr val="C77F48"/>
          </a:solidFill>
          <a:ln w="9525">
            <a:solidFill>
              <a:srgbClr val="8F5326"/>
            </a:solidFill>
            <a:prstDash val="solid"/>
          </a:ln>
          <a:effectLst>
            <a:outerShdw sx="100000" sy="100000" kx="0" ky="0" algn="bl" rotWithShape="0" blurRad="88900" dist="25400" dir="5400000">
              <a:srgbClr val="54300F">
                <a:alpha val="45000"/>
              </a:srgbClr>
            </a:outerShdw>
          </a:effectLst>
        </p:spPr>
      </p:sp>
      <p:sp>
        <p:nvSpPr>
          <p:cNvPr id="16" name="Text 14"/>
          <p:cNvSpPr/>
          <p:nvPr/>
        </p:nvSpPr>
        <p:spPr>
          <a:xfrm>
            <a:off x="457200" y="4425696"/>
            <a:ext cx="16916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50" b="1" u="sng" dirty="0">
                <a:solidFill>
                  <a:srgbClr val="2C1A0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实验台 · 白磷密闭</a:t>
            </a:r>
            <a:endParaRPr lang="en-US" sz="1150" dirty="0"/>
          </a:p>
        </p:txBody>
      </p:sp>
      <p:sp>
        <p:nvSpPr>
          <p:cNvPr id="17" name="Shape 15"/>
          <p:cNvSpPr/>
          <p:nvPr/>
        </p:nvSpPr>
        <p:spPr>
          <a:xfrm>
            <a:off x="3909060" y="1741932"/>
            <a:ext cx="4818888" cy="2203704"/>
          </a:xfrm>
          <a:prstGeom prst="rect">
            <a:avLst/>
          </a:prstGeom>
          <a:solidFill>
            <a:srgbClr val="FFFFFF"/>
          </a:solidFill>
          <a:ln w="12700">
            <a:solidFill>
              <a:srgbClr val="D8CFBB"/>
            </a:solidFill>
            <a:prstDash val="solid"/>
          </a:ln>
          <a:effectLst>
            <a:outerShdw sx="100000" sy="100000" kx="0" ky="0" algn="bl" rotWithShape="0" blurRad="177800" dist="50800" dir="5400000">
              <a:srgbClr val="14100A">
                <a:alpha val="50000"/>
              </a:srgbClr>
            </a:outerShdw>
          </a:effectLst>
        </p:spPr>
      </p:sp>
      <p:pic>
        <p:nvPicPr>
          <p:cNvPr id="18" name="Image 0" descr="/Users/shaorunze/Documents/Claude/Projects/ai推演/质量守恒-实验台/ppt-assets/c-p4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3950208" y="1783080"/>
            <a:ext cx="4736592" cy="2121408"/>
          </a:xfrm>
          <a:prstGeom prst="rect">
            <a:avLst/>
          </a:prstGeom>
        </p:spPr>
      </p:pic>
      <p:sp>
        <p:nvSpPr>
          <p:cNvPr id="19" name="Shape 16"/>
          <p:cNvSpPr/>
          <p:nvPr/>
        </p:nvSpPr>
        <p:spPr>
          <a:xfrm>
            <a:off x="4059936" y="1892808"/>
            <a:ext cx="1641348" cy="274320"/>
          </a:xfrm>
          <a:prstGeom prst="roundRect">
            <a:avLst>
              <a:gd name="adj" fmla="val 50000"/>
            </a:avLst>
          </a:prstGeom>
          <a:solidFill>
            <a:srgbClr val="1B2023">
              <a:alpha val="84000"/>
            </a:srgbClr>
          </a:solidFill>
          <a:ln/>
        </p:spPr>
      </p:sp>
      <p:sp>
        <p:nvSpPr>
          <p:cNvPr id="20" name="Text 17"/>
          <p:cNvSpPr/>
          <p:nvPr/>
        </p:nvSpPr>
        <p:spPr>
          <a:xfrm>
            <a:off x="4059936" y="1881835"/>
            <a:ext cx="1641348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50" b="1" dirty="0">
                <a:solidFill>
                  <a:srgbClr val="ECB2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187.6g → 187.6g</a:t>
            </a:r>
            <a:endParaRPr lang="en-US" sz="950" dirty="0"/>
          </a:p>
        </p:txBody>
      </p:sp>
      <p:sp>
        <p:nvSpPr>
          <p:cNvPr id="21" name="Text 18"/>
          <p:cNvSpPr/>
          <p:nvPr/>
        </p:nvSpPr>
        <p:spPr>
          <a:xfrm>
            <a:off x="411480" y="4809744"/>
            <a:ext cx="42062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化学反应中的质量关系 · 沪教版化学九年级上册</a:t>
            </a:r>
            <a:endParaRPr lang="en-US" sz="850" dirty="0"/>
          </a:p>
        </p:txBody>
      </p:sp>
      <p:sp>
        <p:nvSpPr>
          <p:cNvPr id="22" name="Text 19"/>
          <p:cNvSpPr/>
          <p:nvPr/>
        </p:nvSpPr>
        <p:spPr>
          <a:xfrm>
            <a:off x="8412480" y="4791456"/>
            <a:ext cx="4572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8F532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2ED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esktop/教学课件展示图片/化学/质量守恒/器材-冒泡锥形瓶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5532120" y="0"/>
            <a:ext cx="361188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532120" y="0"/>
            <a:ext cx="3611880" cy="5143500"/>
          </a:xfrm>
          <a:prstGeom prst="rect">
            <a:avLst/>
          </a:prstGeom>
          <a:solidFill>
            <a:srgbClr val="1B2023">
              <a:alpha val="3000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411480" y="411480"/>
            <a:ext cx="987552" cy="292608"/>
          </a:xfrm>
          <a:prstGeom prst="roundRect">
            <a:avLst>
              <a:gd name="adj" fmla="val 50000"/>
            </a:avLst>
          </a:prstGeom>
          <a:solidFill>
            <a:srgbClr val="272D31"/>
          </a:solidFill>
          <a:ln w="9525">
            <a:solidFill>
              <a:srgbClr val="C77F48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411480" y="400507"/>
            <a:ext cx="987552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50" b="1" spc="200" kern="0" dirty="0">
                <a:solidFill>
                  <a:srgbClr val="ECB2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体系二 · 敞口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393192" y="749808"/>
            <a:ext cx="50292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质量去哪了?</a:t>
            </a:r>
            <a:endParaRPr lang="en-US" sz="2300" dirty="0"/>
          </a:p>
        </p:txBody>
      </p:sp>
      <p:sp>
        <p:nvSpPr>
          <p:cNvPr id="7" name="Shape 4"/>
          <p:cNvSpPr/>
          <p:nvPr/>
        </p:nvSpPr>
        <p:spPr>
          <a:xfrm>
            <a:off x="429768" y="1335024"/>
            <a:ext cx="566928" cy="41148"/>
          </a:xfrm>
          <a:prstGeom prst="rect">
            <a:avLst/>
          </a:prstGeom>
          <a:solidFill>
            <a:srgbClr val="C77F48"/>
          </a:solidFill>
          <a:ln/>
        </p:spPr>
      </p:sp>
      <p:sp>
        <p:nvSpPr>
          <p:cNvPr id="8" name="Shape 5"/>
          <p:cNvSpPr/>
          <p:nvPr/>
        </p:nvSpPr>
        <p:spPr>
          <a:xfrm>
            <a:off x="457200" y="1627632"/>
            <a:ext cx="77724" cy="777240"/>
          </a:xfrm>
          <a:prstGeom prst="rect">
            <a:avLst/>
          </a:prstGeom>
          <a:solidFill>
            <a:srgbClr val="CF5F51"/>
          </a:solidFill>
          <a:ln/>
        </p:spPr>
      </p:sp>
      <p:sp>
        <p:nvSpPr>
          <p:cNvPr id="9" name="Text 6"/>
          <p:cNvSpPr/>
          <p:nvPr/>
        </p:nvSpPr>
        <p:spPr>
          <a:xfrm>
            <a:off x="640080" y="1572768"/>
            <a:ext cx="45720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现象</a:t>
            </a:r>
            <a:endParaRPr lang="en-US" sz="1300" dirty="0"/>
          </a:p>
        </p:txBody>
      </p:sp>
      <p:sp>
        <p:nvSpPr>
          <p:cNvPr id="10" name="Text 7"/>
          <p:cNvSpPr/>
          <p:nvPr/>
        </p:nvSpPr>
        <p:spPr>
          <a:xfrm>
            <a:off x="640080" y="1865376"/>
            <a:ext cx="4572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剧烈冒泡,生成的二氧化碳逸散到空气中;天平左盘上抬,读数减少 2.2 g。</a:t>
            </a:r>
            <a:endParaRPr lang="en-US" sz="1050" dirty="0"/>
          </a:p>
        </p:txBody>
      </p:sp>
      <p:sp>
        <p:nvSpPr>
          <p:cNvPr id="11" name="Shape 8"/>
          <p:cNvSpPr/>
          <p:nvPr/>
        </p:nvSpPr>
        <p:spPr>
          <a:xfrm>
            <a:off x="457200" y="2542032"/>
            <a:ext cx="77724" cy="777240"/>
          </a:xfrm>
          <a:prstGeom prst="rect">
            <a:avLst/>
          </a:prstGeom>
          <a:solidFill>
            <a:srgbClr val="C77F48"/>
          </a:solidFill>
          <a:ln/>
        </p:spPr>
      </p:sp>
      <p:sp>
        <p:nvSpPr>
          <p:cNvPr id="12" name="Text 9"/>
          <p:cNvSpPr/>
          <p:nvPr/>
        </p:nvSpPr>
        <p:spPr>
          <a:xfrm>
            <a:off x="640080" y="2487168"/>
            <a:ext cx="45720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追问</a:t>
            </a:r>
            <a:endParaRPr lang="en-US" sz="1300" dirty="0"/>
          </a:p>
        </p:txBody>
      </p:sp>
      <p:sp>
        <p:nvSpPr>
          <p:cNvPr id="13" name="Text 10"/>
          <p:cNvSpPr/>
          <p:nvPr/>
        </p:nvSpPr>
        <p:spPr>
          <a:xfrm>
            <a:off x="640080" y="2779776"/>
            <a:ext cx="4572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减少的 2.2 g 去哪了?亲手取下 2.2 g 砝码,天平复平——你取下的,正是跑掉的 CO₂。</a:t>
            </a:r>
            <a:endParaRPr lang="en-US" sz="1050" dirty="0"/>
          </a:p>
        </p:txBody>
      </p:sp>
      <p:sp>
        <p:nvSpPr>
          <p:cNvPr id="14" name="Shape 11"/>
          <p:cNvSpPr/>
          <p:nvPr/>
        </p:nvSpPr>
        <p:spPr>
          <a:xfrm>
            <a:off x="457200" y="3456432"/>
            <a:ext cx="77724" cy="777240"/>
          </a:xfrm>
          <a:prstGeom prst="rect">
            <a:avLst/>
          </a:prstGeom>
          <a:solidFill>
            <a:srgbClr val="3FA98C"/>
          </a:solidFill>
          <a:ln/>
        </p:spPr>
      </p:sp>
      <p:sp>
        <p:nvSpPr>
          <p:cNvPr id="15" name="Text 12"/>
          <p:cNvSpPr/>
          <p:nvPr/>
        </p:nvSpPr>
        <p:spPr>
          <a:xfrm>
            <a:off x="640080" y="3401568"/>
            <a:ext cx="45720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对照</a:t>
            </a:r>
            <a:endParaRPr lang="en-US" sz="1300" dirty="0"/>
          </a:p>
        </p:txBody>
      </p:sp>
      <p:sp>
        <p:nvSpPr>
          <p:cNvPr id="16" name="Text 13"/>
          <p:cNvSpPr/>
          <p:nvPr/>
        </p:nvSpPr>
        <p:spPr>
          <a:xfrm>
            <a:off x="640080" y="3694176"/>
            <a:ext cx="4572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同一反应改在密闭瓶中做:气泡照样冒,天平却保持平衡。变的不是定律,是有没有关门。</a:t>
            </a:r>
            <a:endParaRPr lang="en-US" sz="1050" dirty="0"/>
          </a:p>
        </p:txBody>
      </p:sp>
      <p:sp>
        <p:nvSpPr>
          <p:cNvPr id="17" name="Shape 14"/>
          <p:cNvSpPr/>
          <p:nvPr/>
        </p:nvSpPr>
        <p:spPr>
          <a:xfrm>
            <a:off x="457200" y="4434840"/>
            <a:ext cx="2061972" cy="365760"/>
          </a:xfrm>
          <a:prstGeom prst="roundRect">
            <a:avLst>
              <a:gd name="adj" fmla="val 50000"/>
            </a:avLst>
          </a:prstGeom>
          <a:solidFill>
            <a:srgbClr val="C77F48"/>
          </a:solidFill>
          <a:ln w="9525">
            <a:solidFill>
              <a:srgbClr val="8F5326"/>
            </a:solidFill>
            <a:prstDash val="solid"/>
          </a:ln>
          <a:effectLst>
            <a:outerShdw sx="100000" sy="100000" kx="0" ky="0" algn="bl" rotWithShape="0" blurRad="88900" dist="25400" dir="5400000">
              <a:srgbClr val="54300F">
                <a:alpha val="45000"/>
              </a:srgbClr>
            </a:outerShdw>
          </a:effectLst>
        </p:spPr>
      </p:sp>
      <p:sp>
        <p:nvSpPr>
          <p:cNvPr id="18" name="Text 15"/>
          <p:cNvSpPr/>
          <p:nvPr/>
        </p:nvSpPr>
        <p:spPr>
          <a:xfrm>
            <a:off x="457200" y="4425696"/>
            <a:ext cx="206197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50" b="1" u="sng" dirty="0">
                <a:solidFill>
                  <a:srgbClr val="2C1A0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实验台 · 敞口/密闭对照</a:t>
            </a:r>
            <a:endParaRPr lang="en-US" sz="1150" dirty="0"/>
          </a:p>
        </p:txBody>
      </p:sp>
      <p:sp>
        <p:nvSpPr>
          <p:cNvPr id="19" name="Shape 16"/>
          <p:cNvSpPr/>
          <p:nvPr/>
        </p:nvSpPr>
        <p:spPr>
          <a:xfrm>
            <a:off x="4027932" y="2994660"/>
            <a:ext cx="3785616" cy="1728216"/>
          </a:xfrm>
          <a:prstGeom prst="rect">
            <a:avLst/>
          </a:prstGeom>
          <a:solidFill>
            <a:srgbClr val="FFFFFF"/>
          </a:solidFill>
          <a:ln w="12700">
            <a:solidFill>
              <a:srgbClr val="D8CFBB"/>
            </a:solidFill>
            <a:prstDash val="solid"/>
          </a:ln>
          <a:effectLst>
            <a:outerShdw sx="100000" sy="100000" kx="0" ky="0" algn="bl" rotWithShape="0" blurRad="177800" dist="50800" dir="5400000">
              <a:srgbClr val="14100A">
                <a:alpha val="50000"/>
              </a:srgbClr>
            </a:outerShdw>
          </a:effectLst>
        </p:spPr>
      </p:sp>
      <p:pic>
        <p:nvPicPr>
          <p:cNvPr id="20" name="Image 1" descr="/Users/shaorunze/Documents/Claude/Projects/ai推演/质量守恒-实验台/ppt-assets/c-mofix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4069080" y="3035808"/>
            <a:ext cx="3703320" cy="1645920"/>
          </a:xfrm>
          <a:prstGeom prst="rect">
            <a:avLst/>
          </a:prstGeom>
        </p:spPr>
      </p:pic>
      <p:sp>
        <p:nvSpPr>
          <p:cNvPr id="21" name="Shape 17"/>
          <p:cNvSpPr/>
          <p:nvPr/>
        </p:nvSpPr>
        <p:spPr>
          <a:xfrm>
            <a:off x="4178808" y="3145536"/>
            <a:ext cx="1257300" cy="274320"/>
          </a:xfrm>
          <a:prstGeom prst="roundRect">
            <a:avLst>
              <a:gd name="adj" fmla="val 50000"/>
            </a:avLst>
          </a:prstGeom>
          <a:solidFill>
            <a:srgbClr val="1B2023">
              <a:alpha val="84000"/>
            </a:srgbClr>
          </a:solidFill>
          <a:ln/>
        </p:spPr>
      </p:sp>
      <p:sp>
        <p:nvSpPr>
          <p:cNvPr id="22" name="Text 18"/>
          <p:cNvSpPr/>
          <p:nvPr/>
        </p:nvSpPr>
        <p:spPr>
          <a:xfrm>
            <a:off x="4178808" y="3134563"/>
            <a:ext cx="12573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50" b="1" dirty="0">
                <a:solidFill>
                  <a:srgbClr val="ECB2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取下2.2g,天平复平</a:t>
            </a:r>
            <a:endParaRPr lang="en-US" sz="950" dirty="0"/>
          </a:p>
        </p:txBody>
      </p:sp>
      <p:sp>
        <p:nvSpPr>
          <p:cNvPr id="23" name="Shape 19"/>
          <p:cNvSpPr/>
          <p:nvPr/>
        </p:nvSpPr>
        <p:spPr>
          <a:xfrm>
            <a:off x="5897880" y="384048"/>
            <a:ext cx="2834640" cy="512064"/>
          </a:xfrm>
          <a:prstGeom prst="roundRect">
            <a:avLst>
              <a:gd name="adj" fmla="val 17857"/>
            </a:avLst>
          </a:prstGeom>
          <a:solidFill>
            <a:srgbClr val="1B2023">
              <a:alpha val="88000"/>
            </a:srgbClr>
          </a:solidFill>
          <a:ln w="12700">
            <a:solidFill>
              <a:srgbClr val="C77F48"/>
            </a:solidFill>
            <a:prstDash val="solid"/>
          </a:ln>
        </p:spPr>
      </p:sp>
      <p:sp>
        <p:nvSpPr>
          <p:cNvPr id="24" name="Text 20"/>
          <p:cNvSpPr/>
          <p:nvPr/>
        </p:nvSpPr>
        <p:spPr>
          <a:xfrm>
            <a:off x="5897880" y="374904"/>
            <a:ext cx="2834640" cy="5303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50" b="1" spc="200" kern="0" dirty="0">
                <a:solidFill>
                  <a:srgbClr val="ECB2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大理石 + 稀盐酸</a:t>
            </a:r>
            <a:endParaRPr lang="en-US" sz="1450" dirty="0"/>
          </a:p>
        </p:txBody>
      </p:sp>
      <p:sp>
        <p:nvSpPr>
          <p:cNvPr id="25" name="Text 21"/>
          <p:cNvSpPr/>
          <p:nvPr/>
        </p:nvSpPr>
        <p:spPr>
          <a:xfrm>
            <a:off x="411480" y="4809744"/>
            <a:ext cx="42062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化学反应中的质量关系 · 沪教版化学九年级上册</a:t>
            </a:r>
            <a:endParaRPr lang="en-US" sz="850" dirty="0"/>
          </a:p>
        </p:txBody>
      </p:sp>
      <p:sp>
        <p:nvSpPr>
          <p:cNvPr id="26" name="Text 22"/>
          <p:cNvSpPr/>
          <p:nvPr/>
        </p:nvSpPr>
        <p:spPr>
          <a:xfrm>
            <a:off x="8412480" y="4791456"/>
            <a:ext cx="4572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8F532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2ED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esktop/教学课件展示图片/化学/质量守恒/现象-镁条白光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5532120" y="0"/>
            <a:ext cx="361188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532120" y="0"/>
            <a:ext cx="3611880" cy="5143500"/>
          </a:xfrm>
          <a:prstGeom prst="rect">
            <a:avLst/>
          </a:prstGeom>
          <a:solidFill>
            <a:srgbClr val="1B2023">
              <a:alpha val="3000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411480" y="411480"/>
            <a:ext cx="1723644" cy="292608"/>
          </a:xfrm>
          <a:prstGeom prst="roundRect">
            <a:avLst>
              <a:gd name="adj" fmla="val 50000"/>
            </a:avLst>
          </a:prstGeom>
          <a:solidFill>
            <a:srgbClr val="272D31"/>
          </a:solidFill>
          <a:ln w="9525">
            <a:solidFill>
              <a:srgbClr val="C77F48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411480" y="400507"/>
            <a:ext cx="1723644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50" b="1" spc="200" kern="0" dirty="0">
                <a:solidFill>
                  <a:srgbClr val="ECB2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体系三 · 敞口 · 认知冲突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393192" y="749808"/>
            <a:ext cx="50292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变重了!波义耳的坑</a:t>
            </a:r>
            <a:endParaRPr lang="en-US" sz="2300" dirty="0"/>
          </a:p>
        </p:txBody>
      </p:sp>
      <p:sp>
        <p:nvSpPr>
          <p:cNvPr id="7" name="Shape 4"/>
          <p:cNvSpPr/>
          <p:nvPr/>
        </p:nvSpPr>
        <p:spPr>
          <a:xfrm>
            <a:off x="429768" y="1335024"/>
            <a:ext cx="566928" cy="41148"/>
          </a:xfrm>
          <a:prstGeom prst="rect">
            <a:avLst/>
          </a:prstGeom>
          <a:solidFill>
            <a:srgbClr val="C77F48"/>
          </a:solidFill>
          <a:ln/>
        </p:spPr>
      </p:sp>
      <p:sp>
        <p:nvSpPr>
          <p:cNvPr id="8" name="Shape 5"/>
          <p:cNvSpPr/>
          <p:nvPr/>
        </p:nvSpPr>
        <p:spPr>
          <a:xfrm>
            <a:off x="457200" y="1627632"/>
            <a:ext cx="77724" cy="777240"/>
          </a:xfrm>
          <a:prstGeom prst="rect">
            <a:avLst/>
          </a:prstGeom>
          <a:solidFill>
            <a:srgbClr val="CF5F51"/>
          </a:solidFill>
          <a:ln/>
        </p:spPr>
      </p:sp>
      <p:sp>
        <p:nvSpPr>
          <p:cNvPr id="9" name="Text 6"/>
          <p:cNvSpPr/>
          <p:nvPr/>
        </p:nvSpPr>
        <p:spPr>
          <a:xfrm>
            <a:off x="640080" y="1572768"/>
            <a:ext cx="45720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预测开奖</a:t>
            </a:r>
            <a:endParaRPr lang="en-US" sz="1300" dirty="0"/>
          </a:p>
        </p:txBody>
      </p:sp>
      <p:sp>
        <p:nvSpPr>
          <p:cNvPr id="10" name="Text 7"/>
          <p:cNvSpPr/>
          <p:nvPr/>
        </p:nvSpPr>
        <p:spPr>
          <a:xfrm>
            <a:off x="640080" y="1865376"/>
            <a:ext cx="4572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绝大多数人赌"不变"或"变小"——天平却向左沉:读数增加 1.6 g!</a:t>
            </a:r>
            <a:endParaRPr lang="en-US" sz="1050" dirty="0"/>
          </a:p>
        </p:txBody>
      </p:sp>
      <p:sp>
        <p:nvSpPr>
          <p:cNvPr id="11" name="Shape 8"/>
          <p:cNvSpPr/>
          <p:nvPr/>
        </p:nvSpPr>
        <p:spPr>
          <a:xfrm>
            <a:off x="457200" y="2542032"/>
            <a:ext cx="77724" cy="777240"/>
          </a:xfrm>
          <a:prstGeom prst="rect">
            <a:avLst/>
          </a:prstGeom>
          <a:solidFill>
            <a:srgbClr val="3FA98C"/>
          </a:solidFill>
          <a:ln/>
        </p:spPr>
      </p:sp>
      <p:sp>
        <p:nvSpPr>
          <p:cNvPr id="12" name="Text 9"/>
          <p:cNvSpPr/>
          <p:nvPr/>
        </p:nvSpPr>
        <p:spPr>
          <a:xfrm>
            <a:off x="640080" y="2487168"/>
            <a:ext cx="45720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真相</a:t>
            </a:r>
            <a:endParaRPr lang="en-US" sz="1300" dirty="0"/>
          </a:p>
        </p:txBody>
      </p:sp>
      <p:sp>
        <p:nvSpPr>
          <p:cNvPr id="13" name="Text 10"/>
          <p:cNvSpPr/>
          <p:nvPr/>
        </p:nvSpPr>
        <p:spPr>
          <a:xfrm>
            <a:off x="640080" y="2779776"/>
            <a:ext cx="4572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镁 + 氧气 → 氧化镁。增加的 1.6 g,正是从空气中参加反应的氧气的质量。</a:t>
            </a:r>
            <a:endParaRPr lang="en-US" sz="1050" dirty="0"/>
          </a:p>
        </p:txBody>
      </p:sp>
      <p:sp>
        <p:nvSpPr>
          <p:cNvPr id="14" name="Shape 11"/>
          <p:cNvSpPr/>
          <p:nvPr/>
        </p:nvSpPr>
        <p:spPr>
          <a:xfrm>
            <a:off x="457200" y="3456432"/>
            <a:ext cx="77724" cy="777240"/>
          </a:xfrm>
          <a:prstGeom prst="rect">
            <a:avLst/>
          </a:prstGeom>
          <a:solidFill>
            <a:srgbClr val="C77F48"/>
          </a:solidFill>
          <a:ln/>
        </p:spPr>
      </p:sp>
      <p:sp>
        <p:nvSpPr>
          <p:cNvPr id="15" name="Text 12"/>
          <p:cNvSpPr/>
          <p:nvPr/>
        </p:nvSpPr>
        <p:spPr>
          <a:xfrm>
            <a:off x="640080" y="3401568"/>
            <a:ext cx="45720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科学史</a:t>
            </a:r>
            <a:endParaRPr lang="en-US" sz="1300" dirty="0"/>
          </a:p>
        </p:txBody>
      </p:sp>
      <p:sp>
        <p:nvSpPr>
          <p:cNvPr id="16" name="Text 13"/>
          <p:cNvSpPr/>
          <p:nvPr/>
        </p:nvSpPr>
        <p:spPr>
          <a:xfrm>
            <a:off x="640080" y="3694176"/>
            <a:ext cx="4572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1673年,波义耳在敞口容器里看到同样的"变重",得出"质量不守恒"的错误结论——他败给了没关上的门。</a:t>
            </a:r>
            <a:endParaRPr lang="en-US" sz="1050" dirty="0"/>
          </a:p>
        </p:txBody>
      </p:sp>
      <p:sp>
        <p:nvSpPr>
          <p:cNvPr id="17" name="Shape 14"/>
          <p:cNvSpPr/>
          <p:nvPr/>
        </p:nvSpPr>
        <p:spPr>
          <a:xfrm>
            <a:off x="457200" y="4434840"/>
            <a:ext cx="1691640" cy="365760"/>
          </a:xfrm>
          <a:prstGeom prst="roundRect">
            <a:avLst>
              <a:gd name="adj" fmla="val 50000"/>
            </a:avLst>
          </a:prstGeom>
          <a:solidFill>
            <a:srgbClr val="C77F48"/>
          </a:solidFill>
          <a:ln w="9525">
            <a:solidFill>
              <a:srgbClr val="8F5326"/>
            </a:solidFill>
            <a:prstDash val="solid"/>
          </a:ln>
          <a:effectLst>
            <a:outerShdw sx="100000" sy="100000" kx="0" ky="0" algn="bl" rotWithShape="0" blurRad="88900" dist="25400" dir="5400000">
              <a:srgbClr val="54300F">
                <a:alpha val="45000"/>
              </a:srgbClr>
            </a:outerShdw>
          </a:effectLst>
        </p:spPr>
      </p:sp>
      <p:sp>
        <p:nvSpPr>
          <p:cNvPr id="18" name="Text 15"/>
          <p:cNvSpPr/>
          <p:nvPr/>
        </p:nvSpPr>
        <p:spPr>
          <a:xfrm>
            <a:off x="457200" y="4425696"/>
            <a:ext cx="16916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50" b="1" u="sng" dirty="0">
                <a:solidFill>
                  <a:srgbClr val="2C1A0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实验台 · 镁条变重</a:t>
            </a:r>
            <a:endParaRPr lang="en-US" sz="1150" dirty="0"/>
          </a:p>
        </p:txBody>
      </p:sp>
      <p:sp>
        <p:nvSpPr>
          <p:cNvPr id="19" name="Shape 16"/>
          <p:cNvSpPr/>
          <p:nvPr/>
        </p:nvSpPr>
        <p:spPr>
          <a:xfrm>
            <a:off x="4027932" y="2994660"/>
            <a:ext cx="3785616" cy="1728216"/>
          </a:xfrm>
          <a:prstGeom prst="rect">
            <a:avLst/>
          </a:prstGeom>
          <a:solidFill>
            <a:srgbClr val="FFFFFF"/>
          </a:solidFill>
          <a:ln w="12700">
            <a:solidFill>
              <a:srgbClr val="D8CFBB"/>
            </a:solidFill>
            <a:prstDash val="solid"/>
          </a:ln>
          <a:effectLst>
            <a:outerShdw sx="100000" sy="100000" kx="0" ky="0" algn="bl" rotWithShape="0" blurRad="177800" dist="50800" dir="5400000">
              <a:srgbClr val="14100A">
                <a:alpha val="50000"/>
              </a:srgbClr>
            </a:outerShdw>
          </a:effectLst>
        </p:spPr>
      </p:sp>
      <p:pic>
        <p:nvPicPr>
          <p:cNvPr id="20" name="Image 1" descr="/Users/shaorunze/Documents/Claude/Projects/ai推演/质量守恒-实验台/ppt-assets/c-mg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4069080" y="3035808"/>
            <a:ext cx="3703320" cy="1645920"/>
          </a:xfrm>
          <a:prstGeom prst="rect">
            <a:avLst/>
          </a:prstGeom>
        </p:spPr>
      </p:pic>
      <p:sp>
        <p:nvSpPr>
          <p:cNvPr id="21" name="Shape 17"/>
          <p:cNvSpPr/>
          <p:nvPr/>
        </p:nvSpPr>
        <p:spPr>
          <a:xfrm>
            <a:off x="4178808" y="3145536"/>
            <a:ext cx="2313432" cy="274320"/>
          </a:xfrm>
          <a:prstGeom prst="roundRect">
            <a:avLst>
              <a:gd name="adj" fmla="val 50000"/>
            </a:avLst>
          </a:prstGeom>
          <a:solidFill>
            <a:srgbClr val="1B2023">
              <a:alpha val="84000"/>
            </a:srgbClr>
          </a:solidFill>
          <a:ln/>
        </p:spPr>
      </p:sp>
      <p:sp>
        <p:nvSpPr>
          <p:cNvPr id="22" name="Text 18"/>
          <p:cNvSpPr/>
          <p:nvPr/>
        </p:nvSpPr>
        <p:spPr>
          <a:xfrm>
            <a:off x="4178808" y="3134563"/>
            <a:ext cx="2313432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50" b="1" dirty="0">
                <a:solidFill>
                  <a:srgbClr val="ECB2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152.4g → 154.0g(+1.6g)</a:t>
            </a:r>
            <a:endParaRPr lang="en-US" sz="950" dirty="0"/>
          </a:p>
        </p:txBody>
      </p:sp>
      <p:sp>
        <p:nvSpPr>
          <p:cNvPr id="23" name="Shape 19"/>
          <p:cNvSpPr/>
          <p:nvPr/>
        </p:nvSpPr>
        <p:spPr>
          <a:xfrm>
            <a:off x="5897880" y="384048"/>
            <a:ext cx="2834640" cy="512064"/>
          </a:xfrm>
          <a:prstGeom prst="roundRect">
            <a:avLst>
              <a:gd name="adj" fmla="val 17857"/>
            </a:avLst>
          </a:prstGeom>
          <a:solidFill>
            <a:srgbClr val="1B2023">
              <a:alpha val="88000"/>
            </a:srgbClr>
          </a:solidFill>
          <a:ln w="12700">
            <a:solidFill>
              <a:srgbClr val="C77F48"/>
            </a:solidFill>
            <a:prstDash val="solid"/>
          </a:ln>
        </p:spPr>
      </p:sp>
      <p:sp>
        <p:nvSpPr>
          <p:cNvPr id="24" name="Text 20"/>
          <p:cNvSpPr/>
          <p:nvPr/>
        </p:nvSpPr>
        <p:spPr>
          <a:xfrm>
            <a:off x="5897880" y="374904"/>
            <a:ext cx="2834640" cy="5303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50" b="1" spc="200" kern="0" dirty="0">
                <a:solidFill>
                  <a:srgbClr val="ECB2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镁条燃烧</a:t>
            </a:r>
            <a:endParaRPr lang="en-US" sz="1450" dirty="0"/>
          </a:p>
        </p:txBody>
      </p:sp>
      <p:sp>
        <p:nvSpPr>
          <p:cNvPr id="25" name="Text 21"/>
          <p:cNvSpPr/>
          <p:nvPr/>
        </p:nvSpPr>
        <p:spPr>
          <a:xfrm>
            <a:off x="411480" y="4809744"/>
            <a:ext cx="42062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化学反应中的质量关系 · 沪教版化学九年级上册</a:t>
            </a:r>
            <a:endParaRPr lang="en-US" sz="850" dirty="0"/>
          </a:p>
        </p:txBody>
      </p:sp>
      <p:sp>
        <p:nvSpPr>
          <p:cNvPr id="26" name="Text 22"/>
          <p:cNvSpPr/>
          <p:nvPr/>
        </p:nvSpPr>
        <p:spPr>
          <a:xfrm>
            <a:off x="8412480" y="4791456"/>
            <a:ext cx="4572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8F532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2ED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411480"/>
            <a:ext cx="1618488" cy="292608"/>
          </a:xfrm>
          <a:prstGeom prst="roundRect">
            <a:avLst>
              <a:gd name="adj" fmla="val 50000"/>
            </a:avLst>
          </a:prstGeom>
          <a:solidFill>
            <a:srgbClr val="272D31"/>
          </a:solidFill>
          <a:ln w="9525">
            <a:solidFill>
              <a:srgbClr val="C77F48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411480" y="400507"/>
            <a:ext cx="1618488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50" b="1" spc="200" kern="0" dirty="0">
                <a:solidFill>
                  <a:srgbClr val="ECB2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体系四 · 敞口 · 无气体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393192" y="749808"/>
            <a:ext cx="50292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守恒的边界在哪里</a:t>
            </a:r>
            <a:endParaRPr lang="en-US" sz="2300" dirty="0"/>
          </a:p>
        </p:txBody>
      </p:sp>
      <p:sp>
        <p:nvSpPr>
          <p:cNvPr id="5" name="Shape 3"/>
          <p:cNvSpPr/>
          <p:nvPr/>
        </p:nvSpPr>
        <p:spPr>
          <a:xfrm>
            <a:off x="429768" y="1335024"/>
            <a:ext cx="566928" cy="41148"/>
          </a:xfrm>
          <a:prstGeom prst="rect">
            <a:avLst/>
          </a:prstGeom>
          <a:solidFill>
            <a:srgbClr val="C77F48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627632"/>
            <a:ext cx="77724" cy="777240"/>
          </a:xfrm>
          <a:prstGeom prst="rect">
            <a:avLst/>
          </a:prstGeom>
          <a:solidFill>
            <a:srgbClr val="3FA98C"/>
          </a:solidFill>
          <a:ln/>
        </p:spPr>
      </p:sp>
      <p:sp>
        <p:nvSpPr>
          <p:cNvPr id="7" name="Text 5"/>
          <p:cNvSpPr/>
          <p:nvPr/>
        </p:nvSpPr>
        <p:spPr>
          <a:xfrm>
            <a:off x="640080" y="1572768"/>
            <a:ext cx="3017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现象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640080" y="1865376"/>
            <a:ext cx="301752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铁钉浸入蓝色硫酸铜溶液:铁钉表面析出红色的铜,溶液由蓝变浅绿,无气体产生。</a:t>
            </a:r>
            <a:endParaRPr lang="en-US" sz="1050" dirty="0"/>
          </a:p>
        </p:txBody>
      </p:sp>
      <p:sp>
        <p:nvSpPr>
          <p:cNvPr id="9" name="Shape 7"/>
          <p:cNvSpPr/>
          <p:nvPr/>
        </p:nvSpPr>
        <p:spPr>
          <a:xfrm>
            <a:off x="457200" y="2542032"/>
            <a:ext cx="77724" cy="777240"/>
          </a:xfrm>
          <a:prstGeom prst="rect">
            <a:avLst/>
          </a:prstGeom>
          <a:solidFill>
            <a:srgbClr val="C77F48"/>
          </a:solidFill>
          <a:ln/>
        </p:spPr>
      </p:sp>
      <p:sp>
        <p:nvSpPr>
          <p:cNvPr id="10" name="Text 8"/>
          <p:cNvSpPr/>
          <p:nvPr/>
        </p:nvSpPr>
        <p:spPr>
          <a:xfrm>
            <a:off x="640080" y="2487168"/>
            <a:ext cx="3017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天平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640080" y="2779776"/>
            <a:ext cx="301752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敞口体系,质量却分毫不差——守恒的关键不是"盖盖子",而是有没有物质进出体系。</a:t>
            </a:r>
            <a:endParaRPr lang="en-US" sz="1050" dirty="0"/>
          </a:p>
        </p:txBody>
      </p:sp>
      <p:sp>
        <p:nvSpPr>
          <p:cNvPr id="12" name="Shape 10"/>
          <p:cNvSpPr/>
          <p:nvPr/>
        </p:nvSpPr>
        <p:spPr>
          <a:xfrm>
            <a:off x="457200" y="3456432"/>
            <a:ext cx="77724" cy="777240"/>
          </a:xfrm>
          <a:prstGeom prst="rect">
            <a:avLst/>
          </a:prstGeom>
          <a:solidFill>
            <a:srgbClr val="D8A23C"/>
          </a:solidFill>
          <a:ln/>
        </p:spPr>
      </p:sp>
      <p:sp>
        <p:nvSpPr>
          <p:cNvPr id="13" name="Text 11"/>
          <p:cNvSpPr/>
          <p:nvPr/>
        </p:nvSpPr>
        <p:spPr>
          <a:xfrm>
            <a:off x="640080" y="3401568"/>
            <a:ext cx="3017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归纳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640080" y="3694176"/>
            <a:ext cx="301752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把跑掉的请回来、把加入的算进去:参加反应的各物质质量总和 = 生成的各物质质量总和。</a:t>
            </a:r>
            <a:endParaRPr lang="en-US" sz="1050" dirty="0"/>
          </a:p>
        </p:txBody>
      </p:sp>
      <p:sp>
        <p:nvSpPr>
          <p:cNvPr id="15" name="Shape 13"/>
          <p:cNvSpPr/>
          <p:nvPr/>
        </p:nvSpPr>
        <p:spPr>
          <a:xfrm>
            <a:off x="457200" y="4434840"/>
            <a:ext cx="1938528" cy="365760"/>
          </a:xfrm>
          <a:prstGeom prst="roundRect">
            <a:avLst>
              <a:gd name="adj" fmla="val 50000"/>
            </a:avLst>
          </a:prstGeom>
          <a:solidFill>
            <a:srgbClr val="C77F48"/>
          </a:solidFill>
          <a:ln w="9525">
            <a:solidFill>
              <a:srgbClr val="8F5326"/>
            </a:solidFill>
            <a:prstDash val="solid"/>
          </a:ln>
          <a:effectLst>
            <a:outerShdw sx="100000" sy="100000" kx="0" ky="0" algn="bl" rotWithShape="0" blurRad="88900" dist="25400" dir="5400000">
              <a:srgbClr val="54300F">
                <a:alpha val="45000"/>
              </a:srgbClr>
            </a:outerShdw>
          </a:effectLst>
        </p:spPr>
      </p:sp>
      <p:sp>
        <p:nvSpPr>
          <p:cNvPr id="16" name="Text 14"/>
          <p:cNvSpPr/>
          <p:nvPr/>
        </p:nvSpPr>
        <p:spPr>
          <a:xfrm>
            <a:off x="457200" y="4425696"/>
            <a:ext cx="19385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50" b="1" u="sng" dirty="0">
                <a:solidFill>
                  <a:srgbClr val="2C1A0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实验台 · 铁钉与硫酸铜</a:t>
            </a:r>
            <a:endParaRPr lang="en-US" sz="1150" dirty="0"/>
          </a:p>
        </p:txBody>
      </p:sp>
      <p:sp>
        <p:nvSpPr>
          <p:cNvPr id="17" name="Shape 15"/>
          <p:cNvSpPr/>
          <p:nvPr/>
        </p:nvSpPr>
        <p:spPr>
          <a:xfrm>
            <a:off x="3909060" y="1741932"/>
            <a:ext cx="4818888" cy="2203704"/>
          </a:xfrm>
          <a:prstGeom prst="rect">
            <a:avLst/>
          </a:prstGeom>
          <a:solidFill>
            <a:srgbClr val="FFFFFF"/>
          </a:solidFill>
          <a:ln w="12700">
            <a:solidFill>
              <a:srgbClr val="D8CFBB"/>
            </a:solidFill>
            <a:prstDash val="solid"/>
          </a:ln>
          <a:effectLst>
            <a:outerShdw sx="100000" sy="100000" kx="0" ky="0" algn="bl" rotWithShape="0" blurRad="177800" dist="50800" dir="5400000">
              <a:srgbClr val="14100A">
                <a:alpha val="50000"/>
              </a:srgbClr>
            </a:outerShdw>
          </a:effectLst>
        </p:spPr>
      </p:sp>
      <p:pic>
        <p:nvPicPr>
          <p:cNvPr id="18" name="Image 0" descr="/Users/shaorunze/Documents/Claude/Projects/ai推演/质量守恒-实验台/ppt-assets/c-fc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3950208" y="1783080"/>
            <a:ext cx="4736592" cy="2121408"/>
          </a:xfrm>
          <a:prstGeom prst="rect">
            <a:avLst/>
          </a:prstGeom>
        </p:spPr>
      </p:pic>
      <p:sp>
        <p:nvSpPr>
          <p:cNvPr id="19" name="Shape 16"/>
          <p:cNvSpPr/>
          <p:nvPr/>
        </p:nvSpPr>
        <p:spPr>
          <a:xfrm>
            <a:off x="4059936" y="1892808"/>
            <a:ext cx="1641348" cy="274320"/>
          </a:xfrm>
          <a:prstGeom prst="roundRect">
            <a:avLst>
              <a:gd name="adj" fmla="val 50000"/>
            </a:avLst>
          </a:prstGeom>
          <a:solidFill>
            <a:srgbClr val="1B2023">
              <a:alpha val="84000"/>
            </a:srgbClr>
          </a:solidFill>
          <a:ln/>
        </p:spPr>
      </p:sp>
      <p:sp>
        <p:nvSpPr>
          <p:cNvPr id="20" name="Text 17"/>
          <p:cNvSpPr/>
          <p:nvPr/>
        </p:nvSpPr>
        <p:spPr>
          <a:xfrm>
            <a:off x="4059936" y="1881835"/>
            <a:ext cx="1641348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50" b="1" dirty="0">
                <a:solidFill>
                  <a:srgbClr val="ECB2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198.5g → 198.5g</a:t>
            </a:r>
            <a:endParaRPr lang="en-US" sz="950" dirty="0"/>
          </a:p>
        </p:txBody>
      </p:sp>
      <p:sp>
        <p:nvSpPr>
          <p:cNvPr id="21" name="Text 18"/>
          <p:cNvSpPr/>
          <p:nvPr/>
        </p:nvSpPr>
        <p:spPr>
          <a:xfrm>
            <a:off x="411480" y="4809744"/>
            <a:ext cx="42062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化学反应中的质量关系 · 沪教版化学九年级上册</a:t>
            </a:r>
            <a:endParaRPr lang="en-US" sz="850" dirty="0"/>
          </a:p>
        </p:txBody>
      </p:sp>
      <p:sp>
        <p:nvSpPr>
          <p:cNvPr id="22" name="Text 19"/>
          <p:cNvSpPr/>
          <p:nvPr/>
        </p:nvSpPr>
        <p:spPr>
          <a:xfrm>
            <a:off x="8412480" y="4791456"/>
            <a:ext cx="4572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8F532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2ED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818120" y="-868680"/>
            <a:ext cx="2194560" cy="2194560"/>
          </a:xfrm>
          <a:prstGeom prst="ellipse">
            <a:avLst/>
          </a:prstGeom>
          <a:solidFill>
            <a:srgbClr val="FFFFFF">
              <a:alpha val="0"/>
            </a:srgbClr>
          </a:solidFill>
          <a:ln w="12700">
            <a:solidFill>
              <a:srgbClr val="C77F48">
                <a:alpha val="4500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8229600" y="-457200"/>
            <a:ext cx="1371600" cy="1371600"/>
          </a:xfrm>
          <a:prstGeom prst="ellipse">
            <a:avLst/>
          </a:prstGeom>
          <a:solidFill>
            <a:srgbClr val="FFFFFF">
              <a:alpha val="0"/>
            </a:srgbClr>
          </a:solidFill>
          <a:ln w="9525">
            <a:solidFill>
              <a:srgbClr val="C77F48">
                <a:alpha val="30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411480" y="384048"/>
            <a:ext cx="1303020" cy="292608"/>
          </a:xfrm>
          <a:prstGeom prst="roundRect">
            <a:avLst>
              <a:gd name="adj" fmla="val 50000"/>
            </a:avLst>
          </a:prstGeom>
          <a:solidFill>
            <a:srgbClr val="272D31"/>
          </a:solidFill>
          <a:ln w="9525">
            <a:solidFill>
              <a:srgbClr val="C77F48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411480" y="373075"/>
            <a:ext cx="130302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50" b="1" spc="200" kern="0" dirty="0">
                <a:solidFill>
                  <a:srgbClr val="ECB2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跨过尺度 · 微观本质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393192" y="713232"/>
            <a:ext cx="82296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spc="50" kern="0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钻进反应里,数一数原子</a:t>
            </a:r>
            <a:endParaRPr lang="en-US" sz="2500" dirty="0"/>
          </a:p>
        </p:txBody>
      </p:sp>
      <p:sp>
        <p:nvSpPr>
          <p:cNvPr id="7" name="Shape 5"/>
          <p:cNvSpPr/>
          <p:nvPr/>
        </p:nvSpPr>
        <p:spPr>
          <a:xfrm>
            <a:off x="429768" y="1335024"/>
            <a:ext cx="566928" cy="41148"/>
          </a:xfrm>
          <a:prstGeom prst="rect">
            <a:avLst/>
          </a:prstGeom>
          <a:solidFill>
            <a:srgbClr val="C77F48"/>
          </a:solidFill>
          <a:ln/>
        </p:spPr>
      </p:sp>
      <p:sp>
        <p:nvSpPr>
          <p:cNvPr id="8" name="Shape 6"/>
          <p:cNvSpPr/>
          <p:nvPr/>
        </p:nvSpPr>
        <p:spPr>
          <a:xfrm>
            <a:off x="457200" y="1682496"/>
            <a:ext cx="77724" cy="777240"/>
          </a:xfrm>
          <a:prstGeom prst="rect">
            <a:avLst/>
          </a:prstGeom>
          <a:solidFill>
            <a:srgbClr val="C77F48"/>
          </a:solidFill>
          <a:ln/>
        </p:spPr>
      </p:sp>
      <p:sp>
        <p:nvSpPr>
          <p:cNvPr id="9" name="Text 7"/>
          <p:cNvSpPr/>
          <p:nvPr/>
        </p:nvSpPr>
        <p:spPr>
          <a:xfrm>
            <a:off x="640080" y="1627632"/>
            <a:ext cx="29260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看什么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640080" y="1920240"/>
            <a:ext cx="292608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化学键断开,原子重新组合成新分子——化学反应的本质不是"产生"或"消灭",而是重组。</a:t>
            </a:r>
            <a:endParaRPr lang="en-US" sz="1050" dirty="0"/>
          </a:p>
        </p:txBody>
      </p:sp>
      <p:sp>
        <p:nvSpPr>
          <p:cNvPr id="11" name="Shape 9"/>
          <p:cNvSpPr/>
          <p:nvPr/>
        </p:nvSpPr>
        <p:spPr>
          <a:xfrm>
            <a:off x="457200" y="2633472"/>
            <a:ext cx="77724" cy="777240"/>
          </a:xfrm>
          <a:prstGeom prst="rect">
            <a:avLst/>
          </a:prstGeom>
          <a:solidFill>
            <a:srgbClr val="3FA98C"/>
          </a:solidFill>
          <a:ln/>
        </p:spPr>
      </p:sp>
      <p:sp>
        <p:nvSpPr>
          <p:cNvPr id="12" name="Text 10"/>
          <p:cNvSpPr/>
          <p:nvPr/>
        </p:nvSpPr>
        <p:spPr>
          <a:xfrm>
            <a:off x="640080" y="2578608"/>
            <a:ext cx="29260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原子账本</a:t>
            </a:r>
            <a:endParaRPr lang="en-US" sz="1300" dirty="0"/>
          </a:p>
        </p:txBody>
      </p:sp>
      <p:sp>
        <p:nvSpPr>
          <p:cNvPr id="13" name="Text 11"/>
          <p:cNvSpPr/>
          <p:nvPr/>
        </p:nvSpPr>
        <p:spPr>
          <a:xfrm>
            <a:off x="640080" y="2871216"/>
            <a:ext cx="292608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反应前后:原子的种类不变、数目不变、质量不变。C+O₂→CO₂:12+32=44,一分不差。</a:t>
            </a:r>
            <a:endParaRPr lang="en-US" sz="1050" dirty="0"/>
          </a:p>
        </p:txBody>
      </p:sp>
      <p:sp>
        <p:nvSpPr>
          <p:cNvPr id="14" name="Shape 12"/>
          <p:cNvSpPr/>
          <p:nvPr/>
        </p:nvSpPr>
        <p:spPr>
          <a:xfrm>
            <a:off x="457200" y="3584448"/>
            <a:ext cx="77724" cy="777240"/>
          </a:xfrm>
          <a:prstGeom prst="rect">
            <a:avLst/>
          </a:prstGeom>
          <a:solidFill>
            <a:srgbClr val="D8A23C"/>
          </a:solidFill>
          <a:ln/>
        </p:spPr>
      </p:sp>
      <p:sp>
        <p:nvSpPr>
          <p:cNvPr id="15" name="Text 13"/>
          <p:cNvSpPr/>
          <p:nvPr/>
        </p:nvSpPr>
        <p:spPr>
          <a:xfrm>
            <a:off x="640080" y="3529584"/>
            <a:ext cx="29260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回扣镁条</a:t>
            </a:r>
            <a:endParaRPr lang="en-US" sz="1300" dirty="0"/>
          </a:p>
        </p:txBody>
      </p:sp>
      <p:sp>
        <p:nvSpPr>
          <p:cNvPr id="16" name="Text 14"/>
          <p:cNvSpPr/>
          <p:nvPr/>
        </p:nvSpPr>
        <p:spPr>
          <a:xfrm>
            <a:off x="640080" y="3822192"/>
            <a:ext cx="292608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2Mg+O₂→2MgO:固体"多出来"的质量,就是这两个氧原子——宏观增重在微观上一目了然。</a:t>
            </a:r>
            <a:endParaRPr lang="en-US" sz="1050" dirty="0"/>
          </a:p>
        </p:txBody>
      </p:sp>
      <p:sp>
        <p:nvSpPr>
          <p:cNvPr id="17" name="Shape 15"/>
          <p:cNvSpPr/>
          <p:nvPr/>
        </p:nvSpPr>
        <p:spPr>
          <a:xfrm>
            <a:off x="3909060" y="1741932"/>
            <a:ext cx="4818888" cy="2203704"/>
          </a:xfrm>
          <a:prstGeom prst="rect">
            <a:avLst/>
          </a:prstGeom>
          <a:solidFill>
            <a:srgbClr val="FFFFFF"/>
          </a:solidFill>
          <a:ln w="12700">
            <a:solidFill>
              <a:srgbClr val="D8CFBB"/>
            </a:solidFill>
            <a:prstDash val="solid"/>
          </a:ln>
          <a:effectLst>
            <a:outerShdw sx="100000" sy="100000" kx="0" ky="0" algn="bl" rotWithShape="0" blurRad="177800" dist="50800" dir="5400000">
              <a:srgbClr val="14100A">
                <a:alpha val="50000"/>
              </a:srgbClr>
            </a:outerShdw>
          </a:effectLst>
        </p:spPr>
      </p:sp>
      <p:pic>
        <p:nvPicPr>
          <p:cNvPr id="18" name="Image 0" descr="/Users/shaorunze/Documents/Claude/Projects/ai推演/质量守恒-实验台/ppt-assets/c-microc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3950208" y="1783080"/>
            <a:ext cx="4736592" cy="2121408"/>
          </a:xfrm>
          <a:prstGeom prst="rect">
            <a:avLst/>
          </a:prstGeom>
        </p:spPr>
      </p:pic>
      <p:sp>
        <p:nvSpPr>
          <p:cNvPr id="19" name="Shape 16"/>
          <p:cNvSpPr/>
          <p:nvPr/>
        </p:nvSpPr>
        <p:spPr>
          <a:xfrm>
            <a:off x="4059936" y="1892808"/>
            <a:ext cx="1449324" cy="274320"/>
          </a:xfrm>
          <a:prstGeom prst="roundRect">
            <a:avLst>
              <a:gd name="adj" fmla="val 50000"/>
            </a:avLst>
          </a:prstGeom>
          <a:solidFill>
            <a:srgbClr val="1B2023">
              <a:alpha val="84000"/>
            </a:srgbClr>
          </a:solidFill>
          <a:ln/>
        </p:spPr>
      </p:sp>
      <p:sp>
        <p:nvSpPr>
          <p:cNvPr id="20" name="Text 17"/>
          <p:cNvSpPr/>
          <p:nvPr/>
        </p:nvSpPr>
        <p:spPr>
          <a:xfrm>
            <a:off x="4059936" y="1881835"/>
            <a:ext cx="1449324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50" b="1" dirty="0">
                <a:solidFill>
                  <a:srgbClr val="ECB2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原子账本:12+32=44</a:t>
            </a:r>
            <a:endParaRPr lang="en-US" sz="950" dirty="0"/>
          </a:p>
        </p:txBody>
      </p:sp>
      <p:sp>
        <p:nvSpPr>
          <p:cNvPr id="21" name="Shape 18"/>
          <p:cNvSpPr/>
          <p:nvPr/>
        </p:nvSpPr>
        <p:spPr>
          <a:xfrm>
            <a:off x="3950208" y="4224528"/>
            <a:ext cx="1691640" cy="365760"/>
          </a:xfrm>
          <a:prstGeom prst="roundRect">
            <a:avLst>
              <a:gd name="adj" fmla="val 50000"/>
            </a:avLst>
          </a:prstGeom>
          <a:solidFill>
            <a:srgbClr val="C77F48"/>
          </a:solidFill>
          <a:ln w="9525">
            <a:solidFill>
              <a:srgbClr val="8F5326"/>
            </a:solidFill>
            <a:prstDash val="solid"/>
          </a:ln>
          <a:effectLst>
            <a:outerShdw sx="100000" sy="100000" kx="0" ky="0" algn="bl" rotWithShape="0" blurRad="88900" dist="25400" dir="5400000">
              <a:srgbClr val="54300F">
                <a:alpha val="45000"/>
              </a:srgbClr>
            </a:outerShdw>
          </a:effectLst>
        </p:spPr>
      </p:sp>
      <p:sp>
        <p:nvSpPr>
          <p:cNvPr id="22" name="Text 19"/>
          <p:cNvSpPr/>
          <p:nvPr/>
        </p:nvSpPr>
        <p:spPr>
          <a:xfrm>
            <a:off x="3950208" y="4215384"/>
            <a:ext cx="16916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50" b="1" u="sng" dirty="0">
                <a:solidFill>
                  <a:srgbClr val="2C1A0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实验台 · 微观视窗</a:t>
            </a:r>
            <a:endParaRPr lang="en-US" sz="1150" dirty="0"/>
          </a:p>
        </p:txBody>
      </p:sp>
      <p:sp>
        <p:nvSpPr>
          <p:cNvPr id="23" name="Text 20"/>
          <p:cNvSpPr/>
          <p:nvPr/>
        </p:nvSpPr>
        <p:spPr>
          <a:xfrm>
            <a:off x="411480" y="4809744"/>
            <a:ext cx="42062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化学反应中的质量关系 · 沪教版化学九年级上册</a:t>
            </a:r>
            <a:endParaRPr lang="en-US" sz="850" dirty="0"/>
          </a:p>
        </p:txBody>
      </p:sp>
      <p:sp>
        <p:nvSpPr>
          <p:cNvPr id="24" name="Text 21"/>
          <p:cNvSpPr/>
          <p:nvPr/>
        </p:nvSpPr>
        <p:spPr>
          <a:xfrm>
            <a:off x="8412480" y="4791456"/>
            <a:ext cx="4572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8F532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2ED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818120" y="-868680"/>
            <a:ext cx="2194560" cy="2194560"/>
          </a:xfrm>
          <a:prstGeom prst="ellipse">
            <a:avLst/>
          </a:prstGeom>
          <a:solidFill>
            <a:srgbClr val="FFFFFF">
              <a:alpha val="0"/>
            </a:srgbClr>
          </a:solidFill>
          <a:ln w="12700">
            <a:solidFill>
              <a:srgbClr val="C77F48">
                <a:alpha val="4500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8229600" y="-457200"/>
            <a:ext cx="1371600" cy="1371600"/>
          </a:xfrm>
          <a:prstGeom prst="ellipse">
            <a:avLst/>
          </a:prstGeom>
          <a:solidFill>
            <a:srgbClr val="FFFFFF">
              <a:alpha val="0"/>
            </a:srgbClr>
          </a:solidFill>
          <a:ln w="9525">
            <a:solidFill>
              <a:srgbClr val="C77F48">
                <a:alpha val="30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411480" y="384048"/>
            <a:ext cx="882396" cy="292608"/>
          </a:xfrm>
          <a:prstGeom prst="roundRect">
            <a:avLst>
              <a:gd name="adj" fmla="val 50000"/>
            </a:avLst>
          </a:prstGeom>
          <a:solidFill>
            <a:srgbClr val="272D31"/>
          </a:solidFill>
          <a:ln w="9525">
            <a:solidFill>
              <a:srgbClr val="C77F48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411480" y="373075"/>
            <a:ext cx="882396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50" b="1" spc="200" kern="0" dirty="0">
                <a:solidFill>
                  <a:srgbClr val="ECB2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证据 → 结论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393192" y="713232"/>
            <a:ext cx="82296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spc="50" kern="0" dirty="0">
                <a:solidFill>
                  <a:srgbClr val="2622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质量守恒定律</a:t>
            </a:r>
            <a:endParaRPr lang="en-US" sz="2500" dirty="0"/>
          </a:p>
        </p:txBody>
      </p:sp>
      <p:sp>
        <p:nvSpPr>
          <p:cNvPr id="7" name="Shape 5"/>
          <p:cNvSpPr/>
          <p:nvPr/>
        </p:nvSpPr>
        <p:spPr>
          <a:xfrm>
            <a:off x="429768" y="1335024"/>
            <a:ext cx="566928" cy="41148"/>
          </a:xfrm>
          <a:prstGeom prst="rect">
            <a:avLst/>
          </a:prstGeom>
          <a:solidFill>
            <a:srgbClr val="C77F48"/>
          </a:solidFill>
          <a:ln/>
        </p:spPr>
      </p:sp>
      <p:graphicFrame>
        <p:nvGraphicFramePr>
          <p:cNvPr id="10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011935"/>
              </p:ext>
            </p:extLst>
          </p:nvPr>
        </p:nvGraphicFramePr>
        <p:xfrm>
          <a:off x="457200" y="1554480"/>
          <a:ext cx="8229600" cy="914400"/>
        </p:xfrm>
        <a:graphic>
          <a:graphicData uri="http://schemas.openxmlformats.org/drawingml/2006/table">
            <a:tbl>
              <a:tblPr/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65760"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150" b="1" dirty="0">
                          <a:solidFill>
                            <a:srgbClr val="ECB27E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体系</a:t>
                      </a:r>
                      <a:endParaRPr lang="en-US" sz="115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D31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150" b="1" dirty="0">
                          <a:solidFill>
                            <a:srgbClr val="ECB27E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开/闭</a:t>
                      </a:r>
                      <a:endParaRPr lang="en-US" sz="115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D31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150" b="1" dirty="0">
                          <a:solidFill>
                            <a:srgbClr val="ECB27E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读数变化</a:t>
                      </a:r>
                      <a:endParaRPr lang="en-US" sz="115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D31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150" b="1" dirty="0">
                          <a:solidFill>
                            <a:srgbClr val="ECB27E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原因</a:t>
                      </a:r>
                      <a:endParaRPr lang="en-US" sz="115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D31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150" b="1" dirty="0">
                          <a:solidFill>
                            <a:srgbClr val="ECB27E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守恒吗</a:t>
                      </a:r>
                      <a:endParaRPr lang="en-US" sz="115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2D31"/>
                    </a:solidFill>
                  </a:tcPr>
                </a:tc>
              </a:tr>
              <a:tr h="384048"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100" b="1" dirty="0">
                          <a:solidFill>
                            <a:srgbClr val="26221C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白磷燃烧</a:t>
                      </a:r>
                      <a:endParaRPr lang="en-US" sz="110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6EC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100" dirty="0">
                          <a:solidFill>
                            <a:srgbClr val="6E675A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密闭</a:t>
                      </a:r>
                      <a:endParaRPr lang="en-US" sz="110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6EC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100" dirty="0">
                          <a:solidFill>
                            <a:srgbClr val="6E675A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不变</a:t>
                      </a:r>
                      <a:endParaRPr lang="en-US" sz="110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6EC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100" dirty="0">
                          <a:solidFill>
                            <a:srgbClr val="6E675A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无物质进出</a:t>
                      </a:r>
                      <a:endParaRPr lang="en-US" sz="110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6EC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100" b="1" dirty="0">
                          <a:solidFill>
                            <a:srgbClr val="2C7A52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守恒</a:t>
                      </a:r>
                      <a:endParaRPr lang="en-US" sz="110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6EC"/>
                    </a:solidFill>
                  </a:tcPr>
                </a:tc>
              </a:tr>
              <a:tr h="384048"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100" b="1" dirty="0">
                          <a:solidFill>
                            <a:srgbClr val="26221C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大理石+盐酸</a:t>
                      </a:r>
                      <a:endParaRPr lang="en-US" sz="110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FCF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100" dirty="0">
                          <a:solidFill>
                            <a:srgbClr val="6E675A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敞口</a:t>
                      </a:r>
                      <a:endParaRPr lang="en-US" sz="110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FCF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100" b="1" dirty="0">
                          <a:solidFill>
                            <a:srgbClr val="B8462F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减少 2.2g</a:t>
                      </a:r>
                      <a:endParaRPr lang="en-US" sz="110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FCF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100" dirty="0">
                          <a:solidFill>
                            <a:srgbClr val="6E675A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CO₂ 逸出体系</a:t>
                      </a:r>
                      <a:endParaRPr lang="en-US" sz="110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FCF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100" b="1" dirty="0">
                          <a:solidFill>
                            <a:srgbClr val="2C7A52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守恒(算上CO₂)</a:t>
                      </a:r>
                      <a:endParaRPr lang="en-US" sz="110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FCF"/>
                    </a:solidFill>
                  </a:tcPr>
                </a:tc>
              </a:tr>
              <a:tr h="384048"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100" b="1" dirty="0">
                          <a:solidFill>
                            <a:srgbClr val="26221C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大理石+盐酸</a:t>
                      </a:r>
                      <a:endParaRPr lang="en-US" sz="110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6EC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100" dirty="0">
                          <a:solidFill>
                            <a:srgbClr val="6E675A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密闭</a:t>
                      </a:r>
                      <a:endParaRPr lang="en-US" sz="110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6EC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100" dirty="0">
                          <a:solidFill>
                            <a:srgbClr val="6E675A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不变</a:t>
                      </a:r>
                      <a:endParaRPr lang="en-US" sz="110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6EC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100" dirty="0">
                          <a:solidFill>
                            <a:srgbClr val="6E675A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气体被封在瓶内</a:t>
                      </a:r>
                      <a:endParaRPr lang="en-US" sz="110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6EC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100" b="1" dirty="0">
                          <a:solidFill>
                            <a:srgbClr val="2C7A52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守恒</a:t>
                      </a:r>
                      <a:endParaRPr lang="en-US" sz="110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6EC"/>
                    </a:solidFill>
                  </a:tcPr>
                </a:tc>
              </a:tr>
              <a:tr h="384048"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100" b="1" dirty="0">
                          <a:solidFill>
                            <a:srgbClr val="26221C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镁条燃烧</a:t>
                      </a:r>
                      <a:endParaRPr lang="en-US" sz="110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FCF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100" dirty="0">
                          <a:solidFill>
                            <a:srgbClr val="6E675A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敞口</a:t>
                      </a:r>
                      <a:endParaRPr lang="en-US" sz="110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FCF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100" b="1" dirty="0">
                          <a:solidFill>
                            <a:srgbClr val="A8721C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增加 1.6g</a:t>
                      </a:r>
                      <a:endParaRPr lang="en-US" sz="110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FCF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100" dirty="0">
                          <a:solidFill>
                            <a:srgbClr val="6E675A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空气中 O₂ 参加反应</a:t>
                      </a:r>
                      <a:endParaRPr lang="en-US" sz="110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FCF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100" b="1" dirty="0">
                          <a:solidFill>
                            <a:srgbClr val="2C7A52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守恒(算上O₂)</a:t>
                      </a:r>
                      <a:endParaRPr lang="en-US" sz="110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FCF"/>
                    </a:solidFill>
                  </a:tcPr>
                </a:tc>
              </a:tr>
              <a:tr h="384048"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100" b="1" dirty="0">
                          <a:solidFill>
                            <a:srgbClr val="26221C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铁钉+硫酸铜</a:t>
                      </a:r>
                      <a:endParaRPr lang="en-US" sz="110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6EC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100" dirty="0">
                          <a:solidFill>
                            <a:srgbClr val="6E675A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敞口</a:t>
                      </a:r>
                      <a:endParaRPr lang="en-US" sz="110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6EC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100" dirty="0">
                          <a:solidFill>
                            <a:srgbClr val="6E675A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不变</a:t>
                      </a:r>
                      <a:endParaRPr lang="en-US" sz="110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6EC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100" dirty="0">
                          <a:solidFill>
                            <a:srgbClr val="6E675A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无气体进出</a:t>
                      </a:r>
                      <a:endParaRPr lang="en-US" sz="110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6EC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100" b="1" dirty="0">
                          <a:solidFill>
                            <a:srgbClr val="2C7A52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守恒</a:t>
                      </a:r>
                      <a:endParaRPr lang="en-US" sz="110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6EC"/>
                    </a:solidFill>
                  </a:tcPr>
                </a:tc>
              </a:tr>
            </a:tbl>
          </a:graphicData>
        </a:graphic>
      </p:graphicFrame>
      <p:sp>
        <p:nvSpPr>
          <p:cNvPr id="9" name="Shape 6"/>
          <p:cNvSpPr/>
          <p:nvPr/>
        </p:nvSpPr>
        <p:spPr>
          <a:xfrm>
            <a:off x="457200" y="4114800"/>
            <a:ext cx="8229600" cy="658368"/>
          </a:xfrm>
          <a:prstGeom prst="roundRect">
            <a:avLst>
              <a:gd name="adj" fmla="val 13889"/>
            </a:avLst>
          </a:prstGeom>
          <a:solidFill>
            <a:srgbClr val="272D31"/>
          </a:solidFill>
          <a:ln w="12700">
            <a:solidFill>
              <a:srgbClr val="C77F48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457200" y="4096512"/>
            <a:ext cx="8229600" cy="6766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spc="50" kern="0" dirty="0">
                <a:solidFill>
                  <a:srgbClr val="C77F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定律  </a:t>
            </a:r>
            <a:pPr algn="ctr" indent="0" marL="0">
              <a:buNone/>
            </a:pPr>
            <a:r>
              <a:rPr lang="en-US" sz="1300" b="1" spc="50" kern="0" dirty="0">
                <a:solidFill>
                  <a:srgbClr val="FAF6E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参加化学反应的各物质质量总和,等于反应后生成的各物质质量总和。</a:t>
            </a:r>
            <a:pPr algn="ctr" indent="0" marL="0">
              <a:buNone/>
            </a:pPr>
            <a:r>
              <a:rPr lang="en-US" sz="1300" spc="50" kern="0" dirty="0">
                <a:solidFill>
                  <a:srgbClr val="C9C2B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  微观:原子三不变。</a:t>
            </a:r>
            <a:endParaRPr lang="en-US" sz="1300" dirty="0"/>
          </a:p>
        </p:txBody>
      </p:sp>
      <p:sp>
        <p:nvSpPr>
          <p:cNvPr id="11" name="Text 8"/>
          <p:cNvSpPr/>
          <p:nvPr/>
        </p:nvSpPr>
        <p:spPr>
          <a:xfrm>
            <a:off x="411480" y="4809744"/>
            <a:ext cx="42062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6E67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化学反应中的质量关系 · 沪教版化学九年级上册</a:t>
            </a:r>
            <a:endParaRPr lang="en-US" sz="850" dirty="0"/>
          </a:p>
        </p:txBody>
      </p:sp>
      <p:sp>
        <p:nvSpPr>
          <p:cNvPr id="12" name="Text 9"/>
          <p:cNvSpPr/>
          <p:nvPr/>
        </p:nvSpPr>
        <p:spPr>
          <a:xfrm>
            <a:off x="8412480" y="4791456"/>
            <a:ext cx="4572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8F532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化学反应中的质量关系</dc:title>
  <dc:subject>PptxGenJS Presentation</dc:subject>
  <dc:creator>光鹿课件</dc:creator>
  <cp:lastModifiedBy>光鹿课件</cp:lastModifiedBy>
  <cp:revision>1</cp:revision>
  <dcterms:created xsi:type="dcterms:W3CDTF">2026-06-13T19:03:05Z</dcterms:created>
  <dcterms:modified xsi:type="dcterms:W3CDTF">2026-06-13T19:03:05Z</dcterms:modified>
</cp:coreProperties>
</file>