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notesMasterIdLst>
    <p:notesMasterId r:id="rId1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globalaits.com/files/light-shadow/index.html" TargetMode="External"/><Relationship Id="rId1" Type="http://schemas.openxmlformats.org/officeDocument/2006/relationships/image" Target="../media/image-1-1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globalaits.com/files/light-shadow/index.html?tab=form" TargetMode="External"/><Relationship Id="rId1" Type="http://schemas.openxmlformats.org/officeDocument/2006/relationships/image" Target="../media/image-3-1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globalaits.com/files/light-shadow/index.html?tab=move&amp;elev=18&amp;azim=40" TargetMode="External"/><Relationship Id="rId1" Type="http://schemas.openxmlformats.org/officeDocument/2006/relationships/image" Target="../media/image-6-1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hyperlink" Target="https://globalaits.com/files/light-shadow/index.html?tab=quiz" TargetMode="Externa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4E7C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Users/shaorunze/Desktop/教学课件展示图片/科学/光与影子/tree-shadow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3200400"/>
            <a:ext cx="9144000" cy="1943100"/>
          </a:xfrm>
          <a:prstGeom prst="rect">
            <a:avLst/>
          </a:prstGeom>
          <a:solidFill>
            <a:srgbClr val="281C08">
              <a:alpha val="64000"/>
            </a:srgbClr>
          </a:solidFill>
          <a:ln/>
        </p:spPr>
      </p:sp>
      <p:sp>
        <p:nvSpPr>
          <p:cNvPr id="4" name="Shape 1"/>
          <p:cNvSpPr/>
          <p:nvPr/>
        </p:nvSpPr>
        <p:spPr>
          <a:xfrm>
            <a:off x="502920" y="457200"/>
            <a:ext cx="4206240" cy="1554480"/>
          </a:xfrm>
          <a:prstGeom prst="rect">
            <a:avLst/>
          </a:prstGeom>
          <a:solidFill>
            <a:srgbClr val="FBF1DC">
              <a:alpha val="88000"/>
            </a:srgbClr>
          </a:solidFill>
          <a:ln/>
        </p:spPr>
      </p:sp>
      <p:sp>
        <p:nvSpPr>
          <p:cNvPr id="5" name="Text 2"/>
          <p:cNvSpPr/>
          <p:nvPr/>
        </p:nvSpPr>
        <p:spPr>
          <a:xfrm>
            <a:off x="566928" y="914400"/>
            <a:ext cx="4389120" cy="8229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3600" b="1" spc="400" kern="0" dirty="0">
                <a:solidFill>
                  <a:srgbClr val="4A3A1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光与影子</a:t>
            </a:r>
            <a:endParaRPr lang="en-US" sz="3600" dirty="0"/>
          </a:p>
        </p:txBody>
      </p:sp>
      <p:sp>
        <p:nvSpPr>
          <p:cNvPr id="6" name="Text 3"/>
          <p:cNvSpPr/>
          <p:nvPr/>
        </p:nvSpPr>
        <p:spPr>
          <a:xfrm>
            <a:off x="640080" y="603504"/>
            <a:ext cx="402336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50" b="1" spc="100" kern="0" dirty="0">
                <a:solidFill>
                  <a:srgbClr val="B9781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3D 光影实验 · 光影台</a:t>
            </a:r>
            <a:endParaRPr lang="en-US" sz="1150" dirty="0"/>
          </a:p>
        </p:txBody>
      </p:sp>
      <p:sp>
        <p:nvSpPr>
          <p:cNvPr id="7" name="Text 4"/>
          <p:cNvSpPr/>
          <p:nvPr/>
        </p:nvSpPr>
        <p:spPr>
          <a:xfrm>
            <a:off x="640080" y="1700784"/>
            <a:ext cx="384048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00" dirty="0">
                <a:solidFill>
                  <a:srgbClr val="9A875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苏教版科学三年级 · 《光》单元</a:t>
            </a:r>
            <a:endParaRPr lang="en-US" sz="1300" dirty="0"/>
          </a:p>
        </p:txBody>
      </p:sp>
      <p:sp>
        <p:nvSpPr>
          <p:cNvPr id="8" name="Text 5"/>
          <p:cNvSpPr/>
          <p:nvPr/>
        </p:nvSpPr>
        <p:spPr>
          <a:xfrm>
            <a:off x="566928" y="3977640"/>
            <a:ext cx="73152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600" i="1" spc="200" kern="0" dirty="0">
                <a:solidFill>
                  <a:srgbClr val="F6E9D7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光被挡住的地方,就有影子</a:t>
            </a:r>
            <a:endParaRPr lang="en-US" sz="1600" dirty="0"/>
          </a:p>
        </p:txBody>
      </p:sp>
      <p:sp>
        <p:nvSpPr>
          <p:cNvPr id="9" name="Shape 6"/>
          <p:cNvSpPr/>
          <p:nvPr/>
        </p:nvSpPr>
        <p:spPr>
          <a:xfrm>
            <a:off x="3611880" y="4434840"/>
            <a:ext cx="1920240" cy="365760"/>
          </a:xfrm>
          <a:prstGeom prst="roundRect">
            <a:avLst>
              <a:gd name="adj" fmla="val 12500"/>
            </a:avLst>
          </a:prstGeom>
          <a:solidFill>
            <a:srgbClr val="E09A2C"/>
          </a:solidFill>
          <a:ln/>
        </p:spPr>
      </p:sp>
      <p:sp>
        <p:nvSpPr>
          <p:cNvPr id="10" name="Text 7"/>
          <p:cNvSpPr/>
          <p:nvPr/>
        </p:nvSpPr>
        <p:spPr>
          <a:xfrm>
            <a:off x="3611880" y="4425696"/>
            <a:ext cx="192024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50" b="1" u="sng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2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  打开光影台</a:t>
            </a:r>
            <a:endParaRPr lang="en-US" sz="1150" dirty="0"/>
          </a:p>
        </p:txBody>
      </p:sp>
      <p:sp>
        <p:nvSpPr>
          <p:cNvPr id="11" name="Shape 8"/>
          <p:cNvSpPr/>
          <p:nvPr/>
        </p:nvSpPr>
        <p:spPr>
          <a:xfrm>
            <a:off x="8229600" y="502920"/>
            <a:ext cx="457200" cy="457200"/>
          </a:xfrm>
          <a:prstGeom prst="roundRect">
            <a:avLst>
              <a:gd name="adj" fmla="val 12000"/>
            </a:avLst>
          </a:prstGeom>
          <a:ln w="19050">
            <a:solidFill>
              <a:srgbClr val="B9781A"/>
            </a:solidFill>
            <a:prstDash val="solid"/>
          </a:ln>
        </p:spPr>
      </p:sp>
      <p:sp>
        <p:nvSpPr>
          <p:cNvPr id="12" name="Text 9"/>
          <p:cNvSpPr/>
          <p:nvPr/>
        </p:nvSpPr>
        <p:spPr>
          <a:xfrm>
            <a:off x="8229600" y="493776"/>
            <a:ext cx="457200" cy="47548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700" b="1" dirty="0">
                <a:solidFill>
                  <a:srgbClr val="B9781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光</a:t>
            </a:r>
            <a:endParaRPr lang="en-US" sz="17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4E7C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Users/shaorunze/Desktop/教学课件展示图片/科学/光与影子/sundial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1554480"/>
            <a:ext cx="9144000" cy="2103120"/>
          </a:xfrm>
          <a:prstGeom prst="rect">
            <a:avLst/>
          </a:prstGeom>
          <a:solidFill>
            <a:srgbClr val="281C08">
              <a:alpha val="62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457200" y="1828800"/>
            <a:ext cx="8229600" cy="640080"/>
          </a:xfrm>
          <a:prstGeom prst="rect">
            <a:avLst/>
          </a:prstGeom>
          <a:noFill/>
          <a:ln/>
          <a:effectLst>
            <a:outerShdw sx="100000" sy="100000" kx="0" ky="0" algn="bl" rotWithShape="0" blurRad="101600" dist="25400" dir="5400000">
              <a:srgbClr val="000000">
                <a:alpha val="50000"/>
              </a:srgbClr>
            </a:outerShdw>
          </a:effectLst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3000" b="1" spc="400" kern="0" dirty="0">
                <a:solidFill>
                  <a:srgbClr val="FFFDF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光走直线,影随物生</a:t>
            </a:r>
            <a:endParaRPr lang="en-US" sz="3000" dirty="0"/>
          </a:p>
        </p:txBody>
      </p:sp>
      <p:sp>
        <p:nvSpPr>
          <p:cNvPr id="5" name="Text 2"/>
          <p:cNvSpPr/>
          <p:nvPr/>
        </p:nvSpPr>
        <p:spPr>
          <a:xfrm>
            <a:off x="457200" y="2651760"/>
            <a:ext cx="822960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2000" b="1" spc="300" kern="0" dirty="0">
                <a:solidFill>
                  <a:srgbClr val="F7E0B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一束光,一个影,藏着大科学</a:t>
            </a:r>
            <a:endParaRPr lang="en-US" sz="2000" dirty="0"/>
          </a:p>
        </p:txBody>
      </p:sp>
      <p:sp>
        <p:nvSpPr>
          <p:cNvPr id="6" name="Text 3"/>
          <p:cNvSpPr/>
          <p:nvPr/>
        </p:nvSpPr>
        <p:spPr>
          <a:xfrm>
            <a:off x="411480" y="4809744"/>
            <a:ext cx="530352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E6D5A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光与影子 · 苏教版科学三年级《光》单元</a:t>
            </a:r>
            <a:endParaRPr lang="en-US" sz="850" dirty="0"/>
          </a:p>
        </p:txBody>
      </p:sp>
      <p:sp>
        <p:nvSpPr>
          <p:cNvPr id="7" name="Text 4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EAC98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其 十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D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384048"/>
            <a:ext cx="1024128" cy="292608"/>
          </a:xfrm>
          <a:prstGeom prst="rect">
            <a:avLst/>
          </a:prstGeom>
          <a:solidFill>
            <a:srgbClr val="4A3A1C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373075"/>
            <a:ext cx="1024128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spc="200" kern="0" dirty="0">
                <a:solidFill>
                  <a:srgbClr val="FBF5E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从"玩影子"说起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393192" y="713232"/>
            <a:ext cx="82296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600" b="1" spc="100" kern="0" dirty="0">
                <a:solidFill>
                  <a:srgbClr val="4A3A1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影子,是怎么来的?</a:t>
            </a:r>
            <a:endParaRPr lang="en-US" sz="2600" dirty="0"/>
          </a:p>
        </p:txBody>
      </p:sp>
      <p:sp>
        <p:nvSpPr>
          <p:cNvPr id="5" name="Shape 3"/>
          <p:cNvSpPr/>
          <p:nvPr/>
        </p:nvSpPr>
        <p:spPr>
          <a:xfrm>
            <a:off x="429768" y="1353312"/>
            <a:ext cx="566928" cy="41148"/>
          </a:xfrm>
          <a:prstGeom prst="rect">
            <a:avLst/>
          </a:prstGeom>
          <a:solidFill>
            <a:srgbClr val="E09A2C"/>
          </a:solidFill>
          <a:ln/>
        </p:spPr>
      </p:sp>
      <p:sp>
        <p:nvSpPr>
          <p:cNvPr id="6" name="Shape 4"/>
          <p:cNvSpPr/>
          <p:nvPr/>
        </p:nvSpPr>
        <p:spPr>
          <a:xfrm>
            <a:off x="8275320" y="384048"/>
            <a:ext cx="457200" cy="457200"/>
          </a:xfrm>
          <a:prstGeom prst="roundRect">
            <a:avLst>
              <a:gd name="adj" fmla="val 12000"/>
            </a:avLst>
          </a:prstGeom>
          <a:ln w="19050">
            <a:solidFill>
              <a:srgbClr val="B9781A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8275320" y="374904"/>
            <a:ext cx="457200" cy="47548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700" b="1" dirty="0">
                <a:solidFill>
                  <a:srgbClr val="B9781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光</a:t>
            </a:r>
            <a:endParaRPr lang="en-US" sz="1700" dirty="0"/>
          </a:p>
        </p:txBody>
      </p:sp>
      <p:sp>
        <p:nvSpPr>
          <p:cNvPr id="8" name="Shape 6"/>
          <p:cNvSpPr/>
          <p:nvPr/>
        </p:nvSpPr>
        <p:spPr>
          <a:xfrm>
            <a:off x="457200" y="1700784"/>
            <a:ext cx="77724" cy="777240"/>
          </a:xfrm>
          <a:prstGeom prst="rect">
            <a:avLst/>
          </a:prstGeom>
          <a:solidFill>
            <a:srgbClr val="B9781A"/>
          </a:solidFill>
          <a:ln/>
        </p:spPr>
      </p:sp>
      <p:sp>
        <p:nvSpPr>
          <p:cNvPr id="9" name="Text 7"/>
          <p:cNvSpPr/>
          <p:nvPr/>
        </p:nvSpPr>
        <p:spPr>
          <a:xfrm>
            <a:off x="640080" y="1645920"/>
            <a:ext cx="384048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4A3A1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身边的影子</a:t>
            </a:r>
            <a:endParaRPr lang="en-US" sz="1400" dirty="0"/>
          </a:p>
        </p:txBody>
      </p:sp>
      <p:sp>
        <p:nvSpPr>
          <p:cNvPr id="10" name="Text 8"/>
          <p:cNvSpPr/>
          <p:nvPr/>
        </p:nvSpPr>
        <p:spPr>
          <a:xfrm>
            <a:off x="640080" y="1956816"/>
            <a:ext cx="384048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9A875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阳光下的树、灯下的你……到处都有影子。</a:t>
            </a:r>
            <a:endParaRPr lang="en-US" sz="1100" dirty="0"/>
          </a:p>
        </p:txBody>
      </p:sp>
      <p:sp>
        <p:nvSpPr>
          <p:cNvPr id="11" name="Shape 9"/>
          <p:cNvSpPr/>
          <p:nvPr/>
        </p:nvSpPr>
        <p:spPr>
          <a:xfrm>
            <a:off x="457200" y="2670048"/>
            <a:ext cx="77724" cy="777240"/>
          </a:xfrm>
          <a:prstGeom prst="rect">
            <a:avLst/>
          </a:prstGeom>
          <a:solidFill>
            <a:srgbClr val="3A4A66"/>
          </a:solidFill>
          <a:ln/>
        </p:spPr>
      </p:sp>
      <p:sp>
        <p:nvSpPr>
          <p:cNvPr id="12" name="Text 10"/>
          <p:cNvSpPr/>
          <p:nvPr/>
        </p:nvSpPr>
        <p:spPr>
          <a:xfrm>
            <a:off x="640080" y="2615184"/>
            <a:ext cx="384048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4A3A1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提出问题</a:t>
            </a:r>
            <a:endParaRPr lang="en-US" sz="1400" dirty="0"/>
          </a:p>
        </p:txBody>
      </p:sp>
      <p:sp>
        <p:nvSpPr>
          <p:cNvPr id="13" name="Text 11"/>
          <p:cNvSpPr/>
          <p:nvPr/>
        </p:nvSpPr>
        <p:spPr>
          <a:xfrm>
            <a:off x="640080" y="2926080"/>
            <a:ext cx="384048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9A875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影子是怎么形成的?它为什么会变长变短、变方向?</a:t>
            </a:r>
            <a:endParaRPr lang="en-US" sz="1100" dirty="0"/>
          </a:p>
        </p:txBody>
      </p:sp>
      <p:sp>
        <p:nvSpPr>
          <p:cNvPr id="14" name="Shape 12"/>
          <p:cNvSpPr/>
          <p:nvPr/>
        </p:nvSpPr>
        <p:spPr>
          <a:xfrm>
            <a:off x="457200" y="3639312"/>
            <a:ext cx="77724" cy="777240"/>
          </a:xfrm>
          <a:prstGeom prst="rect">
            <a:avLst/>
          </a:prstGeom>
          <a:solidFill>
            <a:srgbClr val="3F9B6E"/>
          </a:solidFill>
          <a:ln/>
        </p:spPr>
      </p:sp>
      <p:sp>
        <p:nvSpPr>
          <p:cNvPr id="15" name="Text 13"/>
          <p:cNvSpPr/>
          <p:nvPr/>
        </p:nvSpPr>
        <p:spPr>
          <a:xfrm>
            <a:off x="640080" y="3584448"/>
            <a:ext cx="384048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4A3A1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今天的任务</a:t>
            </a:r>
            <a:endParaRPr lang="en-US" sz="1400" dirty="0"/>
          </a:p>
        </p:txBody>
      </p:sp>
      <p:sp>
        <p:nvSpPr>
          <p:cNvPr id="16" name="Text 14"/>
          <p:cNvSpPr/>
          <p:nvPr/>
        </p:nvSpPr>
        <p:spPr>
          <a:xfrm>
            <a:off x="640080" y="3895344"/>
            <a:ext cx="384048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9A875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做光影实验,找出影子的形成条件和变化规律。</a:t>
            </a:r>
            <a:endParaRPr lang="en-US" sz="1100" dirty="0"/>
          </a:p>
        </p:txBody>
      </p:sp>
      <p:sp>
        <p:nvSpPr>
          <p:cNvPr id="17" name="Shape 15"/>
          <p:cNvSpPr/>
          <p:nvPr/>
        </p:nvSpPr>
        <p:spPr>
          <a:xfrm>
            <a:off x="4946904" y="1591056"/>
            <a:ext cx="3776472" cy="2907792"/>
          </a:xfrm>
          <a:prstGeom prst="roundRect">
            <a:avLst>
              <a:gd name="adj" fmla="val 2516"/>
            </a:avLst>
          </a:prstGeom>
          <a:solidFill>
            <a:srgbClr val="FFFDF7"/>
          </a:solidFill>
          <a:ln w="12700">
            <a:solidFill>
              <a:srgbClr val="DDCAA2"/>
            </a:solidFill>
            <a:prstDash val="solid"/>
          </a:ln>
          <a:effectLst>
            <a:outerShdw sx="100000" sy="100000" kx="0" ky="0" algn="bl" rotWithShape="0" blurRad="127000" dist="25400" dir="5400000">
              <a:srgbClr val="9A8550">
                <a:alpha val="25000"/>
              </a:srgbClr>
            </a:outerShdw>
          </a:effectLst>
        </p:spPr>
      </p:sp>
      <p:pic>
        <p:nvPicPr>
          <p:cNvPr id="18" name="Image 0" descr="/Users/shaorunze/Desktop/教学课件展示图片/科学/光与影子/tree-shadow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5038344" y="1682496"/>
            <a:ext cx="3593592" cy="2523744"/>
          </a:xfrm>
          <a:prstGeom prst="rect">
            <a:avLst/>
          </a:prstGeom>
        </p:spPr>
      </p:pic>
      <p:sp>
        <p:nvSpPr>
          <p:cNvPr id="19" name="Text 16"/>
          <p:cNvSpPr/>
          <p:nvPr/>
        </p:nvSpPr>
        <p:spPr>
          <a:xfrm>
            <a:off x="4983480" y="4169664"/>
            <a:ext cx="370332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50" b="1" dirty="0">
                <a:solidFill>
                  <a:srgbClr val="6A553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夕阳下,树的影子很长</a:t>
            </a:r>
            <a:endParaRPr lang="en-US" sz="1150" dirty="0"/>
          </a:p>
        </p:txBody>
      </p:sp>
      <p:sp>
        <p:nvSpPr>
          <p:cNvPr id="20" name="Text 17"/>
          <p:cNvSpPr/>
          <p:nvPr/>
        </p:nvSpPr>
        <p:spPr>
          <a:xfrm>
            <a:off x="411480" y="4809744"/>
            <a:ext cx="530352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9A875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光与影子 · 苏教版科学三年级《光》单元</a:t>
            </a:r>
            <a:endParaRPr lang="en-US" sz="850" dirty="0"/>
          </a:p>
        </p:txBody>
      </p:sp>
      <p:sp>
        <p:nvSpPr>
          <p:cNvPr id="21" name="Text 18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B9781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其 二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D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384048"/>
            <a:ext cx="1243584" cy="292608"/>
          </a:xfrm>
          <a:prstGeom prst="rect">
            <a:avLst/>
          </a:prstGeom>
          <a:solidFill>
            <a:srgbClr val="4A3A1C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373075"/>
            <a:ext cx="1243584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spc="200" kern="0" dirty="0">
                <a:solidFill>
                  <a:srgbClr val="FBF5E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动手 · 影子怎么来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393192" y="713232"/>
            <a:ext cx="82296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600" b="1" spc="100" kern="0" dirty="0">
                <a:solidFill>
                  <a:srgbClr val="4A3A1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光源、遮挡物、屏,缺一不可</a:t>
            </a:r>
            <a:endParaRPr lang="en-US" sz="2600" dirty="0"/>
          </a:p>
        </p:txBody>
      </p:sp>
      <p:sp>
        <p:nvSpPr>
          <p:cNvPr id="5" name="Shape 3"/>
          <p:cNvSpPr/>
          <p:nvPr/>
        </p:nvSpPr>
        <p:spPr>
          <a:xfrm>
            <a:off x="429768" y="1353312"/>
            <a:ext cx="566928" cy="41148"/>
          </a:xfrm>
          <a:prstGeom prst="rect">
            <a:avLst/>
          </a:prstGeom>
          <a:solidFill>
            <a:srgbClr val="E09A2C"/>
          </a:solidFill>
          <a:ln/>
        </p:spPr>
      </p:sp>
      <p:sp>
        <p:nvSpPr>
          <p:cNvPr id="6" name="Shape 4"/>
          <p:cNvSpPr/>
          <p:nvPr/>
        </p:nvSpPr>
        <p:spPr>
          <a:xfrm>
            <a:off x="8275320" y="384048"/>
            <a:ext cx="457200" cy="457200"/>
          </a:xfrm>
          <a:prstGeom prst="roundRect">
            <a:avLst>
              <a:gd name="adj" fmla="val 12000"/>
            </a:avLst>
          </a:prstGeom>
          <a:ln w="19050">
            <a:solidFill>
              <a:srgbClr val="B9781A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8275320" y="374904"/>
            <a:ext cx="457200" cy="47548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700" b="1" dirty="0">
                <a:solidFill>
                  <a:srgbClr val="B9781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光</a:t>
            </a:r>
            <a:endParaRPr lang="en-US" sz="1700" dirty="0"/>
          </a:p>
        </p:txBody>
      </p:sp>
      <p:sp>
        <p:nvSpPr>
          <p:cNvPr id="8" name="Shape 6"/>
          <p:cNvSpPr/>
          <p:nvPr/>
        </p:nvSpPr>
        <p:spPr>
          <a:xfrm>
            <a:off x="457200" y="1719072"/>
            <a:ext cx="77724" cy="777240"/>
          </a:xfrm>
          <a:prstGeom prst="rect">
            <a:avLst/>
          </a:prstGeom>
          <a:solidFill>
            <a:srgbClr val="B9781A"/>
          </a:solidFill>
          <a:ln/>
        </p:spPr>
      </p:sp>
      <p:sp>
        <p:nvSpPr>
          <p:cNvPr id="9" name="Text 7"/>
          <p:cNvSpPr/>
          <p:nvPr/>
        </p:nvSpPr>
        <p:spPr>
          <a:xfrm>
            <a:off x="640080" y="1664208"/>
            <a:ext cx="30175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4A3A1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有光源</a:t>
            </a:r>
            <a:endParaRPr lang="en-US" sz="1400" dirty="0"/>
          </a:p>
        </p:txBody>
      </p:sp>
      <p:sp>
        <p:nvSpPr>
          <p:cNvPr id="10" name="Text 8"/>
          <p:cNvSpPr/>
          <p:nvPr/>
        </p:nvSpPr>
        <p:spPr>
          <a:xfrm>
            <a:off x="640080" y="1975104"/>
            <a:ext cx="30175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9A875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光从光源(太阳/灯)沿</a:t>
            </a:r>
            <a:pPr indent="0" marL="0">
              <a:lnSpc>
                <a:spcPts val="1600"/>
              </a:lnSpc>
              <a:buNone/>
            </a:pPr>
            <a:r>
              <a:rPr lang="en-US" sz="1100" b="1" dirty="0">
                <a:solidFill>
                  <a:srgbClr val="4A3A1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直线</a:t>
            </a:r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9A875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射出。</a:t>
            </a:r>
            <a:endParaRPr lang="en-US" sz="1100" dirty="0"/>
          </a:p>
        </p:txBody>
      </p:sp>
      <p:sp>
        <p:nvSpPr>
          <p:cNvPr id="11" name="Shape 9"/>
          <p:cNvSpPr/>
          <p:nvPr/>
        </p:nvSpPr>
        <p:spPr>
          <a:xfrm>
            <a:off x="457200" y="2670048"/>
            <a:ext cx="77724" cy="777240"/>
          </a:xfrm>
          <a:prstGeom prst="rect">
            <a:avLst/>
          </a:prstGeom>
          <a:solidFill>
            <a:srgbClr val="3A4A66"/>
          </a:solidFill>
          <a:ln/>
        </p:spPr>
      </p:sp>
      <p:sp>
        <p:nvSpPr>
          <p:cNvPr id="12" name="Text 10"/>
          <p:cNvSpPr/>
          <p:nvPr/>
        </p:nvSpPr>
        <p:spPr>
          <a:xfrm>
            <a:off x="640080" y="2615184"/>
            <a:ext cx="30175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4A3A1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被挡住</a:t>
            </a:r>
            <a:endParaRPr lang="en-US" sz="1400" dirty="0"/>
          </a:p>
        </p:txBody>
      </p:sp>
      <p:sp>
        <p:nvSpPr>
          <p:cNvPr id="13" name="Text 11"/>
          <p:cNvSpPr/>
          <p:nvPr/>
        </p:nvSpPr>
        <p:spPr>
          <a:xfrm>
            <a:off x="640080" y="2926080"/>
            <a:ext cx="30175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9A875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遇到</a:t>
            </a:r>
            <a:pPr indent="0" marL="0">
              <a:lnSpc>
                <a:spcPts val="1600"/>
              </a:lnSpc>
              <a:buNone/>
            </a:pPr>
            <a:r>
              <a:rPr lang="en-US" sz="1100" b="1" dirty="0">
                <a:solidFill>
                  <a:srgbClr val="4A3A1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不透明</a:t>
            </a:r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9A875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的物体,光被挡住。</a:t>
            </a:r>
            <a:endParaRPr lang="en-US" sz="1100" dirty="0"/>
          </a:p>
        </p:txBody>
      </p:sp>
      <p:sp>
        <p:nvSpPr>
          <p:cNvPr id="14" name="Shape 12"/>
          <p:cNvSpPr/>
          <p:nvPr/>
        </p:nvSpPr>
        <p:spPr>
          <a:xfrm>
            <a:off x="457200" y="3621024"/>
            <a:ext cx="77724" cy="777240"/>
          </a:xfrm>
          <a:prstGeom prst="rect">
            <a:avLst/>
          </a:prstGeom>
          <a:solidFill>
            <a:srgbClr val="3F9B6E"/>
          </a:solidFill>
          <a:ln/>
        </p:spPr>
      </p:sp>
      <p:sp>
        <p:nvSpPr>
          <p:cNvPr id="15" name="Text 13"/>
          <p:cNvSpPr/>
          <p:nvPr/>
        </p:nvSpPr>
        <p:spPr>
          <a:xfrm>
            <a:off x="640080" y="3566160"/>
            <a:ext cx="30175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4A3A1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落到屏上</a:t>
            </a:r>
            <a:endParaRPr lang="en-US" sz="1400" dirty="0"/>
          </a:p>
        </p:txBody>
      </p:sp>
      <p:sp>
        <p:nvSpPr>
          <p:cNvPr id="16" name="Text 14"/>
          <p:cNvSpPr/>
          <p:nvPr/>
        </p:nvSpPr>
        <p:spPr>
          <a:xfrm>
            <a:off x="640080" y="3877056"/>
            <a:ext cx="30175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9A875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物体后面光照不到的地方,在</a:t>
            </a:r>
            <a:pPr indent="0" marL="0">
              <a:lnSpc>
                <a:spcPts val="1600"/>
              </a:lnSpc>
              <a:buNone/>
            </a:pPr>
            <a:r>
              <a:rPr lang="en-US" sz="1100" b="1" dirty="0">
                <a:solidFill>
                  <a:srgbClr val="4A3A1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屏(地面)</a:t>
            </a:r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9A875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上就是影子。</a:t>
            </a:r>
            <a:endParaRPr lang="en-US" sz="1100" dirty="0"/>
          </a:p>
        </p:txBody>
      </p:sp>
      <p:sp>
        <p:nvSpPr>
          <p:cNvPr id="17" name="Shape 15"/>
          <p:cNvSpPr/>
          <p:nvPr/>
        </p:nvSpPr>
        <p:spPr>
          <a:xfrm>
            <a:off x="3913632" y="1746504"/>
            <a:ext cx="4809744" cy="2404872"/>
          </a:xfrm>
          <a:prstGeom prst="rect">
            <a:avLst/>
          </a:prstGeom>
          <a:solidFill>
            <a:srgbClr val="FFFFFF"/>
          </a:solidFill>
          <a:ln w="12700">
            <a:solidFill>
              <a:srgbClr val="DDCAA2"/>
            </a:solidFill>
            <a:prstDash val="solid"/>
          </a:ln>
          <a:effectLst>
            <a:outerShdw sx="100000" sy="100000" kx="0" ky="0" algn="bl" rotWithShape="0" blurRad="152400" dist="38100" dir="5400000">
              <a:srgbClr val="9A8550">
                <a:alpha val="30000"/>
              </a:srgbClr>
            </a:outerShdw>
          </a:effectLst>
        </p:spPr>
      </p:sp>
      <p:pic>
        <p:nvPicPr>
          <p:cNvPr id="18" name="Image 0" descr="/Users/shaorunze/Documents/Claude/Projects/ai推演/光与影子-光影台/ppt-assets/c-form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3950208" y="1783080"/>
            <a:ext cx="4736592" cy="2331720"/>
          </a:xfrm>
          <a:prstGeom prst="rect">
            <a:avLst/>
          </a:prstGeom>
        </p:spPr>
      </p:pic>
      <p:sp>
        <p:nvSpPr>
          <p:cNvPr id="19" name="Shape 16"/>
          <p:cNvSpPr/>
          <p:nvPr/>
        </p:nvSpPr>
        <p:spPr>
          <a:xfrm>
            <a:off x="4041648" y="1874520"/>
            <a:ext cx="1709928" cy="274320"/>
          </a:xfrm>
          <a:prstGeom prst="rect">
            <a:avLst/>
          </a:prstGeom>
          <a:solidFill>
            <a:srgbClr val="4A3A1C"/>
          </a:solidFill>
          <a:ln/>
        </p:spPr>
      </p:sp>
      <p:sp>
        <p:nvSpPr>
          <p:cNvPr id="20" name="Text 17"/>
          <p:cNvSpPr/>
          <p:nvPr/>
        </p:nvSpPr>
        <p:spPr>
          <a:xfrm>
            <a:off x="4041648" y="1863547"/>
            <a:ext cx="1709928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FBF5E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光源 → 遮挡物 → 影子</a:t>
            </a:r>
            <a:endParaRPr lang="en-US" sz="1000" dirty="0"/>
          </a:p>
        </p:txBody>
      </p:sp>
      <p:sp>
        <p:nvSpPr>
          <p:cNvPr id="21" name="Shape 18"/>
          <p:cNvSpPr/>
          <p:nvPr/>
        </p:nvSpPr>
        <p:spPr>
          <a:xfrm>
            <a:off x="3950208" y="4370832"/>
            <a:ext cx="1865376" cy="365760"/>
          </a:xfrm>
          <a:prstGeom prst="roundRect">
            <a:avLst>
              <a:gd name="adj" fmla="val 12500"/>
            </a:avLst>
          </a:prstGeom>
          <a:solidFill>
            <a:srgbClr val="E09A2C"/>
          </a:solidFill>
          <a:ln/>
        </p:spPr>
      </p:sp>
      <p:sp>
        <p:nvSpPr>
          <p:cNvPr id="22" name="Text 19"/>
          <p:cNvSpPr/>
          <p:nvPr/>
        </p:nvSpPr>
        <p:spPr>
          <a:xfrm>
            <a:off x="3950208" y="4361688"/>
            <a:ext cx="1865376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50" b="1" u="sng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2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  光影台 · 影子怎么来</a:t>
            </a:r>
            <a:endParaRPr lang="en-US" sz="1150" dirty="0"/>
          </a:p>
        </p:txBody>
      </p:sp>
      <p:sp>
        <p:nvSpPr>
          <p:cNvPr id="23" name="Text 20"/>
          <p:cNvSpPr/>
          <p:nvPr/>
        </p:nvSpPr>
        <p:spPr>
          <a:xfrm>
            <a:off x="411480" y="4809744"/>
            <a:ext cx="530352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9A875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光与影子 · 苏教版科学三年级《光》单元</a:t>
            </a:r>
            <a:endParaRPr lang="en-US" sz="850" dirty="0"/>
          </a:p>
        </p:txBody>
      </p:sp>
      <p:sp>
        <p:nvSpPr>
          <p:cNvPr id="24" name="Text 21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B9781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其 三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D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384048"/>
            <a:ext cx="1243584" cy="292608"/>
          </a:xfrm>
          <a:prstGeom prst="rect">
            <a:avLst/>
          </a:prstGeom>
          <a:solidFill>
            <a:srgbClr val="4A3A1C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373075"/>
            <a:ext cx="1243584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spc="200" kern="0" dirty="0">
                <a:solidFill>
                  <a:srgbClr val="FBF5E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为什么 · 光沿直线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393192" y="713232"/>
            <a:ext cx="82296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600" b="1" spc="100" kern="0" dirty="0">
                <a:solidFill>
                  <a:srgbClr val="4A3A1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光,是直着走的</a:t>
            </a:r>
            <a:endParaRPr lang="en-US" sz="2600" dirty="0"/>
          </a:p>
        </p:txBody>
      </p:sp>
      <p:sp>
        <p:nvSpPr>
          <p:cNvPr id="5" name="Shape 3"/>
          <p:cNvSpPr/>
          <p:nvPr/>
        </p:nvSpPr>
        <p:spPr>
          <a:xfrm>
            <a:off x="429768" y="1353312"/>
            <a:ext cx="566928" cy="41148"/>
          </a:xfrm>
          <a:prstGeom prst="rect">
            <a:avLst/>
          </a:prstGeom>
          <a:solidFill>
            <a:srgbClr val="E09A2C"/>
          </a:solidFill>
          <a:ln/>
        </p:spPr>
      </p:sp>
      <p:sp>
        <p:nvSpPr>
          <p:cNvPr id="6" name="Shape 4"/>
          <p:cNvSpPr/>
          <p:nvPr/>
        </p:nvSpPr>
        <p:spPr>
          <a:xfrm>
            <a:off x="8275320" y="384048"/>
            <a:ext cx="457200" cy="457200"/>
          </a:xfrm>
          <a:prstGeom prst="roundRect">
            <a:avLst>
              <a:gd name="adj" fmla="val 12000"/>
            </a:avLst>
          </a:prstGeom>
          <a:ln w="19050">
            <a:solidFill>
              <a:srgbClr val="B9781A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8275320" y="374904"/>
            <a:ext cx="457200" cy="47548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700" b="1" dirty="0">
                <a:solidFill>
                  <a:srgbClr val="B9781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光</a:t>
            </a:r>
            <a:endParaRPr lang="en-US" sz="1700" dirty="0"/>
          </a:p>
        </p:txBody>
      </p:sp>
      <p:sp>
        <p:nvSpPr>
          <p:cNvPr id="8" name="Shape 6"/>
          <p:cNvSpPr/>
          <p:nvPr/>
        </p:nvSpPr>
        <p:spPr>
          <a:xfrm>
            <a:off x="457200" y="1719072"/>
            <a:ext cx="77724" cy="777240"/>
          </a:xfrm>
          <a:prstGeom prst="rect">
            <a:avLst/>
          </a:prstGeom>
          <a:solidFill>
            <a:srgbClr val="B9781A"/>
          </a:solidFill>
          <a:ln/>
        </p:spPr>
      </p:sp>
      <p:sp>
        <p:nvSpPr>
          <p:cNvPr id="9" name="Text 7"/>
          <p:cNvSpPr/>
          <p:nvPr/>
        </p:nvSpPr>
        <p:spPr>
          <a:xfrm>
            <a:off x="640080" y="1664208"/>
            <a:ext cx="320040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4A3A1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光沿直线传播</a:t>
            </a:r>
            <a:endParaRPr lang="en-US" sz="1400" dirty="0"/>
          </a:p>
        </p:txBody>
      </p:sp>
      <p:sp>
        <p:nvSpPr>
          <p:cNvPr id="10" name="Text 8"/>
          <p:cNvSpPr/>
          <p:nvPr/>
        </p:nvSpPr>
        <p:spPr>
          <a:xfrm>
            <a:off x="640080" y="1975104"/>
            <a:ext cx="32004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9A875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阳光透过云隙、树缝,是一道道</a:t>
            </a:r>
            <a:pPr indent="0" marL="0">
              <a:lnSpc>
                <a:spcPts val="1600"/>
              </a:lnSpc>
              <a:buNone/>
            </a:pPr>
            <a:r>
              <a:rPr lang="en-US" sz="1100" b="1" dirty="0">
                <a:solidFill>
                  <a:srgbClr val="4A3A1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笔直</a:t>
            </a:r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9A875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的光束。</a:t>
            </a:r>
            <a:endParaRPr lang="en-US" sz="1100" dirty="0"/>
          </a:p>
        </p:txBody>
      </p:sp>
      <p:sp>
        <p:nvSpPr>
          <p:cNvPr id="11" name="Shape 9"/>
          <p:cNvSpPr/>
          <p:nvPr/>
        </p:nvSpPr>
        <p:spPr>
          <a:xfrm>
            <a:off x="457200" y="2670048"/>
            <a:ext cx="77724" cy="777240"/>
          </a:xfrm>
          <a:prstGeom prst="rect">
            <a:avLst/>
          </a:prstGeom>
          <a:solidFill>
            <a:srgbClr val="3A4A66"/>
          </a:solidFill>
          <a:ln/>
        </p:spPr>
      </p:sp>
      <p:sp>
        <p:nvSpPr>
          <p:cNvPr id="12" name="Text 10"/>
          <p:cNvSpPr/>
          <p:nvPr/>
        </p:nvSpPr>
        <p:spPr>
          <a:xfrm>
            <a:off x="640080" y="2615184"/>
            <a:ext cx="320040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4A3A1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才会有影子</a:t>
            </a:r>
            <a:endParaRPr lang="en-US" sz="1400" dirty="0"/>
          </a:p>
        </p:txBody>
      </p:sp>
      <p:sp>
        <p:nvSpPr>
          <p:cNvPr id="13" name="Text 11"/>
          <p:cNvSpPr/>
          <p:nvPr/>
        </p:nvSpPr>
        <p:spPr>
          <a:xfrm>
            <a:off x="640080" y="2926080"/>
            <a:ext cx="32004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9A875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正因为光走直线、被挡住,物体后面才照不到、形成影子。</a:t>
            </a:r>
            <a:endParaRPr lang="en-US" sz="1100" dirty="0"/>
          </a:p>
        </p:txBody>
      </p:sp>
      <p:sp>
        <p:nvSpPr>
          <p:cNvPr id="14" name="Shape 12"/>
          <p:cNvSpPr/>
          <p:nvPr/>
        </p:nvSpPr>
        <p:spPr>
          <a:xfrm>
            <a:off x="457200" y="3621024"/>
            <a:ext cx="77724" cy="777240"/>
          </a:xfrm>
          <a:prstGeom prst="rect">
            <a:avLst/>
          </a:prstGeom>
          <a:solidFill>
            <a:srgbClr val="3F9B6E"/>
          </a:solidFill>
          <a:ln/>
        </p:spPr>
      </p:sp>
      <p:sp>
        <p:nvSpPr>
          <p:cNvPr id="15" name="Text 13"/>
          <p:cNvSpPr/>
          <p:nvPr/>
        </p:nvSpPr>
        <p:spPr>
          <a:xfrm>
            <a:off x="640080" y="3566160"/>
            <a:ext cx="320040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4A3A1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想一想</a:t>
            </a:r>
            <a:endParaRPr lang="en-US" sz="1400" dirty="0"/>
          </a:p>
        </p:txBody>
      </p:sp>
      <p:sp>
        <p:nvSpPr>
          <p:cNvPr id="16" name="Text 14"/>
          <p:cNvSpPr/>
          <p:nvPr/>
        </p:nvSpPr>
        <p:spPr>
          <a:xfrm>
            <a:off x="640080" y="3877056"/>
            <a:ext cx="32004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9A875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如果光会拐弯,还会有清楚的影子吗?</a:t>
            </a:r>
            <a:endParaRPr lang="en-US" sz="1100" dirty="0"/>
          </a:p>
        </p:txBody>
      </p:sp>
      <p:sp>
        <p:nvSpPr>
          <p:cNvPr id="17" name="Shape 15"/>
          <p:cNvSpPr/>
          <p:nvPr/>
        </p:nvSpPr>
        <p:spPr>
          <a:xfrm>
            <a:off x="5084064" y="1591056"/>
            <a:ext cx="3639312" cy="2907792"/>
          </a:xfrm>
          <a:prstGeom prst="roundRect">
            <a:avLst>
              <a:gd name="adj" fmla="val 2516"/>
            </a:avLst>
          </a:prstGeom>
          <a:solidFill>
            <a:srgbClr val="FFFDF7"/>
          </a:solidFill>
          <a:ln w="12700">
            <a:solidFill>
              <a:srgbClr val="DDCAA2"/>
            </a:solidFill>
            <a:prstDash val="solid"/>
          </a:ln>
          <a:effectLst>
            <a:outerShdw sx="100000" sy="100000" kx="0" ky="0" algn="bl" rotWithShape="0" blurRad="127000" dist="25400" dir="5400000">
              <a:srgbClr val="9A8550">
                <a:alpha val="25000"/>
              </a:srgbClr>
            </a:outerShdw>
          </a:effectLst>
        </p:spPr>
      </p:sp>
      <p:pic>
        <p:nvPicPr>
          <p:cNvPr id="18" name="Image 0" descr="/Users/shaorunze/Desktop/教学课件展示图片/科学/光与影子/sunbeam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5175504" y="1682496"/>
            <a:ext cx="3456432" cy="2523744"/>
          </a:xfrm>
          <a:prstGeom prst="rect">
            <a:avLst/>
          </a:prstGeom>
        </p:spPr>
      </p:pic>
      <p:sp>
        <p:nvSpPr>
          <p:cNvPr id="19" name="Text 16"/>
          <p:cNvSpPr/>
          <p:nvPr/>
        </p:nvSpPr>
        <p:spPr>
          <a:xfrm>
            <a:off x="5120640" y="4169664"/>
            <a:ext cx="356616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50" b="1" dirty="0">
                <a:solidFill>
                  <a:srgbClr val="6A553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笔直的光束</a:t>
            </a:r>
            <a:endParaRPr lang="en-US" sz="1150" dirty="0"/>
          </a:p>
        </p:txBody>
      </p:sp>
      <p:sp>
        <p:nvSpPr>
          <p:cNvPr id="20" name="Text 17"/>
          <p:cNvSpPr/>
          <p:nvPr/>
        </p:nvSpPr>
        <p:spPr>
          <a:xfrm>
            <a:off x="411480" y="4809744"/>
            <a:ext cx="530352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9A875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光与影子 · 苏教版科学三年级《光》单元</a:t>
            </a:r>
            <a:endParaRPr lang="en-US" sz="850" dirty="0"/>
          </a:p>
        </p:txBody>
      </p:sp>
      <p:sp>
        <p:nvSpPr>
          <p:cNvPr id="21" name="Text 18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B9781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其 四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D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384048"/>
            <a:ext cx="1353312" cy="292608"/>
          </a:xfrm>
          <a:prstGeom prst="rect">
            <a:avLst/>
          </a:prstGeom>
          <a:solidFill>
            <a:srgbClr val="4A3A1C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373075"/>
            <a:ext cx="1353312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spc="200" kern="0" dirty="0">
                <a:solidFill>
                  <a:srgbClr val="FBF5E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找规律 · 影子的变化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393192" y="713232"/>
            <a:ext cx="82296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600" b="1" spc="100" kern="0" dirty="0">
                <a:solidFill>
                  <a:srgbClr val="4A3A1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太阳高低,影子长短跟着变</a:t>
            </a:r>
            <a:endParaRPr lang="en-US" sz="2600" dirty="0"/>
          </a:p>
        </p:txBody>
      </p:sp>
      <p:sp>
        <p:nvSpPr>
          <p:cNvPr id="5" name="Shape 3"/>
          <p:cNvSpPr/>
          <p:nvPr/>
        </p:nvSpPr>
        <p:spPr>
          <a:xfrm>
            <a:off x="429768" y="1353312"/>
            <a:ext cx="566928" cy="41148"/>
          </a:xfrm>
          <a:prstGeom prst="rect">
            <a:avLst/>
          </a:prstGeom>
          <a:solidFill>
            <a:srgbClr val="E09A2C"/>
          </a:solidFill>
          <a:ln/>
        </p:spPr>
      </p:sp>
      <p:sp>
        <p:nvSpPr>
          <p:cNvPr id="6" name="Shape 4"/>
          <p:cNvSpPr/>
          <p:nvPr/>
        </p:nvSpPr>
        <p:spPr>
          <a:xfrm>
            <a:off x="8275320" y="384048"/>
            <a:ext cx="457200" cy="457200"/>
          </a:xfrm>
          <a:prstGeom prst="roundRect">
            <a:avLst>
              <a:gd name="adj" fmla="val 12000"/>
            </a:avLst>
          </a:prstGeom>
          <a:ln w="19050">
            <a:solidFill>
              <a:srgbClr val="B9781A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8275320" y="374904"/>
            <a:ext cx="457200" cy="47548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700" b="1" dirty="0">
                <a:solidFill>
                  <a:srgbClr val="B9781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光</a:t>
            </a:r>
            <a:endParaRPr lang="en-US" sz="1700" dirty="0"/>
          </a:p>
        </p:txBody>
      </p:sp>
      <p:graphicFrame>
        <p:nvGraphicFramePr>
          <p:cNvPr id="6" name="Table 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011935"/>
              </p:ext>
            </p:extLst>
          </p:nvPr>
        </p:nvGraphicFramePr>
        <p:xfrm>
          <a:off x="640080" y="1737360"/>
          <a:ext cx="7863840" cy="914400"/>
        </p:xfrm>
        <a:graphic>
          <a:graphicData uri="http://schemas.openxmlformats.org/drawingml/2006/table">
            <a:tbl>
              <a:tblPr/>
              <a:tblGrid>
                <a:gridCol w="1737360"/>
                <a:gridCol w="2103120"/>
                <a:gridCol w="1920240"/>
                <a:gridCol w="2103120"/>
              </a:tblGrid>
              <a:tr h="457200"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00" b="1" dirty="0">
                          <a:solidFill>
                            <a:srgbClr val="FBF1DC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什么时候</a:t>
                      </a:r>
                      <a:endParaRPr lang="en-US" sz="120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DDC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C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C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C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A3A1C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00" b="1" dirty="0">
                          <a:solidFill>
                            <a:srgbClr val="FBF1DC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太阳高度</a:t>
                      </a:r>
                      <a:endParaRPr lang="en-US" sz="120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DDC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C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C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C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A3A1C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00" b="1" dirty="0">
                          <a:solidFill>
                            <a:srgbClr val="FBF1DC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影子长短</a:t>
                      </a:r>
                      <a:endParaRPr lang="en-US" sz="120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DDC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C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C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C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A3A1C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00" b="1" dirty="0">
                          <a:solidFill>
                            <a:srgbClr val="FBF1DC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影子方向</a:t>
                      </a:r>
                      <a:endParaRPr lang="en-US" sz="120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DDC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C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C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C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A3A1C"/>
                    </a:solidFill>
                  </a:tcPr>
                </a:tc>
              </a:tr>
              <a:tr h="914400"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50" b="1" dirty="0">
                          <a:solidFill>
                            <a:srgbClr val="FFFFFF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正午</a:t>
                      </a:r>
                      <a:endParaRPr lang="en-US" sz="12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DDC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C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C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C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9A2C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50" dirty="0">
                          <a:solidFill>
                            <a:srgbClr val="4A3A1C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太阳最高</a:t>
                      </a:r>
                      <a:endParaRPr lang="en-US" sz="11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  <a:p>
                      <a:pPr algn="ctr" indent="0" marL="0">
                        <a:buNone/>
                      </a:pPr>
                      <a:r>
                        <a:rPr lang="en-US" sz="1150" dirty="0">
                          <a:solidFill>
                            <a:srgbClr val="4A3A1C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(接近头顶)</a:t>
                      </a:r>
                      <a:endParaRPr lang="en-US" sz="11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DDC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C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C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C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6E9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50" dirty="0">
                          <a:solidFill>
                            <a:srgbClr val="4A3A1C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影子最短</a:t>
                      </a:r>
                      <a:endParaRPr lang="en-US" sz="11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DDC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C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C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C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6E9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50" dirty="0">
                          <a:solidFill>
                            <a:srgbClr val="4A3A1C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在物体</a:t>
                      </a:r>
                      <a:endParaRPr lang="en-US" sz="11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  <a:p>
                      <a:pPr algn="ctr" indent="0" marL="0">
                        <a:buNone/>
                      </a:pPr>
                      <a:r>
                        <a:rPr lang="en-US" sz="1150" dirty="0">
                          <a:solidFill>
                            <a:srgbClr val="4A3A1C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正下方附近</a:t>
                      </a:r>
                      <a:endParaRPr lang="en-US" sz="11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DDC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C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C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C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6E9"/>
                    </a:solidFill>
                  </a:tcPr>
                </a:tc>
              </a:tr>
              <a:tr h="914400"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50" b="1" dirty="0">
                          <a:solidFill>
                            <a:srgbClr val="FFFFFF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清晨 / 傍晚</a:t>
                      </a:r>
                      <a:endParaRPr lang="en-US" sz="12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DDC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C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C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C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A4A66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50" dirty="0">
                          <a:solidFill>
                            <a:srgbClr val="4A3A1C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太阳很低</a:t>
                      </a:r>
                      <a:endParaRPr lang="en-US" sz="11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  <a:p>
                      <a:pPr algn="ctr" indent="0" marL="0">
                        <a:buNone/>
                      </a:pPr>
                      <a:r>
                        <a:rPr lang="en-US" sz="1150" dirty="0">
                          <a:solidFill>
                            <a:srgbClr val="4A3A1C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(接近地平线)</a:t>
                      </a:r>
                      <a:endParaRPr lang="en-US" sz="11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DDC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C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C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C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6E9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50" dirty="0">
                          <a:solidFill>
                            <a:srgbClr val="4A3A1C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影子最长</a:t>
                      </a:r>
                      <a:endParaRPr lang="en-US" sz="11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DDC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C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C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C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6E9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50" dirty="0">
                          <a:solidFill>
                            <a:srgbClr val="4A3A1C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偏向一侧</a:t>
                      </a:r>
                      <a:endParaRPr lang="en-US" sz="11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  <a:p>
                      <a:pPr algn="ctr" indent="0" marL="0">
                        <a:buNone/>
                      </a:pPr>
                      <a:r>
                        <a:rPr lang="en-US" sz="1150" dirty="0">
                          <a:solidFill>
                            <a:srgbClr val="4A3A1C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(背着太阳)</a:t>
                      </a:r>
                      <a:endParaRPr lang="en-US" sz="11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DDC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C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C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C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6E9"/>
                    </a:solidFill>
                  </a:tcPr>
                </a:tc>
              </a:tr>
            </a:tbl>
          </a:graphicData>
        </a:graphic>
      </p:graphicFrame>
      <p:sp>
        <p:nvSpPr>
          <p:cNvPr id="9" name="Text 6"/>
          <p:cNvSpPr/>
          <p:nvPr/>
        </p:nvSpPr>
        <p:spPr>
          <a:xfrm>
            <a:off x="457200" y="4526280"/>
            <a:ext cx="82296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50" dirty="0">
                <a:solidFill>
                  <a:srgbClr val="9A875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规律:光源越低,影子越长;影子永远在背着光源的一侧。(这就是日晷计时的道理)</a:t>
            </a:r>
            <a:endParaRPr lang="en-US" sz="1150" dirty="0"/>
          </a:p>
        </p:txBody>
      </p:sp>
      <p:sp>
        <p:nvSpPr>
          <p:cNvPr id="10" name="Text 7"/>
          <p:cNvSpPr/>
          <p:nvPr/>
        </p:nvSpPr>
        <p:spPr>
          <a:xfrm>
            <a:off x="411480" y="4809744"/>
            <a:ext cx="530352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9A875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光与影子 · 苏教版科学三年级《光》单元</a:t>
            </a:r>
            <a:endParaRPr lang="en-US" sz="850" dirty="0"/>
          </a:p>
        </p:txBody>
      </p:sp>
      <p:sp>
        <p:nvSpPr>
          <p:cNvPr id="11" name="Text 8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B9781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其 五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D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384048"/>
            <a:ext cx="1133856" cy="292608"/>
          </a:xfrm>
          <a:prstGeom prst="rect">
            <a:avLst/>
          </a:prstGeom>
          <a:solidFill>
            <a:srgbClr val="4A3A1C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373075"/>
            <a:ext cx="1133856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spc="200" kern="0" dirty="0">
                <a:solidFill>
                  <a:srgbClr val="FBF5E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动手 · 移动光源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393192" y="713232"/>
            <a:ext cx="82296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600" b="1" spc="100" kern="0" dirty="0">
                <a:solidFill>
                  <a:srgbClr val="4A3A1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亲眼看影子变长变短</a:t>
            </a:r>
            <a:endParaRPr lang="en-US" sz="2600" dirty="0"/>
          </a:p>
        </p:txBody>
      </p:sp>
      <p:sp>
        <p:nvSpPr>
          <p:cNvPr id="5" name="Shape 3"/>
          <p:cNvSpPr/>
          <p:nvPr/>
        </p:nvSpPr>
        <p:spPr>
          <a:xfrm>
            <a:off x="429768" y="1353312"/>
            <a:ext cx="566928" cy="41148"/>
          </a:xfrm>
          <a:prstGeom prst="rect">
            <a:avLst/>
          </a:prstGeom>
          <a:solidFill>
            <a:srgbClr val="E09A2C"/>
          </a:solidFill>
          <a:ln/>
        </p:spPr>
      </p:sp>
      <p:sp>
        <p:nvSpPr>
          <p:cNvPr id="6" name="Shape 4"/>
          <p:cNvSpPr/>
          <p:nvPr/>
        </p:nvSpPr>
        <p:spPr>
          <a:xfrm>
            <a:off x="8275320" y="384048"/>
            <a:ext cx="457200" cy="457200"/>
          </a:xfrm>
          <a:prstGeom prst="roundRect">
            <a:avLst>
              <a:gd name="adj" fmla="val 12000"/>
            </a:avLst>
          </a:prstGeom>
          <a:ln w="19050">
            <a:solidFill>
              <a:srgbClr val="B9781A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8275320" y="374904"/>
            <a:ext cx="457200" cy="47548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700" b="1" dirty="0">
                <a:solidFill>
                  <a:srgbClr val="B9781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光</a:t>
            </a:r>
            <a:endParaRPr lang="en-US" sz="1700" dirty="0"/>
          </a:p>
        </p:txBody>
      </p:sp>
      <p:sp>
        <p:nvSpPr>
          <p:cNvPr id="8" name="Shape 6"/>
          <p:cNvSpPr/>
          <p:nvPr/>
        </p:nvSpPr>
        <p:spPr>
          <a:xfrm>
            <a:off x="457200" y="1719072"/>
            <a:ext cx="77724" cy="777240"/>
          </a:xfrm>
          <a:prstGeom prst="rect">
            <a:avLst/>
          </a:prstGeom>
          <a:solidFill>
            <a:srgbClr val="B9781A"/>
          </a:solidFill>
          <a:ln/>
        </p:spPr>
      </p:sp>
      <p:sp>
        <p:nvSpPr>
          <p:cNvPr id="9" name="Text 7"/>
          <p:cNvSpPr/>
          <p:nvPr/>
        </p:nvSpPr>
        <p:spPr>
          <a:xfrm>
            <a:off x="640080" y="1664208"/>
            <a:ext cx="30175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4A3A1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调高度</a:t>
            </a:r>
            <a:endParaRPr lang="en-US" sz="1400" dirty="0"/>
          </a:p>
        </p:txBody>
      </p:sp>
      <p:sp>
        <p:nvSpPr>
          <p:cNvPr id="10" name="Text 8"/>
          <p:cNvSpPr/>
          <p:nvPr/>
        </p:nvSpPr>
        <p:spPr>
          <a:xfrm>
            <a:off x="640080" y="1975104"/>
            <a:ext cx="30175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9A875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拖"光源高度":光源越低,影子越</a:t>
            </a:r>
            <a:pPr indent="0" marL="0">
              <a:lnSpc>
                <a:spcPts val="1600"/>
              </a:lnSpc>
              <a:buNone/>
            </a:pPr>
            <a:r>
              <a:rPr lang="en-US" sz="1100" b="1" dirty="0">
                <a:solidFill>
                  <a:srgbClr val="4A3A1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长</a:t>
            </a:r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9A875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。</a:t>
            </a:r>
            <a:endParaRPr lang="en-US" sz="1100" dirty="0"/>
          </a:p>
        </p:txBody>
      </p:sp>
      <p:sp>
        <p:nvSpPr>
          <p:cNvPr id="11" name="Shape 9"/>
          <p:cNvSpPr/>
          <p:nvPr/>
        </p:nvSpPr>
        <p:spPr>
          <a:xfrm>
            <a:off x="457200" y="2670048"/>
            <a:ext cx="77724" cy="777240"/>
          </a:xfrm>
          <a:prstGeom prst="rect">
            <a:avLst/>
          </a:prstGeom>
          <a:solidFill>
            <a:srgbClr val="3A4A66"/>
          </a:solidFill>
          <a:ln/>
        </p:spPr>
      </p:sp>
      <p:sp>
        <p:nvSpPr>
          <p:cNvPr id="12" name="Text 10"/>
          <p:cNvSpPr/>
          <p:nvPr/>
        </p:nvSpPr>
        <p:spPr>
          <a:xfrm>
            <a:off x="640080" y="2615184"/>
            <a:ext cx="30175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4A3A1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调方向</a:t>
            </a:r>
            <a:endParaRPr lang="en-US" sz="1400" dirty="0"/>
          </a:p>
        </p:txBody>
      </p:sp>
      <p:sp>
        <p:nvSpPr>
          <p:cNvPr id="13" name="Text 11"/>
          <p:cNvSpPr/>
          <p:nvPr/>
        </p:nvSpPr>
        <p:spPr>
          <a:xfrm>
            <a:off x="640080" y="2926080"/>
            <a:ext cx="30175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9A875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拖"光源方向":影子总在</a:t>
            </a:r>
            <a:pPr indent="0" marL="0">
              <a:lnSpc>
                <a:spcPts val="1600"/>
              </a:lnSpc>
              <a:buNone/>
            </a:pPr>
            <a:r>
              <a:rPr lang="en-US" sz="1100" b="1" dirty="0">
                <a:solidFill>
                  <a:srgbClr val="4A3A1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背光</a:t>
            </a:r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9A875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的一侧转。</a:t>
            </a:r>
            <a:endParaRPr lang="en-US" sz="1100" dirty="0"/>
          </a:p>
        </p:txBody>
      </p:sp>
      <p:sp>
        <p:nvSpPr>
          <p:cNvPr id="14" name="Shape 12"/>
          <p:cNvSpPr/>
          <p:nvPr/>
        </p:nvSpPr>
        <p:spPr>
          <a:xfrm>
            <a:off x="457200" y="3621024"/>
            <a:ext cx="77724" cy="777240"/>
          </a:xfrm>
          <a:prstGeom prst="rect">
            <a:avLst/>
          </a:prstGeom>
          <a:solidFill>
            <a:srgbClr val="3F9B6E"/>
          </a:solidFill>
          <a:ln/>
        </p:spPr>
      </p:sp>
      <p:sp>
        <p:nvSpPr>
          <p:cNvPr id="15" name="Text 13"/>
          <p:cNvSpPr/>
          <p:nvPr/>
        </p:nvSpPr>
        <p:spPr>
          <a:xfrm>
            <a:off x="640080" y="3566160"/>
            <a:ext cx="30175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4A3A1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联系生活</a:t>
            </a:r>
            <a:endParaRPr lang="en-US" sz="1400" dirty="0"/>
          </a:p>
        </p:txBody>
      </p:sp>
      <p:sp>
        <p:nvSpPr>
          <p:cNvPr id="16" name="Text 14"/>
          <p:cNvSpPr/>
          <p:nvPr/>
        </p:nvSpPr>
        <p:spPr>
          <a:xfrm>
            <a:off x="640080" y="3877056"/>
            <a:ext cx="30175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9A875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清晨傍晚太阳低,影子长;正午太阳高,影子短。</a:t>
            </a:r>
            <a:endParaRPr lang="en-US" sz="1100" dirty="0"/>
          </a:p>
        </p:txBody>
      </p:sp>
      <p:sp>
        <p:nvSpPr>
          <p:cNvPr id="17" name="Shape 15"/>
          <p:cNvSpPr/>
          <p:nvPr/>
        </p:nvSpPr>
        <p:spPr>
          <a:xfrm>
            <a:off x="3913632" y="1746504"/>
            <a:ext cx="4809744" cy="2404872"/>
          </a:xfrm>
          <a:prstGeom prst="rect">
            <a:avLst/>
          </a:prstGeom>
          <a:solidFill>
            <a:srgbClr val="FFFFFF"/>
          </a:solidFill>
          <a:ln w="12700">
            <a:solidFill>
              <a:srgbClr val="DDCAA2"/>
            </a:solidFill>
            <a:prstDash val="solid"/>
          </a:ln>
          <a:effectLst>
            <a:outerShdw sx="100000" sy="100000" kx="0" ky="0" algn="bl" rotWithShape="0" blurRad="152400" dist="38100" dir="5400000">
              <a:srgbClr val="9A8550">
                <a:alpha val="30000"/>
              </a:srgbClr>
            </a:outerShdw>
          </a:effectLst>
        </p:spPr>
      </p:sp>
      <p:pic>
        <p:nvPicPr>
          <p:cNvPr id="18" name="Image 0" descr="/Users/shaorunze/Documents/Claude/Projects/ai推演/光与影子-光影台/ppt-assets/c-move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3950208" y="1783080"/>
            <a:ext cx="4736592" cy="2331720"/>
          </a:xfrm>
          <a:prstGeom prst="rect">
            <a:avLst/>
          </a:prstGeom>
        </p:spPr>
      </p:pic>
      <p:sp>
        <p:nvSpPr>
          <p:cNvPr id="19" name="Shape 16"/>
          <p:cNvSpPr/>
          <p:nvPr/>
        </p:nvSpPr>
        <p:spPr>
          <a:xfrm>
            <a:off x="4041648" y="1874520"/>
            <a:ext cx="1234440" cy="274320"/>
          </a:xfrm>
          <a:prstGeom prst="rect">
            <a:avLst/>
          </a:prstGeom>
          <a:solidFill>
            <a:srgbClr val="4A3A1C"/>
          </a:solidFill>
          <a:ln/>
        </p:spPr>
      </p:sp>
      <p:sp>
        <p:nvSpPr>
          <p:cNvPr id="20" name="Text 17"/>
          <p:cNvSpPr/>
          <p:nvPr/>
        </p:nvSpPr>
        <p:spPr>
          <a:xfrm>
            <a:off x="4041648" y="1863547"/>
            <a:ext cx="123444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FBF5E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光源低 → 影子长</a:t>
            </a:r>
            <a:endParaRPr lang="en-US" sz="1000" dirty="0"/>
          </a:p>
        </p:txBody>
      </p:sp>
      <p:sp>
        <p:nvSpPr>
          <p:cNvPr id="21" name="Shape 18"/>
          <p:cNvSpPr/>
          <p:nvPr/>
        </p:nvSpPr>
        <p:spPr>
          <a:xfrm>
            <a:off x="3950208" y="4370832"/>
            <a:ext cx="1737360" cy="365760"/>
          </a:xfrm>
          <a:prstGeom prst="roundRect">
            <a:avLst>
              <a:gd name="adj" fmla="val 12500"/>
            </a:avLst>
          </a:prstGeom>
          <a:solidFill>
            <a:srgbClr val="E09A2C"/>
          </a:solidFill>
          <a:ln/>
        </p:spPr>
      </p:sp>
      <p:sp>
        <p:nvSpPr>
          <p:cNvPr id="22" name="Text 19"/>
          <p:cNvSpPr/>
          <p:nvPr/>
        </p:nvSpPr>
        <p:spPr>
          <a:xfrm>
            <a:off x="3950208" y="4361688"/>
            <a:ext cx="173736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50" b="1" u="sng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2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  光影台 · 光源移动</a:t>
            </a:r>
            <a:endParaRPr lang="en-US" sz="1150" dirty="0"/>
          </a:p>
        </p:txBody>
      </p:sp>
      <p:sp>
        <p:nvSpPr>
          <p:cNvPr id="23" name="Text 20"/>
          <p:cNvSpPr/>
          <p:nvPr/>
        </p:nvSpPr>
        <p:spPr>
          <a:xfrm>
            <a:off x="411480" y="4809744"/>
            <a:ext cx="530352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9A875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光与影子 · 苏教版科学三年级《光》单元</a:t>
            </a:r>
            <a:endParaRPr lang="en-US" sz="850" dirty="0"/>
          </a:p>
        </p:txBody>
      </p:sp>
      <p:sp>
        <p:nvSpPr>
          <p:cNvPr id="24" name="Text 21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B9781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其 六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D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384048"/>
            <a:ext cx="1243584" cy="292608"/>
          </a:xfrm>
          <a:prstGeom prst="rect">
            <a:avLst/>
          </a:prstGeom>
          <a:solidFill>
            <a:srgbClr val="4A3A1C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373075"/>
            <a:ext cx="1243584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spc="200" kern="0" dirty="0">
                <a:solidFill>
                  <a:srgbClr val="FBF5E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影子的形状 · 应用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393192" y="713232"/>
            <a:ext cx="82296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600" b="1" spc="100" kern="0" dirty="0">
                <a:solidFill>
                  <a:srgbClr val="4A3A1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影子是挡光的"轮廓"</a:t>
            </a:r>
            <a:endParaRPr lang="en-US" sz="2600" dirty="0"/>
          </a:p>
        </p:txBody>
      </p:sp>
      <p:sp>
        <p:nvSpPr>
          <p:cNvPr id="5" name="Shape 3"/>
          <p:cNvSpPr/>
          <p:nvPr/>
        </p:nvSpPr>
        <p:spPr>
          <a:xfrm>
            <a:off x="429768" y="1353312"/>
            <a:ext cx="566928" cy="41148"/>
          </a:xfrm>
          <a:prstGeom prst="rect">
            <a:avLst/>
          </a:prstGeom>
          <a:solidFill>
            <a:srgbClr val="E09A2C"/>
          </a:solidFill>
          <a:ln/>
        </p:spPr>
      </p:sp>
      <p:sp>
        <p:nvSpPr>
          <p:cNvPr id="6" name="Shape 4"/>
          <p:cNvSpPr/>
          <p:nvPr/>
        </p:nvSpPr>
        <p:spPr>
          <a:xfrm>
            <a:off x="8275320" y="384048"/>
            <a:ext cx="457200" cy="457200"/>
          </a:xfrm>
          <a:prstGeom prst="roundRect">
            <a:avLst>
              <a:gd name="adj" fmla="val 12000"/>
            </a:avLst>
          </a:prstGeom>
          <a:ln w="19050">
            <a:solidFill>
              <a:srgbClr val="B9781A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8275320" y="374904"/>
            <a:ext cx="457200" cy="47548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700" b="1" dirty="0">
                <a:solidFill>
                  <a:srgbClr val="B9781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光</a:t>
            </a:r>
            <a:endParaRPr lang="en-US" sz="1700" dirty="0"/>
          </a:p>
        </p:txBody>
      </p:sp>
      <p:sp>
        <p:nvSpPr>
          <p:cNvPr id="8" name="Shape 6"/>
          <p:cNvSpPr/>
          <p:nvPr/>
        </p:nvSpPr>
        <p:spPr>
          <a:xfrm>
            <a:off x="457200" y="1719072"/>
            <a:ext cx="77724" cy="777240"/>
          </a:xfrm>
          <a:prstGeom prst="rect">
            <a:avLst/>
          </a:prstGeom>
          <a:solidFill>
            <a:srgbClr val="B9781A"/>
          </a:solidFill>
          <a:ln/>
        </p:spPr>
      </p:sp>
      <p:sp>
        <p:nvSpPr>
          <p:cNvPr id="9" name="Text 7"/>
          <p:cNvSpPr/>
          <p:nvPr/>
        </p:nvSpPr>
        <p:spPr>
          <a:xfrm>
            <a:off x="640080" y="1664208"/>
            <a:ext cx="292608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4A3A1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影子=轮廓</a:t>
            </a:r>
            <a:endParaRPr lang="en-US" sz="1400" dirty="0"/>
          </a:p>
        </p:txBody>
      </p:sp>
      <p:sp>
        <p:nvSpPr>
          <p:cNvPr id="10" name="Text 8"/>
          <p:cNvSpPr/>
          <p:nvPr/>
        </p:nvSpPr>
        <p:spPr>
          <a:xfrm>
            <a:off x="640080" y="1975104"/>
            <a:ext cx="292608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9A875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换不同物体,影子就是它挡光的</a:t>
            </a:r>
            <a:pPr indent="0" marL="0">
              <a:lnSpc>
                <a:spcPts val="1600"/>
              </a:lnSpc>
              <a:buNone/>
            </a:pPr>
            <a:r>
              <a:rPr lang="en-US" sz="1100" b="1" dirty="0">
                <a:solidFill>
                  <a:srgbClr val="4A3A1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外形轮廓</a:t>
            </a:r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9A875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,和颜色无关。</a:t>
            </a:r>
            <a:endParaRPr lang="en-US" sz="1100" dirty="0"/>
          </a:p>
        </p:txBody>
      </p:sp>
      <p:sp>
        <p:nvSpPr>
          <p:cNvPr id="11" name="Shape 9"/>
          <p:cNvSpPr/>
          <p:nvPr/>
        </p:nvSpPr>
        <p:spPr>
          <a:xfrm>
            <a:off x="457200" y="2670048"/>
            <a:ext cx="77724" cy="777240"/>
          </a:xfrm>
          <a:prstGeom prst="rect">
            <a:avLst/>
          </a:prstGeom>
          <a:solidFill>
            <a:srgbClr val="3A4A66"/>
          </a:solidFill>
          <a:ln/>
        </p:spPr>
      </p:sp>
      <p:sp>
        <p:nvSpPr>
          <p:cNvPr id="12" name="Text 10"/>
          <p:cNvSpPr/>
          <p:nvPr/>
        </p:nvSpPr>
        <p:spPr>
          <a:xfrm>
            <a:off x="640080" y="2615184"/>
            <a:ext cx="292608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4A3A1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皮影戏</a:t>
            </a:r>
            <a:endParaRPr lang="en-US" sz="1400" dirty="0"/>
          </a:p>
        </p:txBody>
      </p:sp>
      <p:sp>
        <p:nvSpPr>
          <p:cNvPr id="13" name="Text 11"/>
          <p:cNvSpPr/>
          <p:nvPr/>
        </p:nvSpPr>
        <p:spPr>
          <a:xfrm>
            <a:off x="640080" y="2926080"/>
            <a:ext cx="292608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9A875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皮影戏就是用剪影挡光,在幕布上演出。</a:t>
            </a:r>
            <a:endParaRPr lang="en-US" sz="1100" dirty="0"/>
          </a:p>
        </p:txBody>
      </p:sp>
      <p:sp>
        <p:nvSpPr>
          <p:cNvPr id="14" name="Shape 12"/>
          <p:cNvSpPr/>
          <p:nvPr/>
        </p:nvSpPr>
        <p:spPr>
          <a:xfrm>
            <a:off x="457200" y="3621024"/>
            <a:ext cx="77724" cy="777240"/>
          </a:xfrm>
          <a:prstGeom prst="rect">
            <a:avLst/>
          </a:prstGeom>
          <a:solidFill>
            <a:srgbClr val="3F9B6E"/>
          </a:solidFill>
          <a:ln/>
        </p:spPr>
      </p:sp>
      <p:sp>
        <p:nvSpPr>
          <p:cNvPr id="15" name="Text 13"/>
          <p:cNvSpPr/>
          <p:nvPr/>
        </p:nvSpPr>
        <p:spPr>
          <a:xfrm>
            <a:off x="640080" y="3566160"/>
            <a:ext cx="292608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4A3A1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日晷计时</a:t>
            </a:r>
            <a:endParaRPr lang="en-US" sz="1400" dirty="0"/>
          </a:p>
        </p:txBody>
      </p:sp>
      <p:sp>
        <p:nvSpPr>
          <p:cNvPr id="16" name="Text 14"/>
          <p:cNvSpPr/>
          <p:nvPr/>
        </p:nvSpPr>
        <p:spPr>
          <a:xfrm>
            <a:off x="640080" y="3877056"/>
            <a:ext cx="292608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9A875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古人用日晷:看针的影子方向就能知道大约几点。</a:t>
            </a:r>
            <a:endParaRPr lang="en-US" sz="1100" dirty="0"/>
          </a:p>
        </p:txBody>
      </p:sp>
      <p:sp>
        <p:nvSpPr>
          <p:cNvPr id="17" name="Shape 15"/>
          <p:cNvSpPr/>
          <p:nvPr/>
        </p:nvSpPr>
        <p:spPr>
          <a:xfrm>
            <a:off x="5038344" y="1591056"/>
            <a:ext cx="3730752" cy="2907792"/>
          </a:xfrm>
          <a:prstGeom prst="roundRect">
            <a:avLst>
              <a:gd name="adj" fmla="val 2516"/>
            </a:avLst>
          </a:prstGeom>
          <a:solidFill>
            <a:srgbClr val="FFFDF7"/>
          </a:solidFill>
          <a:ln w="12700">
            <a:solidFill>
              <a:srgbClr val="DDCAA2"/>
            </a:solidFill>
            <a:prstDash val="solid"/>
          </a:ln>
          <a:effectLst>
            <a:outerShdw sx="100000" sy="100000" kx="0" ky="0" algn="bl" rotWithShape="0" blurRad="127000" dist="25400" dir="5400000">
              <a:srgbClr val="9A8550">
                <a:alpha val="25000"/>
              </a:srgbClr>
            </a:outerShdw>
          </a:effectLst>
        </p:spPr>
      </p:sp>
      <p:pic>
        <p:nvPicPr>
          <p:cNvPr id="18" name="Image 0" descr="/Users/shaorunze/Desktop/教学课件展示图片/科学/光与影子/sundial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5129784" y="1682496"/>
            <a:ext cx="3547872" cy="2523744"/>
          </a:xfrm>
          <a:prstGeom prst="rect">
            <a:avLst/>
          </a:prstGeom>
        </p:spPr>
      </p:pic>
      <p:sp>
        <p:nvSpPr>
          <p:cNvPr id="19" name="Text 16"/>
          <p:cNvSpPr/>
          <p:nvPr/>
        </p:nvSpPr>
        <p:spPr>
          <a:xfrm>
            <a:off x="5074920" y="4169664"/>
            <a:ext cx="3657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50" b="1" dirty="0">
                <a:solidFill>
                  <a:srgbClr val="6A553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日晷:用影子计时</a:t>
            </a:r>
            <a:endParaRPr lang="en-US" sz="1150" dirty="0"/>
          </a:p>
        </p:txBody>
      </p:sp>
      <p:sp>
        <p:nvSpPr>
          <p:cNvPr id="20" name="Text 17"/>
          <p:cNvSpPr/>
          <p:nvPr/>
        </p:nvSpPr>
        <p:spPr>
          <a:xfrm>
            <a:off x="411480" y="4809744"/>
            <a:ext cx="530352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9A875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光与影子 · 苏教版科学三年级《光》单元</a:t>
            </a:r>
            <a:endParaRPr lang="en-US" sz="850" dirty="0"/>
          </a:p>
        </p:txBody>
      </p:sp>
      <p:sp>
        <p:nvSpPr>
          <p:cNvPr id="21" name="Text 18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B9781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其 七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D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411480"/>
            <a:ext cx="914400" cy="292608"/>
          </a:xfrm>
          <a:prstGeom prst="rect">
            <a:avLst/>
          </a:prstGeom>
          <a:solidFill>
            <a:srgbClr val="4A3A1C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400507"/>
            <a:ext cx="91440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spc="200" kern="0" dirty="0">
                <a:solidFill>
                  <a:srgbClr val="FBF5E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小结 · 板书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393192" y="749808"/>
            <a:ext cx="822960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400" b="1" dirty="0">
                <a:solidFill>
                  <a:srgbClr val="4A3A1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光与影子</a:t>
            </a:r>
            <a:endParaRPr lang="en-US" sz="2400" dirty="0"/>
          </a:p>
        </p:txBody>
      </p:sp>
      <p:sp>
        <p:nvSpPr>
          <p:cNvPr id="5" name="Shape 3"/>
          <p:cNvSpPr/>
          <p:nvPr/>
        </p:nvSpPr>
        <p:spPr>
          <a:xfrm>
            <a:off x="429768" y="1371600"/>
            <a:ext cx="566928" cy="41148"/>
          </a:xfrm>
          <a:prstGeom prst="rect">
            <a:avLst/>
          </a:prstGeom>
          <a:solidFill>
            <a:srgbClr val="E09A2C"/>
          </a:solidFill>
          <a:ln/>
        </p:spPr>
      </p:sp>
      <p:sp>
        <p:nvSpPr>
          <p:cNvPr id="6" name="Shape 4"/>
          <p:cNvSpPr/>
          <p:nvPr/>
        </p:nvSpPr>
        <p:spPr>
          <a:xfrm>
            <a:off x="3291840" y="1691640"/>
            <a:ext cx="2560320" cy="731520"/>
          </a:xfrm>
          <a:prstGeom prst="roundRect">
            <a:avLst>
              <a:gd name="adj" fmla="val 12500"/>
            </a:avLst>
          </a:prstGeom>
          <a:solidFill>
            <a:srgbClr val="E09A2C"/>
          </a:solidFill>
          <a:ln/>
        </p:spPr>
      </p:sp>
      <p:sp>
        <p:nvSpPr>
          <p:cNvPr id="7" name="Text 5"/>
          <p:cNvSpPr/>
          <p:nvPr/>
        </p:nvSpPr>
        <p:spPr>
          <a:xfrm>
            <a:off x="3291840" y="1719072"/>
            <a:ext cx="2560320" cy="67665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250" b="1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光沿直线 → 被挡 → 影子</a:t>
            </a:r>
            <a:endParaRPr lang="en-US" sz="1250" dirty="0"/>
          </a:p>
        </p:txBody>
      </p:sp>
      <p:sp>
        <p:nvSpPr>
          <p:cNvPr id="8" name="Shape 6"/>
          <p:cNvSpPr/>
          <p:nvPr/>
        </p:nvSpPr>
        <p:spPr>
          <a:xfrm>
            <a:off x="548640" y="3017520"/>
            <a:ext cx="2286000" cy="1097280"/>
          </a:xfrm>
          <a:prstGeom prst="roundRect">
            <a:avLst>
              <a:gd name="adj" fmla="val 8333"/>
            </a:avLst>
          </a:prstGeom>
          <a:solidFill>
            <a:srgbClr val="FCF6E9"/>
          </a:solidFill>
          <a:ln w="15240">
            <a:solidFill>
              <a:srgbClr val="B9781A"/>
            </a:solidFill>
            <a:prstDash val="solid"/>
          </a:ln>
        </p:spPr>
      </p:sp>
      <p:sp>
        <p:nvSpPr>
          <p:cNvPr id="9" name="Shape 7"/>
          <p:cNvSpPr/>
          <p:nvPr/>
        </p:nvSpPr>
        <p:spPr>
          <a:xfrm>
            <a:off x="548640" y="3017520"/>
            <a:ext cx="2286000" cy="64008"/>
          </a:xfrm>
          <a:prstGeom prst="rect">
            <a:avLst/>
          </a:prstGeom>
          <a:solidFill>
            <a:srgbClr val="B9781A"/>
          </a:solidFill>
          <a:ln/>
        </p:spPr>
      </p:sp>
      <p:sp>
        <p:nvSpPr>
          <p:cNvPr id="10" name="Text 8"/>
          <p:cNvSpPr/>
          <p:nvPr/>
        </p:nvSpPr>
        <p:spPr>
          <a:xfrm>
            <a:off x="548640" y="3200400"/>
            <a:ext cx="22860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500" b="1" dirty="0">
                <a:solidFill>
                  <a:srgbClr val="4A3A1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三个条件</a:t>
            </a:r>
            <a:endParaRPr lang="en-US" sz="1500" dirty="0"/>
          </a:p>
        </p:txBody>
      </p:sp>
      <p:sp>
        <p:nvSpPr>
          <p:cNvPr id="11" name="Text 9"/>
          <p:cNvSpPr/>
          <p:nvPr/>
        </p:nvSpPr>
        <p:spPr>
          <a:xfrm>
            <a:off x="548640" y="3611880"/>
            <a:ext cx="22860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50" dirty="0">
                <a:solidFill>
                  <a:srgbClr val="9A875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光源·不透明物体·屏</a:t>
            </a:r>
            <a:endParaRPr lang="en-US" sz="1150" dirty="0"/>
          </a:p>
        </p:txBody>
      </p:sp>
      <p:sp>
        <p:nvSpPr>
          <p:cNvPr id="12" name="Shape 10"/>
          <p:cNvSpPr/>
          <p:nvPr/>
        </p:nvSpPr>
        <p:spPr>
          <a:xfrm>
            <a:off x="3383280" y="3017520"/>
            <a:ext cx="2286000" cy="1097280"/>
          </a:xfrm>
          <a:prstGeom prst="roundRect">
            <a:avLst>
              <a:gd name="adj" fmla="val 8333"/>
            </a:avLst>
          </a:prstGeom>
          <a:solidFill>
            <a:srgbClr val="FCF6E9"/>
          </a:solidFill>
          <a:ln w="15240">
            <a:solidFill>
              <a:srgbClr val="3A4A66"/>
            </a:solidFill>
            <a:prstDash val="solid"/>
          </a:ln>
        </p:spPr>
      </p:sp>
      <p:sp>
        <p:nvSpPr>
          <p:cNvPr id="13" name="Shape 11"/>
          <p:cNvSpPr/>
          <p:nvPr/>
        </p:nvSpPr>
        <p:spPr>
          <a:xfrm>
            <a:off x="3383280" y="3017520"/>
            <a:ext cx="2286000" cy="64008"/>
          </a:xfrm>
          <a:prstGeom prst="rect">
            <a:avLst/>
          </a:prstGeom>
          <a:solidFill>
            <a:srgbClr val="3A4A66"/>
          </a:solidFill>
          <a:ln/>
        </p:spPr>
      </p:sp>
      <p:sp>
        <p:nvSpPr>
          <p:cNvPr id="14" name="Text 12"/>
          <p:cNvSpPr/>
          <p:nvPr/>
        </p:nvSpPr>
        <p:spPr>
          <a:xfrm>
            <a:off x="3383280" y="3200400"/>
            <a:ext cx="22860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500" b="1" dirty="0">
                <a:solidFill>
                  <a:srgbClr val="4A3A1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随光源变</a:t>
            </a:r>
            <a:endParaRPr lang="en-US" sz="1500" dirty="0"/>
          </a:p>
        </p:txBody>
      </p:sp>
      <p:sp>
        <p:nvSpPr>
          <p:cNvPr id="15" name="Text 13"/>
          <p:cNvSpPr/>
          <p:nvPr/>
        </p:nvSpPr>
        <p:spPr>
          <a:xfrm>
            <a:off x="3383280" y="3611880"/>
            <a:ext cx="22860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50" dirty="0">
                <a:solidFill>
                  <a:srgbClr val="9A875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越低越长·在背光侧</a:t>
            </a:r>
            <a:endParaRPr lang="en-US" sz="1150" dirty="0"/>
          </a:p>
        </p:txBody>
      </p:sp>
      <p:sp>
        <p:nvSpPr>
          <p:cNvPr id="16" name="Shape 14"/>
          <p:cNvSpPr/>
          <p:nvPr/>
        </p:nvSpPr>
        <p:spPr>
          <a:xfrm>
            <a:off x="6217920" y="3017520"/>
            <a:ext cx="2286000" cy="1097280"/>
          </a:xfrm>
          <a:prstGeom prst="roundRect">
            <a:avLst>
              <a:gd name="adj" fmla="val 8333"/>
            </a:avLst>
          </a:prstGeom>
          <a:solidFill>
            <a:srgbClr val="FCF6E9"/>
          </a:solidFill>
          <a:ln w="15240">
            <a:solidFill>
              <a:srgbClr val="3F9B6E"/>
            </a:solidFill>
            <a:prstDash val="solid"/>
          </a:ln>
        </p:spPr>
      </p:sp>
      <p:sp>
        <p:nvSpPr>
          <p:cNvPr id="17" name="Shape 15"/>
          <p:cNvSpPr/>
          <p:nvPr/>
        </p:nvSpPr>
        <p:spPr>
          <a:xfrm>
            <a:off x="6217920" y="3017520"/>
            <a:ext cx="2286000" cy="64008"/>
          </a:xfrm>
          <a:prstGeom prst="rect">
            <a:avLst/>
          </a:prstGeom>
          <a:solidFill>
            <a:srgbClr val="3F9B6E"/>
          </a:solidFill>
          <a:ln/>
        </p:spPr>
      </p:sp>
      <p:sp>
        <p:nvSpPr>
          <p:cNvPr id="18" name="Text 16"/>
          <p:cNvSpPr/>
          <p:nvPr/>
        </p:nvSpPr>
        <p:spPr>
          <a:xfrm>
            <a:off x="6217920" y="3200400"/>
            <a:ext cx="22860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500" b="1" dirty="0">
                <a:solidFill>
                  <a:srgbClr val="4A3A1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影子=轮廓</a:t>
            </a:r>
            <a:endParaRPr lang="en-US" sz="1500" dirty="0"/>
          </a:p>
        </p:txBody>
      </p:sp>
      <p:sp>
        <p:nvSpPr>
          <p:cNvPr id="19" name="Text 17"/>
          <p:cNvSpPr/>
          <p:nvPr/>
        </p:nvSpPr>
        <p:spPr>
          <a:xfrm>
            <a:off x="6217920" y="3611880"/>
            <a:ext cx="22860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50" dirty="0">
                <a:solidFill>
                  <a:srgbClr val="9A875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皮影·日晷</a:t>
            </a:r>
            <a:endParaRPr lang="en-US" sz="1150" dirty="0"/>
          </a:p>
        </p:txBody>
      </p:sp>
      <p:sp>
        <p:nvSpPr>
          <p:cNvPr id="20" name="Shape 18"/>
          <p:cNvSpPr/>
          <p:nvPr/>
        </p:nvSpPr>
        <p:spPr>
          <a:xfrm>
            <a:off x="4572000" y="2423160"/>
            <a:ext cx="0" cy="594360"/>
          </a:xfrm>
          <a:prstGeom prst="line">
            <a:avLst/>
          </a:prstGeom>
          <a:noFill/>
          <a:ln w="19050">
            <a:solidFill>
              <a:srgbClr val="DDCAA2"/>
            </a:solidFill>
            <a:prstDash val="solid"/>
          </a:ln>
        </p:spPr>
      </p:sp>
      <p:sp>
        <p:nvSpPr>
          <p:cNvPr id="21" name="Shape 19"/>
          <p:cNvSpPr/>
          <p:nvPr/>
        </p:nvSpPr>
        <p:spPr>
          <a:xfrm>
            <a:off x="457200" y="4498848"/>
            <a:ext cx="2194560" cy="365760"/>
          </a:xfrm>
          <a:prstGeom prst="roundRect">
            <a:avLst>
              <a:gd name="adj" fmla="val 12500"/>
            </a:avLst>
          </a:prstGeom>
          <a:solidFill>
            <a:srgbClr val="E09A2C"/>
          </a:solidFill>
          <a:ln/>
        </p:spPr>
      </p:sp>
      <p:sp>
        <p:nvSpPr>
          <p:cNvPr id="22" name="Text 20"/>
          <p:cNvSpPr/>
          <p:nvPr/>
        </p:nvSpPr>
        <p:spPr>
          <a:xfrm>
            <a:off x="457200" y="4489704"/>
            <a:ext cx="219456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50" b="1" u="sng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  光影台 · 闯关</a:t>
            </a:r>
            <a:endParaRPr lang="en-US" sz="1150" dirty="0"/>
          </a:p>
        </p:txBody>
      </p:sp>
      <p:sp>
        <p:nvSpPr>
          <p:cNvPr id="23" name="Text 21"/>
          <p:cNvSpPr/>
          <p:nvPr/>
        </p:nvSpPr>
        <p:spPr>
          <a:xfrm>
            <a:off x="411480" y="4809744"/>
            <a:ext cx="530352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9A875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光与影子 · 苏教版科学三年级《光》单元</a:t>
            </a:r>
            <a:endParaRPr lang="en-US" sz="850" dirty="0"/>
          </a:p>
        </p:txBody>
      </p:sp>
      <p:sp>
        <p:nvSpPr>
          <p:cNvPr id="24" name="Text 22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B9781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其 八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D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384048"/>
            <a:ext cx="914400" cy="292608"/>
          </a:xfrm>
          <a:prstGeom prst="rect">
            <a:avLst/>
          </a:prstGeom>
          <a:solidFill>
            <a:srgbClr val="4A3A1C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373075"/>
            <a:ext cx="91440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spc="200" kern="0" dirty="0">
                <a:solidFill>
                  <a:srgbClr val="FBF5E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课后 · 作业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393192" y="713232"/>
            <a:ext cx="82296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600" b="1" spc="100" kern="0" dirty="0">
                <a:solidFill>
                  <a:srgbClr val="4A3A1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观察影子的变化</a:t>
            </a:r>
            <a:endParaRPr lang="en-US" sz="2600" dirty="0"/>
          </a:p>
        </p:txBody>
      </p:sp>
      <p:sp>
        <p:nvSpPr>
          <p:cNvPr id="5" name="Shape 3"/>
          <p:cNvSpPr/>
          <p:nvPr/>
        </p:nvSpPr>
        <p:spPr>
          <a:xfrm>
            <a:off x="429768" y="1353312"/>
            <a:ext cx="566928" cy="41148"/>
          </a:xfrm>
          <a:prstGeom prst="rect">
            <a:avLst/>
          </a:prstGeom>
          <a:solidFill>
            <a:srgbClr val="E09A2C"/>
          </a:solidFill>
          <a:ln/>
        </p:spPr>
      </p:sp>
      <p:sp>
        <p:nvSpPr>
          <p:cNvPr id="6" name="Shape 4"/>
          <p:cNvSpPr/>
          <p:nvPr/>
        </p:nvSpPr>
        <p:spPr>
          <a:xfrm>
            <a:off x="8275320" y="384048"/>
            <a:ext cx="457200" cy="457200"/>
          </a:xfrm>
          <a:prstGeom prst="roundRect">
            <a:avLst>
              <a:gd name="adj" fmla="val 12000"/>
            </a:avLst>
          </a:prstGeom>
          <a:ln w="19050">
            <a:solidFill>
              <a:srgbClr val="B9781A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8275320" y="374904"/>
            <a:ext cx="457200" cy="47548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700" b="1" dirty="0">
                <a:solidFill>
                  <a:srgbClr val="B9781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光</a:t>
            </a:r>
            <a:endParaRPr lang="en-US" sz="1700" dirty="0"/>
          </a:p>
        </p:txBody>
      </p:sp>
      <p:sp>
        <p:nvSpPr>
          <p:cNvPr id="8" name="Shape 6"/>
          <p:cNvSpPr/>
          <p:nvPr/>
        </p:nvSpPr>
        <p:spPr>
          <a:xfrm>
            <a:off x="457200" y="1691640"/>
            <a:ext cx="8229600" cy="786384"/>
          </a:xfrm>
          <a:prstGeom prst="roundRect">
            <a:avLst>
              <a:gd name="adj" fmla="val 6977"/>
            </a:avLst>
          </a:prstGeom>
          <a:solidFill>
            <a:srgbClr val="FBF1DC"/>
          </a:solidFill>
          <a:ln w="12700">
            <a:solidFill>
              <a:srgbClr val="E09A2C"/>
            </a:solidFill>
            <a:prstDash val="solid"/>
          </a:ln>
        </p:spPr>
      </p:sp>
      <p:sp>
        <p:nvSpPr>
          <p:cNvPr id="9" name="Shape 7"/>
          <p:cNvSpPr/>
          <p:nvPr/>
        </p:nvSpPr>
        <p:spPr>
          <a:xfrm>
            <a:off x="457200" y="1801368"/>
            <a:ext cx="73152" cy="566928"/>
          </a:xfrm>
          <a:prstGeom prst="rect">
            <a:avLst/>
          </a:prstGeom>
          <a:solidFill>
            <a:srgbClr val="B9781A"/>
          </a:solidFill>
          <a:ln/>
        </p:spPr>
      </p:sp>
      <p:sp>
        <p:nvSpPr>
          <p:cNvPr id="10" name="Text 8"/>
          <p:cNvSpPr/>
          <p:nvPr/>
        </p:nvSpPr>
        <p:spPr>
          <a:xfrm>
            <a:off x="676656" y="1783080"/>
            <a:ext cx="1280160" cy="60350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4A3A1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必做</a:t>
            </a:r>
            <a:endParaRPr lang="en-US" sz="1400" dirty="0"/>
          </a:p>
        </p:txBody>
      </p:sp>
      <p:sp>
        <p:nvSpPr>
          <p:cNvPr id="11" name="Text 9"/>
          <p:cNvSpPr/>
          <p:nvPr/>
        </p:nvSpPr>
        <p:spPr>
          <a:xfrm>
            <a:off x="2103120" y="1764792"/>
            <a:ext cx="640080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50" dirty="0">
                <a:solidFill>
                  <a:srgbClr val="9A875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用手电筒照不透明小物体做影子,移动手电筒,记录影子方向和长短的变化。</a:t>
            </a:r>
            <a:endParaRPr lang="en-US" sz="1150" dirty="0"/>
          </a:p>
        </p:txBody>
      </p:sp>
      <p:sp>
        <p:nvSpPr>
          <p:cNvPr id="12" name="Shape 10"/>
          <p:cNvSpPr/>
          <p:nvPr/>
        </p:nvSpPr>
        <p:spPr>
          <a:xfrm>
            <a:off x="457200" y="2606040"/>
            <a:ext cx="8229600" cy="786384"/>
          </a:xfrm>
          <a:prstGeom prst="roundRect">
            <a:avLst>
              <a:gd name="adj" fmla="val 6977"/>
            </a:avLst>
          </a:prstGeom>
          <a:solidFill>
            <a:srgbClr val="F4E7CD"/>
          </a:solidFill>
          <a:ln w="9525">
            <a:solidFill>
              <a:srgbClr val="DDCAA2"/>
            </a:solidFill>
            <a:prstDash val="solid"/>
          </a:ln>
        </p:spPr>
      </p:sp>
      <p:sp>
        <p:nvSpPr>
          <p:cNvPr id="13" name="Shape 11"/>
          <p:cNvSpPr/>
          <p:nvPr/>
        </p:nvSpPr>
        <p:spPr>
          <a:xfrm>
            <a:off x="457200" y="2715768"/>
            <a:ext cx="73152" cy="566928"/>
          </a:xfrm>
          <a:prstGeom prst="rect">
            <a:avLst/>
          </a:prstGeom>
          <a:solidFill>
            <a:srgbClr val="3A4A66"/>
          </a:solidFill>
          <a:ln/>
        </p:spPr>
      </p:sp>
      <p:sp>
        <p:nvSpPr>
          <p:cNvPr id="14" name="Text 12"/>
          <p:cNvSpPr/>
          <p:nvPr/>
        </p:nvSpPr>
        <p:spPr>
          <a:xfrm>
            <a:off x="676656" y="2697480"/>
            <a:ext cx="1280160" cy="60350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4A3A1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实践</a:t>
            </a:r>
            <a:endParaRPr lang="en-US" sz="1400" dirty="0"/>
          </a:p>
        </p:txBody>
      </p:sp>
      <p:sp>
        <p:nvSpPr>
          <p:cNvPr id="15" name="Text 13"/>
          <p:cNvSpPr/>
          <p:nvPr/>
        </p:nvSpPr>
        <p:spPr>
          <a:xfrm>
            <a:off x="2103120" y="2679192"/>
            <a:ext cx="640080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50" dirty="0">
                <a:solidFill>
                  <a:srgbClr val="9A875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同一根杆子,上午/中午/下午各观察一次影子,比较长短和方向。</a:t>
            </a:r>
            <a:endParaRPr lang="en-US" sz="1150" dirty="0"/>
          </a:p>
        </p:txBody>
      </p:sp>
      <p:sp>
        <p:nvSpPr>
          <p:cNvPr id="16" name="Shape 14"/>
          <p:cNvSpPr/>
          <p:nvPr/>
        </p:nvSpPr>
        <p:spPr>
          <a:xfrm>
            <a:off x="457200" y="3520440"/>
            <a:ext cx="8229600" cy="786384"/>
          </a:xfrm>
          <a:prstGeom prst="roundRect">
            <a:avLst>
              <a:gd name="adj" fmla="val 6977"/>
            </a:avLst>
          </a:prstGeom>
          <a:solidFill>
            <a:srgbClr val="F4E7CD"/>
          </a:solidFill>
          <a:ln w="9525">
            <a:solidFill>
              <a:srgbClr val="DDCAA2"/>
            </a:solidFill>
            <a:prstDash val="solid"/>
          </a:ln>
        </p:spPr>
      </p:sp>
      <p:sp>
        <p:nvSpPr>
          <p:cNvPr id="17" name="Shape 15"/>
          <p:cNvSpPr/>
          <p:nvPr/>
        </p:nvSpPr>
        <p:spPr>
          <a:xfrm>
            <a:off x="457200" y="3630168"/>
            <a:ext cx="73152" cy="566928"/>
          </a:xfrm>
          <a:prstGeom prst="rect">
            <a:avLst/>
          </a:prstGeom>
          <a:solidFill>
            <a:srgbClr val="3F9B6E"/>
          </a:solidFill>
          <a:ln/>
        </p:spPr>
      </p:sp>
      <p:sp>
        <p:nvSpPr>
          <p:cNvPr id="18" name="Text 16"/>
          <p:cNvSpPr/>
          <p:nvPr/>
        </p:nvSpPr>
        <p:spPr>
          <a:xfrm>
            <a:off x="676656" y="3611880"/>
            <a:ext cx="1280160" cy="60350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4A3A1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挑战</a:t>
            </a:r>
            <a:endParaRPr lang="en-US" sz="1400" dirty="0"/>
          </a:p>
        </p:txBody>
      </p:sp>
      <p:sp>
        <p:nvSpPr>
          <p:cNvPr id="19" name="Text 17"/>
          <p:cNvSpPr/>
          <p:nvPr/>
        </p:nvSpPr>
        <p:spPr>
          <a:xfrm>
            <a:off x="2103120" y="3593592"/>
            <a:ext cx="640080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50" dirty="0">
                <a:solidFill>
                  <a:srgbClr val="9A875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查一查日晷怎么用影子计时,用一句话说说它的道理。</a:t>
            </a:r>
            <a:endParaRPr lang="en-US" sz="1150" dirty="0"/>
          </a:p>
        </p:txBody>
      </p:sp>
      <p:sp>
        <p:nvSpPr>
          <p:cNvPr id="20" name="Text 18"/>
          <p:cNvSpPr/>
          <p:nvPr/>
        </p:nvSpPr>
        <p:spPr>
          <a:xfrm>
            <a:off x="411480" y="4809744"/>
            <a:ext cx="530352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9A875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光与影子 · 苏教版科学三年级《光》单元</a:t>
            </a:r>
            <a:endParaRPr lang="en-US" sz="850" dirty="0"/>
          </a:p>
        </p:txBody>
      </p:sp>
      <p:sp>
        <p:nvSpPr>
          <p:cNvPr id="21" name="Text 19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B9781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其 九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光与影子</dc:title>
  <dc:subject>PptxGenJS Presentation</dc:subject>
  <dc:creator>光鹿课件</dc:creator>
  <cp:lastModifiedBy>光鹿课件</cp:lastModifiedBy>
  <cp:revision>1</cp:revision>
  <dcterms:created xsi:type="dcterms:W3CDTF">2026-06-12T12:56:16Z</dcterms:created>
  <dcterms:modified xsi:type="dcterms:W3CDTF">2026-06-12T12:56:16Z</dcterms:modified>
</cp:coreProperties>
</file>