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ever-balanc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ever-balance/index.html?tab=know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lever-balance/index.html?tab=balance&amp;demo=bal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lever-balanc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FE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杠杆/seesa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281C0A">
              <a:alpha val="64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F8F1E0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023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3D 杠杆实验 · 杠杆台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8404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苏教版科学五年级 · 简单机械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100" kern="0" dirty="0">
                <a:solidFill>
                  <a:srgbClr val="F6EC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钩码数 × 格数,左右相等就平衡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27A3A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打开杠杆台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FE5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杠杆/sca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281C0A">
              <a:alpha val="6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400" kern="0" dirty="0">
                <a:solidFill>
                  <a:srgbClr val="FFFD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两边相等,杠杆就平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spc="200" kern="0" dirty="0">
                <a:solidFill>
                  <a:srgbClr val="F2D9B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一根杠杆,藏着省力的智慧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E6D9B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E2BC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十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从"跷跷板"说起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怎样才能跷起来、又平住?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5A708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玩过跷跷板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一头重一头轻,重的一头就沉下去;两边合适才平。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8A5A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它就是杠杆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跷跷板、撬棍、天平,都是一种简单机械——杠杆。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弄清杠杆怎样才平衡,以及它怎样帮我们省力。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46904" y="1591056"/>
            <a:ext cx="3776472" cy="2907792"/>
          </a:xfrm>
          <a:prstGeom prst="roundRect">
            <a:avLst>
              <a:gd name="adj" fmla="val 2516"/>
            </a:avLst>
          </a:prstGeom>
          <a:solidFill>
            <a:srgbClr val="FFFDF7"/>
          </a:solidFill>
          <a:ln w="12700">
            <a:solidFill>
              <a:srgbClr val="DCC8A4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杠杆/seesa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38344" y="1682496"/>
            <a:ext cx="359359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4983480" y="4169664"/>
            <a:ext cx="3703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550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跷跷板,就是杠杆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 · 三要素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支点、动力、阻力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8A5A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支点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杠杆绕着转动的点,在平衡尺上就是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动力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用力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的一端,使杠杆转动。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5A7088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阻力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被撬动的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所在的一端。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8A4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杠杆平衡-杠杆台/ppt-assets/c-kn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591056" cy="274320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支点 · 动力 · 阻力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27A3A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杠杆台 · 认识杠杆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找平衡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钩码数 × 格数,左右相等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8A5A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挂钩码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在两边不同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格数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挂不同数量的钩码。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算一算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算每边的"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钩码数 × 离支点格数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相等就平衡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两边相等,杠杆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水平平衡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;不等,大的一边沉下去。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CC8A4"/>
            </a:solidFill>
            <a:prstDash val="solid"/>
          </a:ln>
          <a:effectLst>
            <a:outerShdw sx="100000" sy="100000" kx="0" ky="0" algn="bl" rotWithShape="0" blurRad="152400" dist="38100" dir="5400000">
              <a:srgbClr val="9A855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杠杆平衡-杠杆台/ppt-assets/c-balan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828800" cy="274320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2×3 = 3×2 → 平衡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B27A3A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杠杆台 · 称一称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三种杠杆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省力 · 费力 · 等臂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691640"/>
          <a:ext cx="786384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2286000"/>
                <a:gridCol w="1737360"/>
                <a:gridCol w="219456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6ECD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61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6ECD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动力臂 vs 阻力臂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61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6ECD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61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6ECD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生活例子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361F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省力杠杆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B6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动力臂 &gt; 阻力臂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省力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(但费距离)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撬棍、瓶起子、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独轮车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费力杠杆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708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动力臂 &lt; 阻力臂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费力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(但省距离)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筷子、镊子、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钓鱼竿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等臂杠杆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7A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动力臂 = 阻力臂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不省力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不费力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46361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天平、跷跷板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C8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E8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57200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动力臂越长越省力——这就是撬棍、瓶起子能"四两拨千斤"的道理。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省力的秘密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动力臂越长,越省力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5A7088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重物固定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把重物(阻力)固定在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近支点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处。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8A5A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动力挂远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动力挂得越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远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(动力臂越长),需要的钩码越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少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29260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这就是省力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29260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用更小的力撬起更重的物体,就是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省力杠杆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38344" y="1591056"/>
            <a:ext cx="3730752" cy="2907792"/>
          </a:xfrm>
          <a:prstGeom prst="roundRect">
            <a:avLst>
              <a:gd name="adj" fmla="val 2516"/>
            </a:avLst>
          </a:prstGeom>
          <a:solidFill>
            <a:srgbClr val="FFFDF7"/>
          </a:solidFill>
          <a:ln w="12700">
            <a:solidFill>
              <a:srgbClr val="DCC8A4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杠杆/crowba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29784" y="1682496"/>
            <a:ext cx="354787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074920" y="4169664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550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撬棍:省力杠杆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 · 生活中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杠杆，到处都是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20624" y="1563624"/>
            <a:ext cx="2816352" cy="2359152"/>
          </a:xfrm>
          <a:prstGeom prst="roundRect">
            <a:avLst>
              <a:gd name="adj" fmla="val 3101"/>
            </a:avLst>
          </a:prstGeom>
          <a:solidFill>
            <a:srgbClr val="FFFDF7"/>
          </a:solidFill>
          <a:ln w="12700">
            <a:solidFill>
              <a:srgbClr val="DCC8A4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9" name="Image 0" descr="/Users/shaorunze/Desktop/教学课件展示图片/科学/杠杆/crowba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2064" y="1655064"/>
            <a:ext cx="2633472" cy="197510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57200" y="359359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550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撬棍 → 省力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3346704" y="1563624"/>
            <a:ext cx="2816352" cy="2359152"/>
          </a:xfrm>
          <a:prstGeom prst="roundRect">
            <a:avLst>
              <a:gd name="adj" fmla="val 3101"/>
            </a:avLst>
          </a:prstGeom>
          <a:solidFill>
            <a:srgbClr val="FFFDF7"/>
          </a:solidFill>
          <a:ln w="12700">
            <a:solidFill>
              <a:srgbClr val="DCC8A4"/>
            </a:solidFill>
            <a:prstDash val="solid"/>
          </a:ln>
          <a:effectLst>
            <a:outerShdw sx="100000" sy="100000" kx="0" ky="0" algn="bl" rotWithShape="0" blurRad="127000" dist="25400" dir="5400000">
              <a:srgbClr val="9A8550">
                <a:alpha val="25000"/>
              </a:srgbClr>
            </a:outerShdw>
          </a:effectLst>
        </p:spPr>
      </p:sp>
      <p:pic>
        <p:nvPicPr>
          <p:cNvPr id="12" name="Image 1" descr="/Users/shaorunze/Desktop/教学课件展示图片/科学/杠杆/scale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438144" y="1655064"/>
            <a:ext cx="2633472" cy="197510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383280" y="359359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550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 → 等臂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6355080" y="1600200"/>
            <a:ext cx="2331720" cy="2286000"/>
          </a:xfrm>
          <a:prstGeom prst="roundRect">
            <a:avLst>
              <a:gd name="adj" fmla="val 4000"/>
            </a:avLst>
          </a:prstGeom>
          <a:solidFill>
            <a:srgbClr val="FBF1E0"/>
          </a:solidFill>
          <a:ln w="12700">
            <a:solidFill>
              <a:srgbClr val="B27A3A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355080" y="1783080"/>
            <a:ext cx="2331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6446520" y="2240280"/>
            <a:ext cx="21488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30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筷子、镊子</a:t>
            </a:r>
            <a:endParaRPr lang="en-US" sz="1300" dirty="0"/>
          </a:p>
          <a:p>
            <a:pPr algn="ctr" indent="0" marL="0">
              <a:lnSpc>
                <a:spcPts val="2200"/>
              </a:lnSpc>
              <a:buNone/>
            </a:pPr>
            <a:r>
              <a:rPr lang="en-US" sz="130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是费力杠杆,</a:t>
            </a:r>
            <a:endParaRPr lang="en-US" sz="1300" dirty="0"/>
          </a:p>
          <a:p>
            <a:pPr algn="ctr" indent="0" marL="0">
              <a:lnSpc>
                <a:spcPts val="2200"/>
              </a:lnSpc>
              <a:buNone/>
            </a:pPr>
            <a:r>
              <a:rPr lang="en-US" sz="130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却换来了</a:t>
            </a:r>
            <a:endParaRPr lang="en-US" sz="1300" dirty="0"/>
          </a:p>
          <a:p>
            <a:pPr algn="ctr" indent="0" marL="0">
              <a:lnSpc>
                <a:spcPts val="2200"/>
              </a:lnSpc>
              <a:buNone/>
            </a:pPr>
            <a:r>
              <a:rPr lang="en-US" sz="130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灵活、省距离。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457200" y="41148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省力还是费力,要看用在哪里——各有各的用处。</a:t>
            </a:r>
            <a:endParaRPr lang="en-US" sz="1150" dirty="0"/>
          </a:p>
        </p:txBody>
      </p:sp>
      <p:sp>
        <p:nvSpPr>
          <p:cNvPr id="18" name="Text 14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3200400" y="1691640"/>
            <a:ext cx="2743200" cy="731520"/>
          </a:xfrm>
          <a:prstGeom prst="roundRect">
            <a:avLst>
              <a:gd name="adj" fmla="val 12500"/>
            </a:avLst>
          </a:prstGeom>
          <a:solidFill>
            <a:srgbClr val="B27A3A"/>
          </a:solidFill>
          <a:ln/>
        </p:spPr>
      </p:sp>
      <p:sp>
        <p:nvSpPr>
          <p:cNvPr id="7" name="Text 5"/>
          <p:cNvSpPr/>
          <p:nvPr/>
        </p:nvSpPr>
        <p:spPr>
          <a:xfrm>
            <a:off x="3200400" y="1719072"/>
            <a:ext cx="274320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钩码数×格数 左右相等→平衡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54864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BF5E8"/>
          </a:solidFill>
          <a:ln w="15240">
            <a:solidFill>
              <a:srgbClr val="8A5A2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017520"/>
            <a:ext cx="2286000" cy="64008"/>
          </a:xfrm>
          <a:prstGeom prst="rect">
            <a:avLst/>
          </a:prstGeom>
          <a:solidFill>
            <a:srgbClr val="8A5A26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三要素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54864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支点·动力·阻力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38328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BF5E8"/>
          </a:solidFill>
          <a:ln w="15240">
            <a:solidFill>
              <a:srgbClr val="E0922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83280" y="3017520"/>
            <a:ext cx="2286000" cy="6400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338328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平衡条件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338328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两边乘积相等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621792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BF5E8"/>
          </a:solidFill>
          <a:ln w="15240">
            <a:solidFill>
              <a:srgbClr val="3F9B6E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17920" y="3017520"/>
            <a:ext cx="2286000" cy="6400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21792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省力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21792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动力臂越长越省力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4572000" y="2423160"/>
            <a:ext cx="0" cy="594360"/>
          </a:xfrm>
          <a:prstGeom prst="line">
            <a:avLst/>
          </a:prstGeom>
          <a:noFill/>
          <a:ln w="19050">
            <a:solidFill>
              <a:srgbClr val="DCC8A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B27A3A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杠杆台 · 闯关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46361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6F1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试一试、找一找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B27A3A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8A5A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8F1E0"/>
          </a:solidFill>
          <a:ln w="12700">
            <a:solidFill>
              <a:srgbClr val="B27A3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8A5A2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杠杆尺左边第3格挂2个钩码,右边怎样挂能平衡?写出至少两种方法。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FE5D0"/>
          </a:solidFill>
          <a:ln w="9525">
            <a:solidFill>
              <a:srgbClr val="DCC8A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找一件工具(剪刀、瓶起子、夹子),指出支点、动力、阻力,判断省力还是费力。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FE5D0"/>
          </a:solidFill>
          <a:ln w="9525">
            <a:solidFill>
              <a:srgbClr val="DCC8A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6361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用撬棍撬大石头时,手为什么要握在离支点远的一端?用杠杆原理解释。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480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杠杆的平衡 · 苏教版科学五年级《简单机械》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A5A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杠杆的平衡</dc:title>
  <dc:subject>PptxGenJS Presentation</dc:subject>
  <dc:creator>光鹿课件</dc:creator>
  <cp:lastModifiedBy>光鹿课件</cp:lastModifiedBy>
  <cp:revision>1</cp:revision>
  <dcterms:created xsi:type="dcterms:W3CDTF">2026-06-12T14:12:04Z</dcterms:created>
  <dcterms:modified xsi:type="dcterms:W3CDTF">2026-06-12T14:12:04Z</dcterms:modified>
</cp:coreProperties>
</file>