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ens-optics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aits.com/files/lens-optics/index.html?case=u1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lens-optics/index.htm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C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凸透镜光路-光学台/ppt-assets/c-rea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6101C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371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400" kern="0" dirty="0">
                <a:solidFill>
                  <a:srgbClr val="9FE0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招牌课 · 实时光线追踪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18745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6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凸透镜成像规律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457200" y="31089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dirty="0">
                <a:solidFill>
                  <a:srgbClr val="CFEA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三条特殊光线 · 物距决定成像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566160" y="411480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14808C"/>
          </a:solidFill>
          <a:ln/>
        </p:spPr>
      </p:sp>
      <p:sp>
        <p:nvSpPr>
          <p:cNvPr id="8" name="Text 5"/>
          <p:cNvSpPr/>
          <p:nvPr/>
        </p:nvSpPr>
        <p:spPr>
          <a:xfrm>
            <a:off x="3566160" y="410565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打开光学台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3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C20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为什么相机、放大镜成像不同?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4808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AB0B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照相机成缩小的像、放大镜成放大的像——都用凸透镜,为什么不同?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4808C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凸透镜&lt;b&gt;成像规律&lt;/b&gt;:像的大小、正倒、虚实由&lt;b&gt;物距&lt;/b&gt;决定。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在光学台&lt;b&gt;看三条光线 → 拖动探规律 → 比四种情形&lt;/b&gt;。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凸透镜成像规律 · 光学台 · 苏科版物理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B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3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292608"/>
          </a:xfrm>
          <a:prstGeom prst="rect">
            <a:avLst/>
          </a:prstGeom>
          <a:solidFill>
            <a:srgbClr val="0C20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887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三条特殊光线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画光路的钥匙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4808C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828800"/>
            <a:ext cx="2468880" cy="1828800"/>
          </a:xfrm>
          <a:prstGeom prst="roundRect">
            <a:avLst>
              <a:gd name="adj" fmla="val 5000"/>
            </a:avLst>
          </a:prstGeom>
          <a:solidFill>
            <a:srgbClr val="F3FAFB"/>
          </a:solidFill>
          <a:ln w="17780">
            <a:solidFill>
              <a:srgbClr val="E0A93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2468880" cy="82296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57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0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平行光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94944" y="2606040"/>
            <a:ext cx="2176272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2445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平行于主轴入射 → 折射后过焦点 F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2798064" y="1828800"/>
            <a:ext cx="2468880" cy="1828800"/>
          </a:xfrm>
          <a:prstGeom prst="roundRect">
            <a:avLst>
              <a:gd name="adj" fmla="val 5000"/>
            </a:avLst>
          </a:prstGeom>
          <a:solidFill>
            <a:srgbClr val="F3FAFB"/>
          </a:solidFill>
          <a:ln w="17780">
            <a:solidFill>
              <a:srgbClr val="2AB0B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798064" y="1828800"/>
            <a:ext cx="2468880" cy="82296"/>
          </a:xfrm>
          <a:prstGeom prst="rect">
            <a:avLst/>
          </a:prstGeom>
          <a:solidFill>
            <a:srgbClr val="2AB0BC"/>
          </a:solidFill>
          <a:ln/>
        </p:spPr>
      </p:sp>
      <p:sp>
        <p:nvSpPr>
          <p:cNvPr id="12" name="Text 10"/>
          <p:cNvSpPr/>
          <p:nvPr/>
        </p:nvSpPr>
        <p:spPr>
          <a:xfrm>
            <a:off x="2798064" y="2057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2AB0B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过光心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2944368" y="2606040"/>
            <a:ext cx="2176272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2445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经过光心 → 方向不改变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5047488" y="1828800"/>
            <a:ext cx="2468880" cy="1828800"/>
          </a:xfrm>
          <a:prstGeom prst="roundRect">
            <a:avLst>
              <a:gd name="adj" fmla="val 5000"/>
            </a:avLst>
          </a:prstGeom>
          <a:solidFill>
            <a:srgbClr val="F3FAFB"/>
          </a:solidFill>
          <a:ln w="17780">
            <a:solidFill>
              <a:srgbClr val="E06A9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047488" y="1828800"/>
            <a:ext cx="2468880" cy="82296"/>
          </a:xfrm>
          <a:prstGeom prst="rect">
            <a:avLst/>
          </a:prstGeom>
          <a:solidFill>
            <a:srgbClr val="E06A90"/>
          </a:solidFill>
          <a:ln/>
        </p:spPr>
      </p:sp>
      <p:sp>
        <p:nvSpPr>
          <p:cNvPr id="16" name="Text 14"/>
          <p:cNvSpPr/>
          <p:nvPr/>
        </p:nvSpPr>
        <p:spPr>
          <a:xfrm>
            <a:off x="5047488" y="2057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06A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过焦点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193792" y="2606040"/>
            <a:ext cx="2176272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2445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过焦点 F 入射 → 折射后平行于主轴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57200" y="40233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任意两条光线的交点(或反向延长线交点)就是像的位置。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凸透镜成像规律 · 光学台 · 苏科版物理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B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3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841248" cy="292608"/>
          </a:xfrm>
          <a:prstGeom prst="rect">
            <a:avLst/>
          </a:prstGeom>
          <a:solidFill>
            <a:srgbClr val="0C20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84124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成像规律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物距决定一切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4808C"/>
          </a:solidFill>
          <a:ln/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2560320"/>
                <a:gridCol w="1737360"/>
                <a:gridCol w="219456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4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物距 u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0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4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像的性质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0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4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像距 v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03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4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应用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03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u &gt; 2f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倒立、缩小、实像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f &lt; v &lt; 2f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照相机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u = 2f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倒立、等大、实像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v = 2f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(分界)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f &lt; u &lt; 2f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倒立、放大、实像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v &gt; 2f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投影仪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u = f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不成像(平行光)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—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—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u &lt; f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正立、放大、虚像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同侧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C203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放大镜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B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5720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C5B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口诀:一焦分虚实,二焦分大小;实像异侧倒,虚像同侧正。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凸透镜成像规律 · 光学台 · 苏科版物理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B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3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2404872" cy="292608"/>
          </a:xfrm>
          <a:prstGeom prst="rect">
            <a:avLst/>
          </a:prstGeom>
          <a:solidFill>
            <a:srgbClr val="0C20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240487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实像 vs 虚像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拖动蜡烛即时看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4808C"/>
          </a:solidFill>
          <a:ln/>
        </p:spPr>
      </p:sp>
      <p:sp>
        <p:nvSpPr>
          <p:cNvPr id="6" name="Shape 4"/>
          <p:cNvSpPr/>
          <p:nvPr/>
        </p:nvSpPr>
        <p:spPr>
          <a:xfrm>
            <a:off x="420624" y="1655064"/>
            <a:ext cx="4096512" cy="2404872"/>
          </a:xfrm>
          <a:prstGeom prst="rect">
            <a:avLst/>
          </a:prstGeom>
          <a:solidFill>
            <a:srgbClr val="0C1A2E"/>
          </a:solidFill>
          <a:ln w="12700">
            <a:solidFill>
              <a:srgbClr val="C8E2E6"/>
            </a:solidFill>
            <a:prstDash val="solid"/>
          </a:ln>
          <a:effectLst>
            <a:outerShdw sx="100000" sy="100000" kx="0" ky="0" algn="bl" rotWithShape="0" blurRad="152400" dist="38100" dir="5400000">
              <a:srgbClr val="6a8898">
                <a:alpha val="30000"/>
              </a:srgbClr>
            </a:outerShdw>
          </a:effectLst>
        </p:spPr>
      </p:sp>
      <p:pic>
        <p:nvPicPr>
          <p:cNvPr id="7" name="Image 0" descr="/Users/shaorunze/Documents/Claude/Projects/ai推演/凸透镜光路-光学台/ppt-assets/c-rea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691640"/>
            <a:ext cx="4023360" cy="233172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48640" y="1783080"/>
            <a:ext cx="2066544" cy="274320"/>
          </a:xfrm>
          <a:prstGeom prst="rect">
            <a:avLst/>
          </a:prstGeom>
          <a:solidFill>
            <a:srgbClr val="0C2030"/>
          </a:solidFill>
          <a:ln/>
        </p:spPr>
      </p:sp>
      <p:sp>
        <p:nvSpPr>
          <p:cNvPr id="9" name="Text 6"/>
          <p:cNvSpPr/>
          <p:nvPr/>
        </p:nvSpPr>
        <p:spPr>
          <a:xfrm>
            <a:off x="548640" y="1772107"/>
            <a:ext cx="206654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f&lt;u&lt;2f · 放大实像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4626864" y="1655064"/>
            <a:ext cx="4096512" cy="2404872"/>
          </a:xfrm>
          <a:prstGeom prst="rect">
            <a:avLst/>
          </a:prstGeom>
          <a:solidFill>
            <a:srgbClr val="0C1A2E"/>
          </a:solidFill>
          <a:ln w="12700">
            <a:solidFill>
              <a:srgbClr val="C8E2E6"/>
            </a:solidFill>
            <a:prstDash val="solid"/>
          </a:ln>
          <a:effectLst>
            <a:outerShdw sx="100000" sy="100000" kx="0" ky="0" algn="bl" rotWithShape="0" blurRad="152400" dist="38100" dir="5400000">
              <a:srgbClr val="6a8898">
                <a:alpha val="30000"/>
              </a:srgbClr>
            </a:outerShdw>
          </a:effectLst>
        </p:spPr>
      </p:sp>
      <p:pic>
        <p:nvPicPr>
          <p:cNvPr id="11" name="Image 1" descr="/Users/shaorunze/Documents/Claude/Projects/ai推演/凸透镜光路-光学台/ppt-assets/c-virt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663440" y="1691640"/>
            <a:ext cx="4023360" cy="233172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4754880" y="1783080"/>
            <a:ext cx="1627632" cy="274320"/>
          </a:xfrm>
          <a:prstGeom prst="rect">
            <a:avLst/>
          </a:prstGeom>
          <a:solidFill>
            <a:srgbClr val="0C2030"/>
          </a:solidFill>
          <a:ln/>
        </p:spPr>
      </p:sp>
      <p:sp>
        <p:nvSpPr>
          <p:cNvPr id="13" name="Text 9"/>
          <p:cNvSpPr/>
          <p:nvPr/>
        </p:nvSpPr>
        <p:spPr>
          <a:xfrm>
            <a:off x="4754880" y="1772107"/>
            <a:ext cx="16276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u&lt;f · 放大虚像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457200" y="4206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C5B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实像:折射光线真实会聚、倒立、异侧;虚像:反向延长线相交、正立、同侧。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3383280" y="4526280"/>
            <a:ext cx="2377440" cy="365760"/>
          </a:xfrm>
          <a:prstGeom prst="roundRect">
            <a:avLst>
              <a:gd name="adj" fmla="val 12500"/>
            </a:avLst>
          </a:prstGeom>
          <a:solidFill>
            <a:srgbClr val="14808C"/>
          </a:solidFill>
          <a:ln/>
        </p:spPr>
      </p:sp>
      <p:sp>
        <p:nvSpPr>
          <p:cNvPr id="16" name="Text 12"/>
          <p:cNvSpPr/>
          <p:nvPr/>
        </p:nvSpPr>
        <p:spPr>
          <a:xfrm>
            <a:off x="3383280" y="4517136"/>
            <a:ext cx="23774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光学台 · 切情形</a:t>
            </a:r>
            <a:endParaRPr lang="en-US" sz="1150" dirty="0"/>
          </a:p>
        </p:txBody>
      </p:sp>
      <p:sp>
        <p:nvSpPr>
          <p:cNvPr id="17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凸透镜成像规律 · 光学台 · 苏科版物理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B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3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C20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应用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生活中的凸透镜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4808C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828800"/>
            <a:ext cx="2468880" cy="1920240"/>
          </a:xfrm>
          <a:prstGeom prst="roundRect">
            <a:avLst>
              <a:gd name="adj" fmla="val 4762"/>
            </a:avLst>
          </a:prstGeom>
          <a:solidFill>
            <a:srgbClr val="F3FAFB"/>
          </a:solidFill>
          <a:ln w="17780">
            <a:solidFill>
              <a:srgbClr val="14808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2468880" cy="82296"/>
          </a:xfrm>
          <a:prstGeom prst="rect">
            <a:avLst/>
          </a:prstGeom>
          <a:solidFill>
            <a:srgbClr val="14808C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57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80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照相机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48640" y="265176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C20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 &gt; 2f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94944" y="3108960"/>
            <a:ext cx="217627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倒立缩小实像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291840" y="1828800"/>
            <a:ext cx="2468880" cy="1920240"/>
          </a:xfrm>
          <a:prstGeom prst="roundRect">
            <a:avLst>
              <a:gd name="adj" fmla="val 4762"/>
            </a:avLst>
          </a:prstGeom>
          <a:solidFill>
            <a:srgbClr val="F3FAFB"/>
          </a:solidFill>
          <a:ln w="17780">
            <a:solidFill>
              <a:srgbClr val="2AB0BC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291840" y="1828800"/>
            <a:ext cx="2468880" cy="82296"/>
          </a:xfrm>
          <a:prstGeom prst="rect">
            <a:avLst/>
          </a:prstGeom>
          <a:solidFill>
            <a:srgbClr val="2AB0BC"/>
          </a:solidFill>
          <a:ln/>
        </p:spPr>
      </p:sp>
      <p:sp>
        <p:nvSpPr>
          <p:cNvPr id="13" name="Text 11"/>
          <p:cNvSpPr/>
          <p:nvPr/>
        </p:nvSpPr>
        <p:spPr>
          <a:xfrm>
            <a:off x="3291840" y="2057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AB0B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投影仪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3291840" y="265176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C20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 &lt; u &lt; 2f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438144" y="3108960"/>
            <a:ext cx="217627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倒立放大实像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6035040" y="1828800"/>
            <a:ext cx="2468880" cy="1920240"/>
          </a:xfrm>
          <a:prstGeom prst="roundRect">
            <a:avLst>
              <a:gd name="adj" fmla="val 4762"/>
            </a:avLst>
          </a:prstGeom>
          <a:solidFill>
            <a:srgbClr val="F3FAFB"/>
          </a:solidFill>
          <a:ln w="17780">
            <a:solidFill>
              <a:srgbClr val="E0A93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035040" y="1828800"/>
            <a:ext cx="2468880" cy="82296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18" name="Text 16"/>
          <p:cNvSpPr/>
          <p:nvPr/>
        </p:nvSpPr>
        <p:spPr>
          <a:xfrm>
            <a:off x="6035040" y="2057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0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放大镜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6035040" y="265176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0C203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 &lt; f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6181344" y="3108960"/>
            <a:ext cx="217627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正立放大虚像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凸透镜成像规律 · 光学台 · 苏科版物理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B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3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493776" cy="292608"/>
          </a:xfrm>
          <a:prstGeom prst="rect">
            <a:avLst/>
          </a:prstGeom>
          <a:solidFill>
            <a:srgbClr val="0C20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凸透镜成像规律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4808C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u&gt;2f 缩小实像(照相机) · u=2f 等大实像 · f&lt;u&lt;2f 放大实像(投影仪)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548640" y="25603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2445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u=f 不成像 · u&lt;f 正立放大虚像(放大镜)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5B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口诀:一焦分虚实,二焦分大小;实像异侧倒,虚像同侧正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3291840" y="406908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14808C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05993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光学台 · 在线探究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凸透镜成像规律 · 光学台 · 苏科版物理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B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C203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会作图,会应用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4808C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DEF"/>
          </a:solidFill>
          <a:ln w="12700">
            <a:solidFill>
              <a:srgbClr val="14808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4808C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用三条特殊光线,画出 u&gt;2f 与 f&lt;u&lt;2f 两种情形的成像光路图。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DEF"/>
          </a:solidFill>
          <a:ln w="9525">
            <a:solidFill>
              <a:srgbClr val="C8E2E6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AB0BC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用凸透镜(老花镜)看远近物体,记录像的大小与正倒。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DEF"/>
          </a:solidFill>
          <a:ln w="9525">
            <a:solidFill>
              <a:srgbClr val="C8E2E6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0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说明照相机/投影仪/放大镜各利用哪一种成像情形与物距范围。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889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凸透镜成像规律 · 光学台 · 苏科版物理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B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C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凸透镜光路-光学台/ppt-assets/c-vir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6101C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057400"/>
            <a:ext cx="8229600" cy="82296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看得见的光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063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EA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三条光线 · 一图看懂成像规律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C8E2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凸透镜成像规律 · 光学台 · 苏科版物理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8E2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凸透镜成像规律</dc:title>
  <dc:subject>PptxGenJS Presentation</dc:subject>
  <dc:creator>光鹿课件</dc:creator>
  <cp:lastModifiedBy>光鹿课件</cp:lastModifiedBy>
  <cp:revision>1</cp:revision>
  <dcterms:created xsi:type="dcterms:W3CDTF">2026-06-14T18:09:25Z</dcterms:created>
  <dcterms:modified xsi:type="dcterms:W3CDTF">2026-06-14T18:09:25Z</dcterms:modified>
</cp:coreProperties>
</file>