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0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5" TargetMode="External"/><Relationship Id="rId4" Type="http://schemas.openxmlformats.org/officeDocument/2006/relationships/hyperlink" Target="https://globalaits.com/files/landforms/index.html#5" TargetMode="External"/><Relationship Id="rId1" Type="http://schemas.openxmlformats.org/officeDocument/2006/relationships/image" Target="../media/image-10-1.jpg"/><Relationship Id="rId3" Type="http://schemas.openxmlformats.org/officeDocument/2006/relationships/image" Target="../media/image-10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6" TargetMode="External"/><Relationship Id="rId4" Type="http://schemas.openxmlformats.org/officeDocument/2006/relationships/hyperlink" Target="https://globalaits.com/files/landforms/index.html#6" TargetMode="External"/><Relationship Id="rId1" Type="http://schemas.openxmlformats.org/officeDocument/2006/relationships/image" Target="../media/image-11-1.jpg"/><Relationship Id="rId3" Type="http://schemas.openxmlformats.org/officeDocument/2006/relationships/image" Target="../media/image-11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7" TargetMode="External"/><Relationship Id="rId4" Type="http://schemas.openxmlformats.org/officeDocument/2006/relationships/hyperlink" Target="https://globalaits.com/files/landforms/index.html#7" TargetMode="External"/><Relationship Id="rId1" Type="http://schemas.openxmlformats.org/officeDocument/2006/relationships/image" Target="../media/image-12-1.jpg"/><Relationship Id="rId3" Type="http://schemas.openxmlformats.org/officeDocument/2006/relationships/image" Target="../media/image-12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landforms/" TargetMode="External"/><Relationship Id="rId1" Type="http://schemas.openxmlformats.org/officeDocument/2006/relationships/image" Target="../media/image-14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landforms/index.html#0" TargetMode="External"/><Relationship Id="rId2" Type="http://schemas.openxmlformats.org/officeDocument/2006/relationships/hyperlink" Target="https://globalaits.com/files/landforms/index.html#0" TargetMode="External"/><Relationship Id="rId3" Type="http://schemas.openxmlformats.org/officeDocument/2006/relationships/hyperlink" Target="https://globalaits.com/files/landforms/index.html#1" TargetMode="External"/><Relationship Id="rId4" Type="http://schemas.openxmlformats.org/officeDocument/2006/relationships/hyperlink" Target="https://globalaits.com/files/landforms/index.html#1" TargetMode="External"/><Relationship Id="rId5" Type="http://schemas.openxmlformats.org/officeDocument/2006/relationships/hyperlink" Target="https://globalaits.com/files/landforms/index.html#2" TargetMode="External"/><Relationship Id="rId6" Type="http://schemas.openxmlformats.org/officeDocument/2006/relationships/hyperlink" Target="https://globalaits.com/files/landforms/index.html#2" TargetMode="External"/><Relationship Id="rId7" Type="http://schemas.openxmlformats.org/officeDocument/2006/relationships/hyperlink" Target="https://globalaits.com/files/landforms/index.html#3" TargetMode="External"/><Relationship Id="rId8" Type="http://schemas.openxmlformats.org/officeDocument/2006/relationships/hyperlink" Target="https://globalaits.com/files/landforms/index.html#3" TargetMode="External"/><Relationship Id="rId9" Type="http://schemas.openxmlformats.org/officeDocument/2006/relationships/hyperlink" Target="https://globalaits.com/files/landforms/index.html#4" TargetMode="External"/><Relationship Id="rId10" Type="http://schemas.openxmlformats.org/officeDocument/2006/relationships/hyperlink" Target="https://globalaits.com/files/landforms/index.html#4" TargetMode="External"/><Relationship Id="rId11" Type="http://schemas.openxmlformats.org/officeDocument/2006/relationships/hyperlink" Target="https://globalaits.com/files/landforms/index.html#5" TargetMode="External"/><Relationship Id="rId12" Type="http://schemas.openxmlformats.org/officeDocument/2006/relationships/hyperlink" Target="https://globalaits.com/files/landforms/index.html#5" TargetMode="External"/><Relationship Id="rId13" Type="http://schemas.openxmlformats.org/officeDocument/2006/relationships/hyperlink" Target="https://globalaits.com/files/landforms/index.html#6" TargetMode="External"/><Relationship Id="rId14" Type="http://schemas.openxmlformats.org/officeDocument/2006/relationships/hyperlink" Target="https://globalaits.com/files/landforms/index.html#6" TargetMode="External"/><Relationship Id="rId15" Type="http://schemas.openxmlformats.org/officeDocument/2006/relationships/hyperlink" Target="https://globalaits.com/files/landforms/index.html#7" TargetMode="External"/><Relationship Id="rId16" Type="http://schemas.openxmlformats.org/officeDocument/2006/relationships/hyperlink" Target="https://globalaits.com/files/landforms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1" TargetMode="External"/><Relationship Id="rId4" Type="http://schemas.openxmlformats.org/officeDocument/2006/relationships/hyperlink" Target="https://globalaits.com/files/landforms/index.html#1" TargetMode="External"/><Relationship Id="rId1" Type="http://schemas.openxmlformats.org/officeDocument/2006/relationships/image" Target="../media/image-6-1.jpg"/><Relationship Id="rId3" Type="http://schemas.openxmlformats.org/officeDocument/2006/relationships/image" Target="../media/image-6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2" TargetMode="External"/><Relationship Id="rId4" Type="http://schemas.openxmlformats.org/officeDocument/2006/relationships/hyperlink" Target="https://globalaits.com/files/landforms/index.html#2" TargetMode="External"/><Relationship Id="rId1" Type="http://schemas.openxmlformats.org/officeDocument/2006/relationships/image" Target="../media/image-7-1.jpg"/><Relationship Id="rId3" Type="http://schemas.openxmlformats.org/officeDocument/2006/relationships/image" Target="../media/image-7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3" TargetMode="External"/><Relationship Id="rId4" Type="http://schemas.openxmlformats.org/officeDocument/2006/relationships/hyperlink" Target="https://globalaits.com/files/landforms/index.html#3" TargetMode="External"/><Relationship Id="rId1" Type="http://schemas.openxmlformats.org/officeDocument/2006/relationships/image" Target="../media/image-8-1.jpg"/><Relationship Id="rId3" Type="http://schemas.openxmlformats.org/officeDocument/2006/relationships/image" Target="../media/image-8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andforms/index.html#4" TargetMode="External"/><Relationship Id="rId4" Type="http://schemas.openxmlformats.org/officeDocument/2006/relationships/hyperlink" Target="https://globalaits.com/files/landforms/index.html#4" TargetMode="External"/><Relationship Id="rId1" Type="http://schemas.openxmlformats.org/officeDocument/2006/relationships/image" Target="../media/image-9-1.jpg"/><Relationship Id="rId3" Type="http://schemas.openxmlformats.org/officeDocument/2006/relationships/image" Target="../media/image-9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karst-fengli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人教版高中地理必修第一册 第四章第一节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常见地貌类型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互动课件支持下的图像探究公开课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coast-clif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40680" y="0"/>
            <a:ext cx="37033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F9F1E6"/>
          </a:solidFill>
          <a:ln w="12700">
            <a:solidFill>
              <a:srgbClr val="E9D0AB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环节⑤ 风沙·海岸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60120" y="731520"/>
            <a:ext cx="4297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3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风与浪的作品:判风向实验</a:t>
            </a:r>
            <a:endParaRPr lang="en-US" sz="23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502920" y="4645152"/>
            <a:ext cx="17830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9" name="Image 1" descr="/Users/shaorunze/Documents/Claude/Projects/ai推演/人教版-常见地貌公开课/_assets/stage7.png">
            <a:hlinkClick r:id="rId4" tooltip="打开课件并直达本环节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07792"/>
            <a:ext cx="3566160" cy="2231136"/>
          </a:xfrm>
          <a:prstGeom prst="rect">
            <a:avLst/>
          </a:prstGeom>
          <a:effectLst>
            <a:outerShdw sx="100000" sy="100000" kx="0" ky="0" algn="bl" rotWithShape="0" blurRad="152400" dist="50800" dir="8100000">
              <a:srgbClr val="000000">
                <a:alpha val="34000"/>
              </a:srgbClr>
            </a:outerShdw>
          </a:effectLst>
        </p:spPr>
      </p:pic>
      <p:sp>
        <p:nvSpPr>
          <p:cNvPr id="10" name="Shape 6"/>
          <p:cNvSpPr/>
          <p:nvPr/>
        </p:nvSpPr>
        <p:spPr>
          <a:xfrm>
            <a:off x="502920" y="17647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8A2E"/>
          </a:solidFill>
          <a:ln/>
        </p:spPr>
      </p:sp>
      <p:sp>
        <p:nvSpPr>
          <p:cNvPr id="11" name="Text 7"/>
          <p:cNvSpPr/>
          <p:nvPr/>
        </p:nvSpPr>
        <p:spPr>
          <a:xfrm>
            <a:off x="713232" y="17099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高考技能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新月形沙丘剖面判风向:缓坡=迎风坡(可重试实验)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02920" y="26791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8A2E"/>
          </a:solidFill>
          <a:ln/>
        </p:spPr>
      </p:sp>
      <p:sp>
        <p:nvSpPr>
          <p:cNvPr id="13" name="Text 9"/>
          <p:cNvSpPr/>
          <p:nvPr/>
        </p:nvSpPr>
        <p:spPr>
          <a:xfrm>
            <a:off x="713232" y="26243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证据推理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先独立选→同桌说理→点击验证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02920" y="35935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8A2E"/>
          </a:solidFill>
          <a:ln/>
        </p:spPr>
      </p:sp>
      <p:sp>
        <p:nvSpPr>
          <p:cNvPr id="15" name="Text 11"/>
          <p:cNvSpPr/>
          <p:nvPr/>
        </p:nvSpPr>
        <p:spPr>
          <a:xfrm>
            <a:off x="713232" y="35387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对比统摄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侵蚀出怪石,堆积出缓坡——风浪同理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EDEA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10 / 14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river-fa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40680" y="0"/>
            <a:ext cx="37033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0120" y="365760"/>
            <a:ext cx="1627632" cy="310896"/>
          </a:xfrm>
          <a:prstGeom prst="rect">
            <a:avLst/>
          </a:prstGeom>
          <a:solidFill>
            <a:srgbClr val="F9EBE7"/>
          </a:solidFill>
          <a:ln w="12700">
            <a:solidFill>
              <a:srgbClr val="E9BC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环节⑥ AI挑战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60120" y="731520"/>
            <a:ext cx="4297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3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识别关 → 描述关 → 陷阱关</a:t>
            </a:r>
            <a:endParaRPr lang="en-US" sz="23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502920" y="4645152"/>
            <a:ext cx="17830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9" name="Image 1" descr="/Users/shaorunze/Documents/Claude/Projects/ai推演/人教版-常见地貌公开课/_assets/stage6.png">
            <a:hlinkClick r:id="rId4" tooltip="打开课件并直达本环节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07792"/>
            <a:ext cx="3566160" cy="2231136"/>
          </a:xfrm>
          <a:prstGeom prst="rect">
            <a:avLst/>
          </a:prstGeom>
          <a:effectLst>
            <a:outerShdw sx="100000" sy="100000" kx="0" ky="0" algn="bl" rotWithShape="0" blurRad="152400" dist="50800" dir="8100000">
              <a:srgbClr val="000000">
                <a:alpha val="34000"/>
              </a:srgbClr>
            </a:outerShdw>
          </a:effectLst>
        </p:spPr>
      </p:pic>
      <p:sp>
        <p:nvSpPr>
          <p:cNvPr id="10" name="Shape 6"/>
          <p:cNvSpPr/>
          <p:nvPr/>
        </p:nvSpPr>
        <p:spPr>
          <a:xfrm>
            <a:off x="502920" y="17647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573A"/>
          </a:solidFill>
          <a:ln/>
        </p:spPr>
      </p:sp>
      <p:sp>
        <p:nvSpPr>
          <p:cNvPr id="11" name="Text 7"/>
          <p:cNvSpPr/>
          <p:nvPr/>
        </p:nvSpPr>
        <p:spPr>
          <a:xfrm>
            <a:off x="713232" y="17099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逐选项错因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AI指出错在哪一步:成因混淆/部位记错/方向判断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02920" y="26791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573A"/>
          </a:solidFill>
          <a:ln/>
        </p:spPr>
      </p:sp>
      <p:sp>
        <p:nvSpPr>
          <p:cNvPr id="13" name="Text 9"/>
          <p:cNvSpPr/>
          <p:nvPr/>
        </p:nvSpPr>
        <p:spPr>
          <a:xfrm>
            <a:off x="713232" y="26243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AI学情报告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一键生成三关正确率+错因聚类+教学建议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02920" y="35935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573A"/>
          </a:solidFill>
          <a:ln/>
        </p:spPr>
      </p:sp>
      <p:sp>
        <p:nvSpPr>
          <p:cNvPr id="15" name="Text 11"/>
          <p:cNvSpPr/>
          <p:nvPr/>
        </p:nvSpPr>
        <p:spPr>
          <a:xfrm>
            <a:off x="713232" y="35387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开放AI接口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教师可接入自己的大模型,解锁「问小地」实时问答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EDEA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11 / 14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river-delt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40680" y="0"/>
            <a:ext cx="37033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0120" y="365760"/>
            <a:ext cx="1627632" cy="310896"/>
          </a:xfrm>
          <a:prstGeom prst="rect">
            <a:avLst/>
          </a:prstGeom>
          <a:solidFill>
            <a:srgbClr val="F1EDE9"/>
          </a:solidFill>
          <a:ln w="12700">
            <a:solidFill>
              <a:srgbClr val="D0C4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8A6B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环节⑦ 回顾小结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60120" y="731520"/>
            <a:ext cx="4297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3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一张矩阵收下四种地貌</a:t>
            </a:r>
            <a:endParaRPr lang="en-US" sz="23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502920" y="4645152"/>
            <a:ext cx="17830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9" name="Image 1" descr="/Users/shaorunze/Documents/Claude/Projects/ai推演/人教版-常见地貌公开课/_assets/stage5.png">
            <a:hlinkClick r:id="rId4" tooltip="打开课件并直达本环节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07792"/>
            <a:ext cx="3566160" cy="2231136"/>
          </a:xfrm>
          <a:prstGeom prst="rect">
            <a:avLst/>
          </a:prstGeom>
          <a:effectLst>
            <a:outerShdw sx="100000" sy="100000" kx="0" ky="0" algn="bl" rotWithShape="0" blurRad="152400" dist="50800" dir="8100000">
              <a:srgbClr val="000000">
                <a:alpha val="34000"/>
              </a:srgbClr>
            </a:outerShdw>
          </a:effectLst>
        </p:spPr>
      </p:pic>
      <p:sp>
        <p:nvSpPr>
          <p:cNvPr id="10" name="Shape 6"/>
          <p:cNvSpPr/>
          <p:nvPr/>
        </p:nvSpPr>
        <p:spPr>
          <a:xfrm>
            <a:off x="502920" y="17647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8A6B45"/>
          </a:solidFill>
          <a:ln/>
        </p:spPr>
      </p:sp>
      <p:sp>
        <p:nvSpPr>
          <p:cNvPr id="11" name="Text 7"/>
          <p:cNvSpPr/>
          <p:nvPr/>
        </p:nvSpPr>
        <p:spPr>
          <a:xfrm>
            <a:off x="713232" y="17099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8A6B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矩阵板书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四地貌×侵蚀/堆积,结构化收纳全课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02920" y="26791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8A6B45"/>
          </a:solidFill>
          <a:ln/>
        </p:spPr>
      </p:sp>
      <p:sp>
        <p:nvSpPr>
          <p:cNvPr id="13" name="Text 9"/>
          <p:cNvSpPr/>
          <p:nvPr/>
        </p:nvSpPr>
        <p:spPr>
          <a:xfrm>
            <a:off x="713232" y="26243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8A6B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本土实践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作业链接南京方山、燕子矶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02920" y="35935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8A6B45"/>
          </a:solidFill>
          <a:ln/>
        </p:spPr>
      </p:sp>
      <p:sp>
        <p:nvSpPr>
          <p:cNvPr id="15" name="Text 11"/>
          <p:cNvSpPr/>
          <p:nvPr/>
        </p:nvSpPr>
        <p:spPr>
          <a:xfrm>
            <a:off x="713232" y="35387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8A6B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文化自信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徐霞客的喀斯特考察早于欧洲一百多年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EDEA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12 / 14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常见地貌类型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　　　　侵蚀（减法）　　　｜　堆积（加法）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喀斯特：峰林·溶沟·溶洞　｜　钟乳·石笋·石柱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河　流：V形谷（上游）　　｜　冲积扇→平原→三角洲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　沙：风蚀蘑菇·雅丹　　｜　新月形沙丘（缓坡迎风）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　岸：海蚀崖·海蚀柱　　｜　沙滩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方法：看形态 → 辨物质 → 找分布 → 想成因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13 / 14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karst-fengli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恳请各位评委、老师批评指正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人教版高中地理必修第一册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6EFF6"/>
          </a:solidFill>
          <a:ln w="12700">
            <a:solidFill>
              <a:srgbClr val="ABCAE3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一节"识别与描述"的方法课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EF4F9"/>
          </a:solidFill>
          <a:ln w="19050">
            <a:solidFill>
              <a:srgbClr val="2C7BB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岩石与矿物初步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(初中)中国地形概况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DF6F3"/>
          </a:solidFill>
          <a:ln w="19050">
            <a:solidFill>
              <a:srgbClr val="1C8C6E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识别四种常见地貌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描述景观主要特点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(第四章第一节)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BF6EE"/>
          </a:solidFill>
          <a:ln w="19050">
            <a:solidFill>
              <a:srgbClr val="C98A2E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第二节 地貌的观察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选择性必修:内外力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作用与地表形态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落实课标"通过图像识别3~4种地貌,描述其景观主要特点"——以图像探究为主线,把"描述"拆解为可操作的四步法,学生完成从"感知壮观"到"规范表述"的跨越。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14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FECF9"/>
          </a:solidFill>
          <a:ln w="12700">
            <a:solidFill>
              <a:srgbClr val="CAC1E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难在哪?——从"会认"到"会说"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有旅行见闻与图像感知力,但停留在"觉得壮观"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易混侵蚀与堆积,记错地貌"住址"(冲积扇vs三角洲)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判风向等图像技能尚属空白(高考高频考点)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1C8C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四种常见地貌的识别要点与景观特点描述。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从"会认"到"会说"——形态/物质/分布/成因的规范表述;新月形沙丘的风向判断。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四步法显性建模(点击生成标准描述)→ 四种地貌四种交互(热点标注/分类游戏/大河之旅/判风向实验)→ AI错因分析精准纠偏——三级阶梯完成"认→说"跨越。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14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9F1E6"/>
          </a:solidFill>
          <a:ln w="12700">
            <a:solidFill>
              <a:srgbClr val="E9D0AB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三维目标,一条探究主线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2F7FB"/>
          </a:solidFill>
          <a:ln/>
        </p:spPr>
      </p:sp>
      <p:sp>
        <p:nvSpPr>
          <p:cNvPr id="11" name="Shape 9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2C7BB8"/>
          </a:solidFill>
          <a:ln/>
        </p:spPr>
      </p:sp>
      <p:sp>
        <p:nvSpPr>
          <p:cNvPr id="12" name="Text 10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区域认知·综合思维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通过典型图像识别喀斯特、河流、风沙、海岸地貌,归纳各自的分布规律与主导外力作用(侵蚀/堆积)。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CF8F2"/>
          </a:solidFill>
          <a:ln/>
        </p:spPr>
      </p:sp>
      <p:sp>
        <p:nvSpPr>
          <p:cNvPr id="15" name="Shape 13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C98A2E"/>
          </a:solidFill>
          <a:ln/>
        </p:spPr>
      </p:sp>
      <p:sp>
        <p:nvSpPr>
          <p:cNvPr id="16" name="Text 14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地理实践力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掌握"看形态—辨物质—找分布—想成因"的观察描述方法,能独立、规范地描述一处地貌景观,会用新月形沙丘判断风向。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CF5F3"/>
          </a:solidFill>
          <a:ln/>
        </p:spPr>
      </p:sp>
      <p:sp>
        <p:nvSpPr>
          <p:cNvPr id="19" name="Shape 17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C9573A"/>
          </a:solidFill>
          <a:ln/>
        </p:spPr>
      </p:sp>
      <p:sp>
        <p:nvSpPr>
          <p:cNvPr id="20" name="Text 18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人地协调观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体会地貌与人类活动的关系,从徐霞客的喀斯特考察中感受实地考察的科学精神与文化自信。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BEDE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4F1EE"/>
          </a:solidFill>
          <a:ln w="12700">
            <a:solidFill>
              <a:srgbClr val="A4D1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8 个环节 · 40 分钟 · 一条方法线</a:t>
            </a:r>
            <a:endParaRPr lang="en-US" sz="2700" dirty="0"/>
          </a:p>
        </p:txBody>
      </p:sp>
      <p:sp>
        <p:nvSpPr>
          <p:cNvPr id="10" name="Shape 8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EFF7F5"/>
          </a:solidFill>
          <a:ln w="19050">
            <a:solidFill>
              <a:srgbClr val="1C8C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2" name="Text 10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景观轮换</a:t>
            </a:r>
            <a:endParaRPr lang="en-US" sz="1100" dirty="0"/>
          </a:p>
        </p:txBody>
      </p:sp>
      <p:sp>
        <p:nvSpPr>
          <p:cNvPr id="15" name="Shape 13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A"/>
          </a:solidFill>
          <a:ln w="19050">
            <a:solidFill>
              <a:srgbClr val="2C7BB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7" name="Text 15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看图猜地点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100" dirty="0"/>
          </a:p>
        </p:txBody>
      </p:sp>
      <p:sp>
        <p:nvSpPr>
          <p:cNvPr id="20" name="Shape 18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6F4FB"/>
          </a:solidFill>
          <a:ln w="19050">
            <a:solidFill>
              <a:srgbClr val="7A63C9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2" name="Text 20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观察方法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四步法建模</a:t>
            </a:r>
            <a:endParaRPr lang="en-US" sz="1100" dirty="0"/>
          </a:p>
        </p:txBody>
      </p:sp>
      <p:sp>
        <p:nvSpPr>
          <p:cNvPr id="25" name="Shape 23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EFF7F5"/>
          </a:solidFill>
          <a:ln w="19050">
            <a:solidFill>
              <a:srgbClr val="1C8C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7" name="Text 25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喀斯特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热点+分类</a:t>
            </a:r>
            <a:endParaRPr lang="en-US" sz="1100" dirty="0"/>
          </a:p>
        </p:txBody>
      </p:sp>
      <p:sp>
        <p:nvSpPr>
          <p:cNvPr id="30" name="Shape 28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A"/>
          </a:solidFill>
          <a:ln w="19050">
            <a:solidFill>
              <a:srgbClr val="2C7BB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2" name="Text 30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河流地貌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大河之旅</a:t>
            </a:r>
            <a:endParaRPr lang="en-US" sz="1100" dirty="0"/>
          </a:p>
        </p:txBody>
      </p:sp>
      <p:sp>
        <p:nvSpPr>
          <p:cNvPr id="35" name="Shape 33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7F0"/>
          </a:solidFill>
          <a:ln w="19050">
            <a:solidFill>
              <a:srgbClr val="C98A2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6" name="Text 34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7" name="Text 35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98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风沙·海岸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判风向实验</a:t>
            </a:r>
            <a:endParaRPr lang="en-US" sz="1100" dirty="0"/>
          </a:p>
        </p:txBody>
      </p:sp>
      <p:sp>
        <p:nvSpPr>
          <p:cNvPr id="40" name="Shape 38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3F1"/>
          </a:solidFill>
          <a:ln w="19050">
            <a:solidFill>
              <a:srgbClr val="C957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Text 39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2" name="Text 40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957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AI挑战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三关六题</a:t>
            </a:r>
            <a:endParaRPr lang="en-US" sz="1100" dirty="0"/>
          </a:p>
        </p:txBody>
      </p:sp>
      <p:sp>
        <p:nvSpPr>
          <p:cNvPr id="45" name="Shape 43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7F5F2"/>
          </a:solidFill>
          <a:ln w="19050">
            <a:solidFill>
              <a:srgbClr val="8A6B45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6" name="Text 44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8A6B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7" name="Text 45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8A6B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矩阵+作业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感知 → 方法 → 探究 → 应用 → 诊断 → 结构化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wind-dun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40680" y="0"/>
            <a:ext cx="37033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0120" y="365760"/>
            <a:ext cx="1627632" cy="310896"/>
          </a:xfrm>
          <a:prstGeom prst="rect">
            <a:avLst/>
          </a:prstGeom>
          <a:solidFill>
            <a:srgbClr val="E6EFF6"/>
          </a:solidFill>
          <a:ln w="12700">
            <a:solidFill>
              <a:srgbClr val="ABCAE3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环节① 情境导入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60120" y="731520"/>
            <a:ext cx="4297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3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看图猜地点——凭什么认出桂林?</a:t>
            </a:r>
            <a:endParaRPr lang="en-US" sz="23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502920" y="4645152"/>
            <a:ext cx="17830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9" name="Image 1" descr="/Users/shaorunze/Documents/Claude/Projects/ai推演/人教版-常见地貌公开课/_assets/stage1.png">
            <a:hlinkClick r:id="rId4" tooltip="打开课件并直达本环节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07792"/>
            <a:ext cx="3566160" cy="2231136"/>
          </a:xfrm>
          <a:prstGeom prst="rect">
            <a:avLst/>
          </a:prstGeom>
          <a:effectLst>
            <a:outerShdw sx="100000" sy="100000" kx="0" ky="0" algn="bl" rotWithShape="0" blurRad="152400" dist="50800" dir="8100000">
              <a:srgbClr val="000000">
                <a:alpha val="34000"/>
              </a:srgbClr>
            </a:outerShdw>
          </a:effectLst>
        </p:spPr>
      </p:pic>
      <p:sp>
        <p:nvSpPr>
          <p:cNvPr id="10" name="Shape 6"/>
          <p:cNvSpPr/>
          <p:nvPr/>
        </p:nvSpPr>
        <p:spPr>
          <a:xfrm>
            <a:off x="502920" y="17647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C7BB8"/>
          </a:solidFill>
          <a:ln/>
        </p:spPr>
      </p:sp>
      <p:sp>
        <p:nvSpPr>
          <p:cNvPr id="11" name="Text 7"/>
          <p:cNvSpPr/>
          <p:nvPr/>
        </p:nvSpPr>
        <p:spPr>
          <a:xfrm>
            <a:off x="713232" y="17099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经验激活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四张典型景观,学生凭旅行经验抢答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02920" y="26791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C7BB8"/>
          </a:solidFill>
          <a:ln/>
        </p:spPr>
      </p:sp>
      <p:sp>
        <p:nvSpPr>
          <p:cNvPr id="13" name="Text 9"/>
          <p:cNvSpPr/>
          <p:nvPr/>
        </p:nvSpPr>
        <p:spPr>
          <a:xfrm>
            <a:off x="713232" y="26243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认知冲突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认得出,却说不清——引出本课双任务:识别+描述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02920" y="35935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C7BB8"/>
          </a:solidFill>
          <a:ln/>
        </p:spPr>
      </p:sp>
      <p:sp>
        <p:nvSpPr>
          <p:cNvPr id="15" name="Text 11"/>
          <p:cNvSpPr/>
          <p:nvPr/>
        </p:nvSpPr>
        <p:spPr>
          <a:xfrm>
            <a:off x="713232" y="35387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信息素养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明确告知图像为AI生成示意图及其用途局限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EDEA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14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karst-fengli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40680" y="0"/>
            <a:ext cx="37033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0120" y="365760"/>
            <a:ext cx="1627632" cy="310896"/>
          </a:xfrm>
          <a:prstGeom prst="rect">
            <a:avLst/>
          </a:prstGeom>
          <a:solidFill>
            <a:srgbClr val="EFECF9"/>
          </a:solidFill>
          <a:ln w="12700">
            <a:solidFill>
              <a:srgbClr val="CAC1E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环节② 方法先行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60120" y="731520"/>
            <a:ext cx="4297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3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四步观察法:本课的工具箱</a:t>
            </a:r>
            <a:endParaRPr lang="en-US" sz="23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502920" y="4645152"/>
            <a:ext cx="17830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9" name="Image 1" descr="/Users/shaorunze/Documents/Claude/Projects/ai推演/人教版-常见地貌公开课/_assets/stage2.png">
            <a:hlinkClick r:id="rId4" tooltip="打开课件并直达本环节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07792"/>
            <a:ext cx="3566160" cy="2231136"/>
          </a:xfrm>
          <a:prstGeom prst="rect">
            <a:avLst/>
          </a:prstGeom>
          <a:effectLst>
            <a:outerShdw sx="100000" sy="100000" kx="0" ky="0" algn="bl" rotWithShape="0" blurRad="152400" dist="50800" dir="8100000">
              <a:srgbClr val="000000">
                <a:alpha val="34000"/>
              </a:srgbClr>
            </a:outerShdw>
          </a:effectLst>
        </p:spPr>
      </p:pic>
      <p:sp>
        <p:nvSpPr>
          <p:cNvPr id="10" name="Shape 6"/>
          <p:cNvSpPr/>
          <p:nvPr/>
        </p:nvSpPr>
        <p:spPr>
          <a:xfrm>
            <a:off x="502920" y="17647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7A63C9"/>
          </a:solidFill>
          <a:ln/>
        </p:spPr>
      </p:sp>
      <p:sp>
        <p:nvSpPr>
          <p:cNvPr id="11" name="Text 7"/>
          <p:cNvSpPr/>
          <p:nvPr/>
        </p:nvSpPr>
        <p:spPr>
          <a:xfrm>
            <a:off x="713232" y="17099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显性建模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看形态→辨物质→找分布→想成因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02920" y="26791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7A63C9"/>
          </a:solidFill>
          <a:ln/>
        </p:spPr>
      </p:sp>
      <p:sp>
        <p:nvSpPr>
          <p:cNvPr id="13" name="Text 9"/>
          <p:cNvSpPr/>
          <p:nvPr/>
        </p:nvSpPr>
        <p:spPr>
          <a:xfrm>
            <a:off x="713232" y="26243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即点即生成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四步点击,逐步装配出桂林峰林的标准描述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02920" y="35935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7A63C9"/>
          </a:solidFill>
          <a:ln/>
        </p:spPr>
      </p:sp>
      <p:sp>
        <p:nvSpPr>
          <p:cNvPr id="15" name="Text 11"/>
          <p:cNvSpPr/>
          <p:nvPr/>
        </p:nvSpPr>
        <p:spPr>
          <a:xfrm>
            <a:off x="713232" y="35387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7A63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全课主线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后续每种地貌都用这把"尺子"去读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EDEA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14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karst-cav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40680" y="0"/>
            <a:ext cx="37033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E4F1EE"/>
          </a:solidFill>
          <a:ln w="12700">
            <a:solidFill>
              <a:srgbClr val="A4D1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环节③ 喀斯特地貌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60120" y="731520"/>
            <a:ext cx="4297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3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水是雕刻家:地表与地下的双重世界</a:t>
            </a:r>
            <a:endParaRPr lang="en-US" sz="23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502920" y="4645152"/>
            <a:ext cx="17830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9" name="Image 1" descr="/Users/shaorunze/Documents/Claude/Projects/ai推演/人教版-常见地貌公开课/_assets/stage3.png">
            <a:hlinkClick r:id="rId4" tooltip="打开课件并直达本环节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07792"/>
            <a:ext cx="3566160" cy="2231136"/>
          </a:xfrm>
          <a:prstGeom prst="rect">
            <a:avLst/>
          </a:prstGeom>
          <a:effectLst>
            <a:outerShdw sx="100000" sy="100000" kx="0" ky="0" algn="bl" rotWithShape="0" blurRad="152400" dist="50800" dir="8100000">
              <a:srgbClr val="000000">
                <a:alpha val="34000"/>
              </a:srgbClr>
            </a:outerShdw>
          </a:effectLst>
        </p:spPr>
      </p:pic>
      <p:sp>
        <p:nvSpPr>
          <p:cNvPr id="10" name="Shape 6"/>
          <p:cNvSpPr/>
          <p:nvPr/>
        </p:nvSpPr>
        <p:spPr>
          <a:xfrm>
            <a:off x="502920" y="17647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1C8C6E"/>
          </a:solidFill>
          <a:ln/>
        </p:spPr>
      </p:sp>
      <p:sp>
        <p:nvSpPr>
          <p:cNvPr id="11" name="Text 7"/>
          <p:cNvSpPr/>
          <p:nvPr/>
        </p:nvSpPr>
        <p:spPr>
          <a:xfrm>
            <a:off x="713232" y="17099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热点标注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溶洞图点亮钟乳/石笋/石柱(口诀:乳下垂、笋上长、柱相连)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02920" y="26791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1C8C6E"/>
          </a:solidFill>
          <a:ln/>
        </p:spPr>
      </p:sp>
      <p:sp>
        <p:nvSpPr>
          <p:cNvPr id="13" name="Text 9"/>
          <p:cNvSpPr/>
          <p:nvPr/>
        </p:nvSpPr>
        <p:spPr>
          <a:xfrm>
            <a:off x="713232" y="26243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分类游戏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七个名词送回"地表/地下"的家,即时判分纠错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02920" y="35935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1C8C6E"/>
          </a:solidFill>
          <a:ln/>
        </p:spPr>
      </p:sp>
      <p:sp>
        <p:nvSpPr>
          <p:cNvPr id="15" name="Text 11"/>
          <p:cNvSpPr/>
          <p:nvPr/>
        </p:nvSpPr>
        <p:spPr>
          <a:xfrm>
            <a:off x="713232" y="35387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1C8C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结构化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地表溶蚀/地下淀积——同一外力,两种方式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EDEA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14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人教版-常见地貌公开课/images/river-valley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40680" y="0"/>
            <a:ext cx="37033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1C8C6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C7BB8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98A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0120" y="365760"/>
            <a:ext cx="1627632" cy="310896"/>
          </a:xfrm>
          <a:prstGeom prst="rect">
            <a:avLst/>
          </a:prstGeom>
          <a:solidFill>
            <a:srgbClr val="E6EFF6"/>
          </a:solidFill>
          <a:ln w="12700">
            <a:solidFill>
              <a:srgbClr val="ABCAE3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环节④ 河流地貌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60120" y="731520"/>
            <a:ext cx="4297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3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一条大河的旅行:从V形谷到三角洲</a:t>
            </a:r>
            <a:endParaRPr lang="en-US" sz="23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502920" y="4645152"/>
            <a:ext cx="1783080" cy="310896"/>
          </a:xfrm>
          <a:prstGeom prst="rect">
            <a:avLst/>
          </a:prstGeom>
          <a:solidFill>
            <a:srgbClr val="1C8C6E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9" name="Image 1" descr="/Users/shaorunze/Documents/Claude/Projects/ai推演/人教版-常见地貌公开课/_assets/stage4.png">
            <a:hlinkClick r:id="rId4" tooltip="打开课件并直达本环节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07792"/>
            <a:ext cx="3566160" cy="2231136"/>
          </a:xfrm>
          <a:prstGeom prst="rect">
            <a:avLst/>
          </a:prstGeom>
          <a:effectLst>
            <a:outerShdw sx="100000" sy="100000" kx="0" ky="0" algn="bl" rotWithShape="0" blurRad="152400" dist="50800" dir="8100000">
              <a:srgbClr val="000000">
                <a:alpha val="34000"/>
              </a:srgbClr>
            </a:outerShdw>
          </a:effectLst>
        </p:spPr>
      </p:pic>
      <p:sp>
        <p:nvSpPr>
          <p:cNvPr id="10" name="Shape 6"/>
          <p:cNvSpPr/>
          <p:nvPr/>
        </p:nvSpPr>
        <p:spPr>
          <a:xfrm>
            <a:off x="502920" y="17647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C7BB8"/>
          </a:solidFill>
          <a:ln/>
        </p:spPr>
      </p:sp>
      <p:sp>
        <p:nvSpPr>
          <p:cNvPr id="11" name="Text 7"/>
          <p:cNvSpPr/>
          <p:nvPr/>
        </p:nvSpPr>
        <p:spPr>
          <a:xfrm>
            <a:off x="713232" y="17099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站点游历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上游→出山口→中下游→入海口,四站四地貌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02920" y="26791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C7BB8"/>
          </a:solidFill>
          <a:ln/>
        </p:spPr>
      </p:sp>
      <p:sp>
        <p:nvSpPr>
          <p:cNvPr id="13" name="Text 9"/>
          <p:cNvSpPr/>
          <p:nvPr/>
        </p:nvSpPr>
        <p:spPr>
          <a:xfrm>
            <a:off x="713232" y="26243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力量条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主导作用从"侵蚀"滑向"堆积",可视化呈现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02920" y="359359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C7BB8"/>
          </a:solidFill>
          <a:ln/>
        </p:spPr>
      </p:sp>
      <p:sp>
        <p:nvSpPr>
          <p:cNvPr id="15" name="Text 11"/>
          <p:cNvSpPr/>
          <p:nvPr/>
        </p:nvSpPr>
        <p:spPr>
          <a:xfrm>
            <a:off x="713232" y="35387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2C7B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因果链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地势→流速→作用→地貌,位置决定地貌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EDEA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14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常见地貌类型 · 公开课</dc:title>
  <dc:subject>PptxGenJS Presentation</dc:subject>
  <dc:creator>GlobalAITS</dc:creator>
  <cp:lastModifiedBy>GlobalAITS</cp:lastModifiedBy>
  <cp:revision>1</cp:revision>
  <dcterms:created xsi:type="dcterms:W3CDTF">2026-06-10T17:19:44Z</dcterms:created>
  <dcterms:modified xsi:type="dcterms:W3CDTF">2026-06-10T17:19:44Z</dcterms:modified>
</cp:coreProperties>
</file>