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iron-burn/index.html#0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courseware/iron-burn/" TargetMode="Externa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iron-burn/index.html#0" TargetMode="External"/><Relationship Id="rId2" Type="http://schemas.openxmlformats.org/officeDocument/2006/relationships/hyperlink" Target="https://globalaits.com/files/iron-burn/index.html#0" TargetMode="External"/><Relationship Id="rId3" Type="http://schemas.openxmlformats.org/officeDocument/2006/relationships/hyperlink" Target="https://globalaits.com/files/iron-burn/index.html#1" TargetMode="External"/><Relationship Id="rId4" Type="http://schemas.openxmlformats.org/officeDocument/2006/relationships/hyperlink" Target="https://globalaits.com/files/iron-burn/index.html#1" TargetMode="External"/><Relationship Id="rId5" Type="http://schemas.openxmlformats.org/officeDocument/2006/relationships/hyperlink" Target="https://globalaits.com/files/iron-burn/index.html#2" TargetMode="External"/><Relationship Id="rId6" Type="http://schemas.openxmlformats.org/officeDocument/2006/relationships/hyperlink" Target="https://globalaits.com/files/iron-burn/index.html#2" TargetMode="External"/><Relationship Id="rId7" Type="http://schemas.openxmlformats.org/officeDocument/2006/relationships/hyperlink" Target="https://globalaits.com/files/iron-burn/index.html#3" TargetMode="External"/><Relationship Id="rId8" Type="http://schemas.openxmlformats.org/officeDocument/2006/relationships/hyperlink" Target="https://globalaits.com/files/iron-burn/index.html#3" TargetMode="External"/><Relationship Id="rId9" Type="http://schemas.openxmlformats.org/officeDocument/2006/relationships/hyperlink" Target="https://globalaits.com/files/iron-burn/index.html#4" TargetMode="External"/><Relationship Id="rId10" Type="http://schemas.openxmlformats.org/officeDocument/2006/relationships/hyperlink" Target="https://globalaits.com/files/iron-burn/index.html#4" TargetMode="External"/><Relationship Id="rId11" Type="http://schemas.openxmlformats.org/officeDocument/2006/relationships/hyperlink" Target="https://globalaits.com/files/iron-burn/index.html#5" TargetMode="External"/><Relationship Id="rId12" Type="http://schemas.openxmlformats.org/officeDocument/2006/relationships/hyperlink" Target="https://globalaits.com/files/iron-burn/index.html#5" TargetMode="External"/><Relationship Id="rId13" Type="http://schemas.openxmlformats.org/officeDocument/2006/relationships/hyperlink" Target="https://globalaits.com/files/iron-burn/index.html#6" TargetMode="External"/><Relationship Id="rId14" Type="http://schemas.openxmlformats.org/officeDocument/2006/relationships/hyperlink" Target="https://globalaits.com/files/iron-burn/index.html#6" TargetMode="External"/><Relationship Id="rId15" Type="http://schemas.openxmlformats.org/officeDocument/2006/relationships/hyperlink" Target="https://globalaits.com/files/iron-burn/index.html#7" TargetMode="External"/><Relationship Id="rId16" Type="http://schemas.openxmlformats.org/officeDocument/2006/relationships/hyperlink" Target="https://globalaits.com/files/iron-burn/index.html#7" TargetMode="External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iron-burn/index.html#0" TargetMode="External"/><Relationship Id="rId3" Type="http://schemas.openxmlformats.org/officeDocument/2006/relationships/hyperlink" Target="https://globalaits.com/files/iron-burn/index.html#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iron-burn/index.html#1" TargetMode="External"/><Relationship Id="rId3" Type="http://schemas.openxmlformats.org/officeDocument/2006/relationships/hyperlink" Target="https://globalaits.com/files/iron-burn/index.html#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iron-burn/index.html#2" TargetMode="External"/><Relationship Id="rId3" Type="http://schemas.openxmlformats.org/officeDocument/2006/relationships/hyperlink" Target="https://globalaits.com/files/iron-burn/index.html#2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iron-burn/index.html#3" TargetMode="External"/><Relationship Id="rId3" Type="http://schemas.openxmlformats.org/officeDocument/2006/relationships/hyperlink" Target="https://globalaits.com/files/iron-burn/index.html#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铁丝燃烧-燃烧台/ppt-assets/c-bur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1714">
              <a:alpha val="5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2743200"/>
            <a:ext cx="9144000" cy="2400300"/>
          </a:xfrm>
          <a:prstGeom prst="rect">
            <a:avLst/>
          </a:prstGeom>
          <a:solidFill>
            <a:srgbClr val="0B100D">
              <a:alpha val="8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2907792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spc="200" kern="0" dirty="0">
                <a:solidFill>
                  <a:srgbClr val="FFE0B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人教版义务教育教科书·化学·九年级上册(第二单元 课题2 氧气)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3236976"/>
            <a:ext cx="8229600" cy="77724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铁丝在氧气中燃烧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457200" y="405993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7E2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火星四射·生成黑色固体的3D燃烧台 · 配套说课演示</a:t>
            </a:r>
            <a:endParaRPr lang="en-US" sz="14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3566160" y="4526280"/>
            <a:ext cx="2011680" cy="310896"/>
          </a:xfrm>
          <a:prstGeom prst="rect">
            <a:avLst/>
          </a:prstGeom>
          <a:solidFill>
            <a:srgbClr val="FF7A3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打开互动课件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FF7A3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FFD24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6E6B0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452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7E6E6"/>
          </a:solidFill>
          <a:ln w="12700">
            <a:solidFill>
              <a:srgbClr val="ADAC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一条探究线,一眼看全课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914400" y="1481328"/>
            <a:ext cx="7315200" cy="3017520"/>
          </a:xfrm>
          <a:prstGeom prst="roundRect">
            <a:avLst>
              <a:gd name="adj" fmla="val 3030"/>
            </a:avLst>
          </a:prstGeom>
          <a:solidFill>
            <a:srgbClr val="2E4B3C"/>
          </a:solidFill>
          <a:ln/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1325880" y="1691640"/>
            <a:ext cx="649224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90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铁丝在氧气中燃烧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一、现象:剧烈燃烧 · 火星四射 · 放热 · 生成黑色固体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二、原理:3Fe + 2O₂ —点燃→ Fe₃O₄(四氧化三铁,非铁锈)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三、绕螺旋:聚热储热助燃;系火柴:引燃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四、瓶底放水/细沙:防灼热熔珠炸裂瓶底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五、空气中只发红不燃烧 → 燃烧剧烈程度与氧气浓度有关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914400" y="45720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(屏幕板书与黑板手写板书配合:公式必由教师在黑板郑重写下)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　10 / 11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铁丝燃烧-燃烧台/ppt-assets/c-bur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100D">
              <a:alpha val="7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37744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铁丝在氧气中燃烧 · 恳请各位老师批评指正</a:t>
            </a:r>
            <a:endParaRPr lang="en-US" sz="3000" dirty="0"/>
          </a:p>
        </p:txBody>
      </p:sp>
      <p:sp>
        <p:nvSpPr>
          <p:cNvPr id="5" name="Text 2">
            <a:hlinkClick r:id="rId2" tooltip="打开课件资源页"/>
          </p:cNvPr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u="sng" dirty="0">
                <a:solidFill>
                  <a:srgbClr val="F9C99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资源页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课件、教学设计、使用说明完整资源包：globalaits.com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46634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0AA9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人教版化学九上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FF7A3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FFD24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6E6B0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452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FFFAE9"/>
          </a:solidFill>
          <a:ln w="12700">
            <a:solidFill>
              <a:srgbClr val="FFEDB7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D2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教材分析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氧气助燃性的烈焰实验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54864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FFBF1"/>
          </a:solidFill>
          <a:ln w="19050">
            <a:solidFill>
              <a:srgbClr val="FFD24A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73152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D2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已学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3152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氧气的性质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燃烧与缓慢氧化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化合反应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309067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342900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FF4EF"/>
          </a:solidFill>
          <a:ln w="19050">
            <a:solidFill>
              <a:srgbClr val="FF7A3D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361188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7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本课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61188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铁丝在O₂中剧烈燃烧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火星四射·黑色固体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3Fe+2O₂→Fe₃O₄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操作要点与原因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597103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630936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EFFDF9"/>
          </a:solidFill>
          <a:ln w="19050">
            <a:solidFill>
              <a:srgbClr val="36E6B0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649224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6E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后续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49224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燃烧的条件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灭火原理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金属与氧气反应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548640" y="3794760"/>
            <a:ext cx="80924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FF7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核心价值: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铁丝燃烧以强烈可观察的现象建立'氧气助燃、浓度越大燃烧越剧烈'的认识,并训练'由现象推产物'与规范操作意识,是氧气性质教学的关键实验。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教材定位　2 / 11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FF7A3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FFD24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6E6B0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452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F3EFE7"/>
          </a:solidFill>
          <a:ln w="12700">
            <a:solidFill>
              <a:srgbClr val="D7CAB0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2700" dirty="0"/>
          </a:p>
        </p:txBody>
      </p:sp>
      <p:sp>
        <p:nvSpPr>
          <p:cNvPr id="11" name="Text 9"/>
          <p:cNvSpPr/>
          <p:nvPr/>
        </p:nvSpPr>
        <p:spPr>
          <a:xfrm>
            <a:off x="502920" y="1737360"/>
            <a:ext cx="4114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50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学情基础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有燃烧的生活经验,但易把产物误认成'铁锈';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常忽视绕螺旋/系火柴/瓶底放水/缓慢伸入的原因;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真实演示瞬间即逝,火星与生成物后排看不清。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4754880" y="1554480"/>
            <a:ext cx="3931920" cy="2286000"/>
          </a:xfrm>
          <a:prstGeom prst="roundRect">
            <a:avLst>
              <a:gd name="adj" fmla="val 3600"/>
            </a:avLst>
          </a:prstGeom>
          <a:solidFill>
            <a:srgbClr val="FFF4EA"/>
          </a:solidFill>
          <a:ln w="19050">
            <a:solidFill>
              <a:srgbClr val="FF7A3D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956048" y="1737360"/>
            <a:ext cx="3584448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7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教学重点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铁丝在氧气中燃烧的现象与产物;氧气的助燃性;'绕螺旋、系火柴、瓶底放水'等操作的原因。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教学难点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理解生成物是四氧化三铁(非铁锈)、瓶底放水的作用,以及燃烧剧烈程度与氧气浓度的关系。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548640" y="4069080"/>
            <a:ext cx="8092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突破策略: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用3D火星粒子+可重复▶演示把瞬时现象放大、可反复看,并用空气/氧气对比把'助燃性'讲透。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 · 重难点　3 / 11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FF7A3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FFD24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6E6B0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452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7FCF6"/>
          </a:solidFill>
          <a:ln w="12700">
            <a:solidFill>
              <a:srgbClr val="AFF5DF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6E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三维目标,一条探究主线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457200" y="1499616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FFCF4"/>
          </a:solidFill>
          <a:ln/>
        </p:spPr>
      </p:sp>
      <p:sp>
        <p:nvSpPr>
          <p:cNvPr id="12" name="Shape 10"/>
          <p:cNvSpPr/>
          <p:nvPr/>
        </p:nvSpPr>
        <p:spPr>
          <a:xfrm>
            <a:off x="594360" y="1673352"/>
            <a:ext cx="566928" cy="566928"/>
          </a:xfrm>
          <a:prstGeom prst="ellipse">
            <a:avLst/>
          </a:prstGeom>
          <a:solidFill>
            <a:srgbClr val="FFD24A"/>
          </a:solidFill>
          <a:ln/>
        </p:spPr>
      </p:sp>
      <p:sp>
        <p:nvSpPr>
          <p:cNvPr id="13" name="Text 11"/>
          <p:cNvSpPr/>
          <p:nvPr/>
        </p:nvSpPr>
        <p:spPr>
          <a:xfrm>
            <a:off x="594360" y="1673352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371600" y="1554480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D2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知识与技能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知道铁丝在氧气中燃烧的现象与产物(黑色固体四氧化三铁),理解氧气的助燃性及燃烧剧烈程度与氧气浓度的关系。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457200" y="2487168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3FEFA"/>
          </a:solidFill>
          <a:ln/>
        </p:spPr>
      </p:sp>
      <p:sp>
        <p:nvSpPr>
          <p:cNvPr id="16" name="Shape 14"/>
          <p:cNvSpPr/>
          <p:nvPr/>
        </p:nvSpPr>
        <p:spPr>
          <a:xfrm>
            <a:off x="594360" y="2660904"/>
            <a:ext cx="566928" cy="566928"/>
          </a:xfrm>
          <a:prstGeom prst="ellipse">
            <a:avLst/>
          </a:prstGeom>
          <a:solidFill>
            <a:srgbClr val="36E6B0"/>
          </a:solidFill>
          <a:ln/>
        </p:spPr>
      </p:sp>
      <p:sp>
        <p:nvSpPr>
          <p:cNvPr id="17" name="Text 15"/>
          <p:cNvSpPr/>
          <p:nvPr/>
        </p:nvSpPr>
        <p:spPr>
          <a:xfrm>
            <a:off x="594360" y="2660904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1371600" y="2542032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6E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过程与方法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通过3D实验与对比观察,学习从现象推断产物、归纳实验操作要点。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457200" y="3474720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BF4F2"/>
          </a:solidFill>
          <a:ln/>
        </p:spPr>
      </p:sp>
      <p:sp>
        <p:nvSpPr>
          <p:cNvPr id="20" name="Shape 18"/>
          <p:cNvSpPr/>
          <p:nvPr/>
        </p:nvSpPr>
        <p:spPr>
          <a:xfrm>
            <a:off x="594360" y="3648456"/>
            <a:ext cx="566928" cy="566928"/>
          </a:xfrm>
          <a:prstGeom prst="ellipse">
            <a:avLst/>
          </a:prstGeom>
          <a:solidFill>
            <a:srgbClr val="C0452A"/>
          </a:solidFill>
          <a:ln/>
        </p:spPr>
      </p:sp>
      <p:sp>
        <p:nvSpPr>
          <p:cNvPr id="21" name="Text 19"/>
          <p:cNvSpPr/>
          <p:nvPr/>
        </p:nvSpPr>
        <p:spPr>
          <a:xfrm>
            <a:off x="594360" y="3648456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371600" y="3529584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情感·态度·价值观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在'为什么这样做'的追问中养成严谨观察与规范操作的习惯。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　4 / 11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FF7A3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FFD24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6E6B0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452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325880" cy="310896"/>
          </a:xfrm>
          <a:prstGeom prst="rect">
            <a:avLst/>
          </a:prstGeom>
          <a:solidFill>
            <a:srgbClr val="FFEFE8"/>
          </a:solidFill>
          <a:ln w="12700">
            <a:solidFill>
              <a:srgbClr val="FFCAB1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7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教学流程总览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七环节,一条探究主线</a:t>
            </a:r>
            <a:endParaRPr lang="en-US" sz="2700" dirty="0"/>
          </a:p>
        </p:txBody>
      </p:sp>
      <p:sp>
        <p:nvSpPr>
          <p:cNvPr id="11" name="Shape 9">
            <a:hlinkClick r:id="rId1" tooltip="打开课件并直达该环节"/>
          </p:cNvPr>
          <p:cNvSpPr/>
          <p:nvPr/>
        </p:nvSpPr>
        <p:spPr>
          <a:xfrm>
            <a:off x="41148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FF6F1"/>
          </a:solidFill>
          <a:ln w="19050">
            <a:solidFill>
              <a:srgbClr val="FF7A3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5778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F7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050" dirty="0"/>
          </a:p>
        </p:txBody>
      </p:sp>
      <p:sp>
        <p:nvSpPr>
          <p:cNvPr id="13" name="Text 11">
            <a:hlinkClick r:id="rId2" tooltip="打开课件并直达该环节"/>
          </p:cNvPr>
          <p:cNvSpPr/>
          <p:nvPr/>
        </p:nvSpPr>
        <p:spPr>
          <a:xfrm>
            <a:off x="182880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FF7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5778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5778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燃烧台动画</a:t>
            </a:r>
            <a:endParaRPr lang="en-US" sz="1100" dirty="0"/>
          </a:p>
        </p:txBody>
      </p:sp>
      <p:sp>
        <p:nvSpPr>
          <p:cNvPr id="16" name="Shape 14">
            <a:hlinkClick r:id="rId3" tooltip="打开课件并直达该环节"/>
          </p:cNvPr>
          <p:cNvSpPr/>
          <p:nvPr/>
        </p:nvSpPr>
        <p:spPr>
          <a:xfrm>
            <a:off x="256032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FFCF2"/>
          </a:solidFill>
          <a:ln w="19050">
            <a:solidFill>
              <a:srgbClr val="FFD24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270662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FD2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环节1</a:t>
            </a:r>
            <a:endParaRPr lang="en-US" sz="1050" dirty="0"/>
          </a:p>
        </p:txBody>
      </p:sp>
      <p:sp>
        <p:nvSpPr>
          <p:cNvPr id="18" name="Text 16">
            <a:hlinkClick r:id="rId4" tooltip="打开课件并直达该环节"/>
          </p:cNvPr>
          <p:cNvSpPr/>
          <p:nvPr/>
        </p:nvSpPr>
        <p:spPr>
          <a:xfrm>
            <a:off x="397764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FFD2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270662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情境导入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270662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铁进纯氧会怎样</a:t>
            </a:r>
            <a:endParaRPr lang="en-US" sz="1100" dirty="0"/>
          </a:p>
        </p:txBody>
      </p:sp>
      <p:sp>
        <p:nvSpPr>
          <p:cNvPr id="21" name="Shape 19">
            <a:hlinkClick r:id="rId5" tooltip="打开课件并直达该环节"/>
          </p:cNvPr>
          <p:cNvSpPr/>
          <p:nvPr/>
        </p:nvSpPr>
        <p:spPr>
          <a:xfrm>
            <a:off x="470916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8F6F1"/>
          </a:solidFill>
          <a:ln w="19050">
            <a:solidFill>
              <a:srgbClr val="9A7B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485546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环节2</a:t>
            </a:r>
            <a:endParaRPr lang="en-US" sz="1050" dirty="0"/>
          </a:p>
        </p:txBody>
      </p:sp>
      <p:sp>
        <p:nvSpPr>
          <p:cNvPr id="23" name="Text 21">
            <a:hlinkClick r:id="rId6" tooltip="打开课件并直达该环节"/>
          </p:cNvPr>
          <p:cNvSpPr/>
          <p:nvPr/>
        </p:nvSpPr>
        <p:spPr>
          <a:xfrm>
            <a:off x="612648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85546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认装置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85546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螺旋·火柴·水</a:t>
            </a:r>
            <a:endParaRPr lang="en-US" sz="1100" dirty="0"/>
          </a:p>
        </p:txBody>
      </p:sp>
      <p:sp>
        <p:nvSpPr>
          <p:cNvPr id="26" name="Shape 24">
            <a:hlinkClick r:id="rId7" tooltip="打开课件并直达该环节"/>
          </p:cNvPr>
          <p:cNvSpPr/>
          <p:nvPr/>
        </p:nvSpPr>
        <p:spPr>
          <a:xfrm>
            <a:off x="685800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FF6F1"/>
          </a:solidFill>
          <a:ln w="19050">
            <a:solidFill>
              <a:srgbClr val="FF7A3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7" name="Text 25"/>
          <p:cNvSpPr/>
          <p:nvPr/>
        </p:nvSpPr>
        <p:spPr>
          <a:xfrm>
            <a:off x="700430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F7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环节3</a:t>
            </a:r>
            <a:endParaRPr lang="en-US" sz="1050" dirty="0"/>
          </a:p>
        </p:txBody>
      </p:sp>
      <p:sp>
        <p:nvSpPr>
          <p:cNvPr id="28" name="Text 26">
            <a:hlinkClick r:id="rId8" tooltip="打开课件并直达该环节"/>
          </p:cNvPr>
          <p:cNvSpPr/>
          <p:nvPr/>
        </p:nvSpPr>
        <p:spPr>
          <a:xfrm>
            <a:off x="827532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FF7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8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700430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点燃燃烧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00430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火星四射</a:t>
            </a:r>
            <a:endParaRPr lang="en-US" sz="1100" dirty="0"/>
          </a:p>
        </p:txBody>
      </p:sp>
      <p:sp>
        <p:nvSpPr>
          <p:cNvPr id="31" name="Shape 29">
            <a:hlinkClick r:id="rId9" tooltip="打开课件并直达该环节"/>
          </p:cNvPr>
          <p:cNvSpPr/>
          <p:nvPr/>
        </p:nvSpPr>
        <p:spPr>
          <a:xfrm>
            <a:off x="41148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1FDF9"/>
          </a:solidFill>
          <a:ln w="19050">
            <a:solidFill>
              <a:srgbClr val="36E6B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2" name="Text 30"/>
          <p:cNvSpPr/>
          <p:nvPr/>
        </p:nvSpPr>
        <p:spPr>
          <a:xfrm>
            <a:off x="55778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36E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环节4</a:t>
            </a:r>
            <a:endParaRPr lang="en-US" sz="1050" dirty="0"/>
          </a:p>
        </p:txBody>
      </p:sp>
      <p:sp>
        <p:nvSpPr>
          <p:cNvPr id="33" name="Text 31">
            <a:hlinkClick r:id="rId10" tooltip="打开课件并直达该环节"/>
          </p:cNvPr>
          <p:cNvSpPr/>
          <p:nvPr/>
        </p:nvSpPr>
        <p:spPr>
          <a:xfrm>
            <a:off x="182880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36E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0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55778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空气对比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5778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助燃性</a:t>
            </a:r>
            <a:endParaRPr lang="en-US" sz="1100" dirty="0"/>
          </a:p>
        </p:txBody>
      </p:sp>
      <p:sp>
        <p:nvSpPr>
          <p:cNvPr id="36" name="Shape 34">
            <a:hlinkClick r:id="rId11" tooltip="打开课件并直达该环节"/>
          </p:cNvPr>
          <p:cNvSpPr/>
          <p:nvPr/>
        </p:nvSpPr>
        <p:spPr>
          <a:xfrm>
            <a:off x="256032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BF2F0"/>
          </a:solidFill>
          <a:ln w="19050">
            <a:solidFill>
              <a:srgbClr val="C0452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7" name="Text 35"/>
          <p:cNvSpPr/>
          <p:nvPr/>
        </p:nvSpPr>
        <p:spPr>
          <a:xfrm>
            <a:off x="270662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环节5</a:t>
            </a:r>
            <a:endParaRPr lang="en-US" sz="1050" dirty="0"/>
          </a:p>
        </p:txBody>
      </p:sp>
      <p:sp>
        <p:nvSpPr>
          <p:cNvPr id="38" name="Text 36">
            <a:hlinkClick r:id="rId12" tooltip="打开课件并直达该环节"/>
          </p:cNvPr>
          <p:cNvSpPr/>
          <p:nvPr/>
        </p:nvSpPr>
        <p:spPr>
          <a:xfrm>
            <a:off x="397764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270662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原理产物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270662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Fe₃O₄</a:t>
            </a:r>
            <a:endParaRPr lang="en-US" sz="1100" dirty="0"/>
          </a:p>
        </p:txBody>
      </p:sp>
      <p:sp>
        <p:nvSpPr>
          <p:cNvPr id="41" name="Shape 39">
            <a:hlinkClick r:id="rId13" tooltip="打开课件并直达该环节"/>
          </p:cNvPr>
          <p:cNvSpPr/>
          <p:nvPr/>
        </p:nvSpPr>
        <p:spPr>
          <a:xfrm>
            <a:off x="470916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FFCF2"/>
          </a:solidFill>
          <a:ln w="19050">
            <a:solidFill>
              <a:srgbClr val="FFD24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2" name="Text 40"/>
          <p:cNvSpPr/>
          <p:nvPr/>
        </p:nvSpPr>
        <p:spPr>
          <a:xfrm>
            <a:off x="485546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FD2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环节6</a:t>
            </a:r>
            <a:endParaRPr lang="en-US" sz="1050" dirty="0"/>
          </a:p>
        </p:txBody>
      </p:sp>
      <p:sp>
        <p:nvSpPr>
          <p:cNvPr id="43" name="Text 41">
            <a:hlinkClick r:id="rId14" tooltip="打开课件并直达该环节"/>
          </p:cNvPr>
          <p:cNvSpPr/>
          <p:nvPr/>
        </p:nvSpPr>
        <p:spPr>
          <a:xfrm>
            <a:off x="612648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FFD2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485546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归纳要点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485546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操作原因</a:t>
            </a:r>
            <a:endParaRPr lang="en-US" sz="1100" dirty="0"/>
          </a:p>
        </p:txBody>
      </p:sp>
      <p:sp>
        <p:nvSpPr>
          <p:cNvPr id="46" name="Shape 44">
            <a:hlinkClick r:id="rId15" tooltip="打开课件并直达该环节"/>
          </p:cNvPr>
          <p:cNvSpPr/>
          <p:nvPr/>
        </p:nvSpPr>
        <p:spPr>
          <a:xfrm>
            <a:off x="685800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8F6F1"/>
          </a:solidFill>
          <a:ln w="19050">
            <a:solidFill>
              <a:srgbClr val="9A7B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7" name="Text 45"/>
          <p:cNvSpPr/>
          <p:nvPr/>
        </p:nvSpPr>
        <p:spPr>
          <a:xfrm>
            <a:off x="700430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环节7</a:t>
            </a:r>
            <a:endParaRPr lang="en-US" sz="1050" dirty="0"/>
          </a:p>
        </p:txBody>
      </p:sp>
      <p:sp>
        <p:nvSpPr>
          <p:cNvPr id="48" name="Text 46">
            <a:hlinkClick r:id="rId16" tooltip="打开课件并直达该环节"/>
          </p:cNvPr>
          <p:cNvSpPr/>
          <p:nvPr/>
        </p:nvSpPr>
        <p:spPr>
          <a:xfrm>
            <a:off x="827532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700430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闯关小结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00430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457200" y="437083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100" kern="0" dirty="0">
                <a:solidFill>
                  <a:srgbClr val="FF7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认装置 → 引燃伸入 → 剧烈燃烧火星四射 → 黑色固体 → 空气/氧气对比</a:t>
            </a:r>
            <a:endParaRPr lang="en-US" sz="1400" dirty="0"/>
          </a:p>
        </p:txBody>
      </p:sp>
      <p:sp>
        <p:nvSpPr>
          <p:cNvPr id="52" name="Text 5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流程总览　5 / 11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FF7A3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FFD24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6E6B0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452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778508" cy="310896"/>
          </a:xfrm>
          <a:prstGeom prst="rect">
            <a:avLst/>
          </a:prstGeom>
          <a:solidFill>
            <a:srgbClr val="F3EFE7"/>
          </a:solidFill>
          <a:ln w="12700">
            <a:solidFill>
              <a:srgbClr val="D7CAB0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环节一 · 认装置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螺旋铁丝 + 火柴 + 瓶底水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FF7A3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铁丝燃烧-燃烧台/_assets/stage0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9A7B3A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绕螺旋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聚热储热,便于持续剧烈燃烧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9A7B3A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系火柴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用来引燃铁丝末端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9A7B3A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瓶底放水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防灼热熔珠炸裂瓶底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6 / 11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FF7A3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FFD24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6E6B0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452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FFEFE8"/>
          </a:solidFill>
          <a:ln w="12700">
            <a:solidFill>
              <a:srgbClr val="FFCAB1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7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环节二 · 点燃燃烧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纯氧中:剧烈燃烧、火星四射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FF7A3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铁丝燃烧-燃烧台/_assets/stage1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FF7A3D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FF7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现象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剧烈燃烧、火星四射、放大量热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FF7A3D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FF7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产物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生成黑色固体 Fe₃O₄(非铁锈)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FF7A3D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FF7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原理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3Fe + 2O₂ —点燃→ Fe₃O₄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7 / 11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FF7A3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FFD24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6E6B0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452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2532888" cy="310896"/>
          </a:xfrm>
          <a:prstGeom prst="rect">
            <a:avLst/>
          </a:prstGeom>
          <a:solidFill>
            <a:srgbClr val="E7FCF6"/>
          </a:solidFill>
          <a:ln w="12700">
            <a:solidFill>
              <a:srgbClr val="AFF5DF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6E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环节三 · 空气 vs 氧气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同一铁丝,气氛不同结果不同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FF7A3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铁丝燃烧-燃烧台/_assets/stage2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6E6B0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6E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空气中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只发红、不燃烧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6E6B0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6E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纯氧中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剧烈燃烧、火星四射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6E6B0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6E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结论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氧气浓度越大,燃烧越剧烈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8 / 11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FFEA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FF7A3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FFD24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6E6B0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452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F7E9E5"/>
          </a:solidFill>
          <a:ln w="12700">
            <a:solidFill>
              <a:srgbClr val="E6B5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环节四 · 闯关小结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四题检测,直击易错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FF7A3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铁丝燃烧-燃烧台/_assets/stage3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452A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产物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Fe₃O₄,不是铁锈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452A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瓶底水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防熔珠炸裂瓶底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452A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助燃性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燃烧剧烈程度与氧气浓度有关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9 / 11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铁丝在氧气中燃烧 · 公开课</dc:title>
  <dc:subject>PptxGenJS Presentation</dc:subject>
  <dc:creator>光鹿课件</dc:creator>
  <cp:lastModifiedBy>光鹿课件</cp:lastModifiedBy>
  <cp:revision>1</cp:revision>
  <dcterms:created xsi:type="dcterms:W3CDTF">2026-06-26T09:31:55Z</dcterms:created>
  <dcterms:modified xsi:type="dcterms:W3CDTF">2026-06-26T09:31:55Z</dcterms:modified>
</cp:coreProperties>
</file>