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hongmenyan/index.html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hongmenyan/index.html?p=4" TargetMode="External"/><Relationship Id="rId1" Type="http://schemas.openxmlformats.org/officeDocument/2006/relationships/image" Target="../media/image-3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hongmenyan/index.html?p=5" TargetMode="External"/><Relationship Id="rId1" Type="http://schemas.openxmlformats.org/officeDocument/2006/relationships/image" Target="../media/image-4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hongmenyan/index.html?p=7" TargetMode="External"/><Relationship Id="rId1" Type="http://schemas.openxmlformats.org/officeDocument/2006/relationships/image" Target="../media/image-5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hongmenyan/index.html?p=9" TargetMode="External"/><Relationship Id="rId1" Type="http://schemas.openxmlformats.org/officeDocument/2006/relationships/image" Target="../media/image-6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hongmenyan/index.html?p=10" TargetMode="External"/><Relationship Id="rId1" Type="http://schemas.openxmlformats.org/officeDocument/2006/relationships/image" Target="../media/image-7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鸿门宴/ppt-assets/c-cover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3200400"/>
            <a:ext cx="9144000" cy="1943100"/>
          </a:xfrm>
          <a:prstGeom prst="rect">
            <a:avLst/>
          </a:prstGeom>
          <a:solidFill>
            <a:srgbClr val="101010">
              <a:alpha val="84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502920" y="3310128"/>
            <a:ext cx="82296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鸿门宴 · 以军帐夜宴的玄黑与剑影鎏金为</a:t>
            </a:r>
            <a:endParaRPr lang="en-US" sz="3000" dirty="0"/>
          </a:p>
        </p:txBody>
      </p:sp>
      <p:sp>
        <p:nvSpPr>
          <p:cNvPr id="5" name="Text 2"/>
          <p:cNvSpPr/>
          <p:nvPr/>
        </p:nvSpPr>
        <p:spPr>
          <a:xfrm>
            <a:off x="521208" y="402336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F3E4C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剑影杯盏间，一场看似觥筹交错的盛宴，暗藏倾覆天下的杀机。</a:t>
            </a:r>
            <a:endParaRPr lang="en-US" sz="1300" dirty="0"/>
          </a:p>
        </p:txBody>
      </p:sp>
      <p:sp>
        <p:nvSpPr>
          <p:cNvPr id="6" name="Text 3"/>
          <p:cNvSpPr/>
          <p:nvPr/>
        </p:nvSpPr>
        <p:spPr>
          <a:xfrm>
            <a:off x="521208" y="4425696"/>
            <a:ext cx="59436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EACF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统编版高中语文必修下册</a:t>
            </a:r>
            <a:endParaRPr lang="en-US" sz="1100" dirty="0"/>
          </a:p>
        </p:txBody>
      </p:sp>
      <p:sp>
        <p:nvSpPr>
          <p:cNvPr id="7" name="Shape 4"/>
          <p:cNvSpPr/>
          <p:nvPr/>
        </p:nvSpPr>
        <p:spPr>
          <a:xfrm>
            <a:off x="6400800" y="4425696"/>
            <a:ext cx="1243584" cy="365760"/>
          </a:xfrm>
          <a:prstGeom prst="roundRect">
            <a:avLst>
              <a:gd name="adj" fmla="val 15000"/>
            </a:avLst>
          </a:prstGeom>
          <a:solidFill>
            <a:srgbClr val="B5402E"/>
          </a:solidFill>
          <a:ln/>
        </p:spPr>
      </p:sp>
      <p:sp>
        <p:nvSpPr>
          <p:cNvPr id="8" name="Text 5"/>
          <p:cNvSpPr/>
          <p:nvPr/>
        </p:nvSpPr>
        <p:spPr>
          <a:xfrm>
            <a:off x="6400800" y="4416552"/>
            <a:ext cx="1243584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打开沉浸课件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9C7A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88720" cy="310896"/>
          </a:xfrm>
          <a:prstGeom prst="rect">
            <a:avLst/>
          </a:prstGeom>
          <a:solidFill>
            <a:srgbClr val="1C1714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65760"/>
            <a:ext cx="118872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7F1E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学习目标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411480" y="77724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dirty="0">
                <a:solidFill>
                  <a:srgbClr val="1C17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这节课,我们要学会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38912" y="1371600"/>
            <a:ext cx="548640" cy="45720"/>
          </a:xfrm>
          <a:prstGeom prst="rect">
            <a:avLst/>
          </a:prstGeom>
          <a:solidFill>
            <a:srgbClr val="B5402E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801368"/>
            <a:ext cx="118872" cy="566928"/>
          </a:xfrm>
          <a:prstGeom prst="rect">
            <a:avLst/>
          </a:prstGeom>
          <a:solidFill>
            <a:srgbClr val="B5402E"/>
          </a:solidFill>
          <a:ln/>
        </p:spPr>
      </p:sp>
      <p:sp>
        <p:nvSpPr>
          <p:cNvPr id="7" name="Text 5"/>
          <p:cNvSpPr/>
          <p:nvPr/>
        </p:nvSpPr>
        <p:spPr>
          <a:xfrm>
            <a:off x="713232" y="1783080"/>
            <a:ext cx="237744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500" b="1" dirty="0">
                <a:solidFill>
                  <a:srgbClr val="B5402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诵读积累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3154680" y="1783080"/>
            <a:ext cx="548640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3A30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疏通文意，积累‘飨、籍、谢、间’等实词与‘为、因、且、之’等虚词，掌握‘何辞为’‘大王来何操’等宾语前置句式。</a:t>
            </a:r>
            <a:endParaRPr lang="en-US" sz="1300" dirty="0"/>
          </a:p>
        </p:txBody>
      </p:sp>
      <p:sp>
        <p:nvSpPr>
          <p:cNvPr id="9" name="Shape 7"/>
          <p:cNvSpPr/>
          <p:nvPr/>
        </p:nvSpPr>
        <p:spPr>
          <a:xfrm>
            <a:off x="457200" y="2715768"/>
            <a:ext cx="118872" cy="566928"/>
          </a:xfrm>
          <a:prstGeom prst="rect">
            <a:avLst/>
          </a:prstGeom>
          <a:solidFill>
            <a:srgbClr val="B5402E"/>
          </a:solidFill>
          <a:ln/>
        </p:spPr>
      </p:sp>
      <p:sp>
        <p:nvSpPr>
          <p:cNvPr id="10" name="Text 8"/>
          <p:cNvSpPr/>
          <p:nvPr/>
        </p:nvSpPr>
        <p:spPr>
          <a:xfrm>
            <a:off x="713232" y="2697480"/>
            <a:ext cx="237744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500" b="1" dirty="0">
                <a:solidFill>
                  <a:srgbClr val="B5402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赏析品语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3154680" y="2697480"/>
            <a:ext cx="548640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3A30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理清‘曹无伤告密—项伯夜访—鸿门请罪—宴上斗智—樊哙闯帐—沛公脱身’的情节脉络，品味在矛盾冲突中刻画人物的史传笔法。</a:t>
            </a:r>
            <a:endParaRPr lang="en-US" sz="1300" dirty="0"/>
          </a:p>
        </p:txBody>
      </p:sp>
      <p:sp>
        <p:nvSpPr>
          <p:cNvPr id="12" name="Shape 10"/>
          <p:cNvSpPr/>
          <p:nvPr/>
        </p:nvSpPr>
        <p:spPr>
          <a:xfrm>
            <a:off x="457200" y="3630168"/>
            <a:ext cx="118872" cy="566928"/>
          </a:xfrm>
          <a:prstGeom prst="rect">
            <a:avLst/>
          </a:prstGeom>
          <a:solidFill>
            <a:srgbClr val="B5402E"/>
          </a:solidFill>
          <a:ln/>
        </p:spPr>
      </p:sp>
      <p:sp>
        <p:nvSpPr>
          <p:cNvPr id="13" name="Text 11"/>
          <p:cNvSpPr/>
          <p:nvPr/>
        </p:nvSpPr>
        <p:spPr>
          <a:xfrm>
            <a:off x="713232" y="3611880"/>
            <a:ext cx="237744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500" b="1" dirty="0">
                <a:solidFill>
                  <a:srgbClr val="B5402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意境情感</a:t>
            </a:r>
            <a:endParaRPr lang="en-US" sz="1500" dirty="0"/>
          </a:p>
        </p:txBody>
      </p:sp>
      <p:sp>
        <p:nvSpPr>
          <p:cNvPr id="14" name="Text 12"/>
          <p:cNvSpPr/>
          <p:nvPr/>
        </p:nvSpPr>
        <p:spPr>
          <a:xfrm>
            <a:off x="3154680" y="3611880"/>
            <a:ext cx="548640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3A30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体会项羽的刚愎自矜与刘邦的能屈能伸，理解性格、谋略与用人对历史走向的深远影响，感受司马迁的人物褒贬。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411480" y="4828032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A6A2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鸿门宴 · 以军帐夜宴的玄黑与剑影鎏金为</a:t>
            </a:r>
            <a:endParaRPr lang="en-US" sz="850" dirty="0"/>
          </a:p>
        </p:txBody>
      </p:sp>
      <p:sp>
        <p:nvSpPr>
          <p:cNvPr id="16" name="Text 14"/>
          <p:cNvSpPr/>
          <p:nvPr/>
        </p:nvSpPr>
        <p:spPr>
          <a:xfrm>
            <a:off x="8229600" y="480974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B5402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P.2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C0A0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鸿门宴/ppt-assets/c-inter1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160520"/>
            <a:ext cx="9144000" cy="982980"/>
          </a:xfrm>
          <a:prstGeom prst="rect">
            <a:avLst/>
          </a:prstGeom>
          <a:solidFill>
            <a:srgbClr val="0A0804">
              <a:alpha val="78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4224528"/>
            <a:ext cx="60350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FFF3E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核心互动 · 夜宴漫游</a:t>
            </a:r>
            <a:endParaRPr lang="en-US" sz="1700" dirty="0"/>
          </a:p>
        </p:txBody>
      </p:sp>
      <p:sp>
        <p:nvSpPr>
          <p:cNvPr id="5" name="Text 2"/>
          <p:cNvSpPr/>
          <p:nvPr/>
        </p:nvSpPr>
        <p:spPr>
          <a:xfrm>
            <a:off x="457200" y="4590288"/>
            <a:ext cx="64008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50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点击四个站点，跟随情节从告密风波走到惊险脱身。</a:t>
            </a:r>
            <a:endParaRPr lang="en-US" sz="1150" dirty="0"/>
          </a:p>
        </p:txBody>
      </p:sp>
      <p:sp>
        <p:nvSpPr>
          <p:cNvPr id="6" name="Shape 3"/>
          <p:cNvSpPr/>
          <p:nvPr/>
        </p:nvSpPr>
        <p:spPr>
          <a:xfrm>
            <a:off x="7315200" y="4370832"/>
            <a:ext cx="1367028" cy="365760"/>
          </a:xfrm>
          <a:prstGeom prst="roundRect">
            <a:avLst>
              <a:gd name="adj" fmla="val 15000"/>
            </a:avLst>
          </a:prstGeom>
          <a:solidFill>
            <a:srgbClr val="B5402E"/>
          </a:solidFill>
          <a:ln/>
        </p:spPr>
      </p:sp>
      <p:sp>
        <p:nvSpPr>
          <p:cNvPr id="7" name="Text 4"/>
          <p:cNvSpPr/>
          <p:nvPr/>
        </p:nvSpPr>
        <p:spPr>
          <a:xfrm>
            <a:off x="7315200" y="4361688"/>
            <a:ext cx="136702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课件第 4 页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411480" y="4828032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鸿门宴 · 以军帐夜宴的玄黑与剑影鎏金为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8229600" y="480974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C0A0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鸿门宴/ppt-assets/c-inter2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160520"/>
            <a:ext cx="9144000" cy="982980"/>
          </a:xfrm>
          <a:prstGeom prst="rect">
            <a:avLst/>
          </a:prstGeom>
          <a:solidFill>
            <a:srgbClr val="0A0804">
              <a:alpha val="78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4224528"/>
            <a:ext cx="60350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FFF3E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核心互动 · 群英对照</a:t>
            </a:r>
            <a:endParaRPr lang="en-US" sz="1700" dirty="0"/>
          </a:p>
        </p:txBody>
      </p:sp>
      <p:sp>
        <p:nvSpPr>
          <p:cNvPr id="5" name="Text 2"/>
          <p:cNvSpPr/>
          <p:nvPr/>
        </p:nvSpPr>
        <p:spPr>
          <a:xfrm>
            <a:off x="457200" y="4590288"/>
            <a:ext cx="64008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50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在三组针锋相对的人物间对照，看性格与谋略如何左右成败。</a:t>
            </a:r>
            <a:endParaRPr lang="en-US" sz="1150" dirty="0"/>
          </a:p>
        </p:txBody>
      </p:sp>
      <p:sp>
        <p:nvSpPr>
          <p:cNvPr id="6" name="Shape 3"/>
          <p:cNvSpPr/>
          <p:nvPr/>
        </p:nvSpPr>
        <p:spPr>
          <a:xfrm>
            <a:off x="7315200" y="4370832"/>
            <a:ext cx="1367028" cy="365760"/>
          </a:xfrm>
          <a:prstGeom prst="roundRect">
            <a:avLst>
              <a:gd name="adj" fmla="val 15000"/>
            </a:avLst>
          </a:prstGeom>
          <a:solidFill>
            <a:srgbClr val="B5402E"/>
          </a:solidFill>
          <a:ln/>
        </p:spPr>
      </p:sp>
      <p:sp>
        <p:nvSpPr>
          <p:cNvPr id="7" name="Text 4"/>
          <p:cNvSpPr/>
          <p:nvPr/>
        </p:nvSpPr>
        <p:spPr>
          <a:xfrm>
            <a:off x="7315200" y="4361688"/>
            <a:ext cx="136702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课件第 5 页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411480" y="4828032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鸿门宴 · 以军帐夜宴的玄黑与剑影鎏金为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8229600" y="480974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C0A0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鸿门宴/ppt-assets/c-cards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160520"/>
            <a:ext cx="9144000" cy="982980"/>
          </a:xfrm>
          <a:prstGeom prst="rect">
            <a:avLst/>
          </a:prstGeom>
          <a:solidFill>
            <a:srgbClr val="0A0804">
              <a:alpha val="78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4224528"/>
            <a:ext cx="60350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FFF3E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史笔四钥</a:t>
            </a:r>
            <a:endParaRPr lang="en-US" sz="1700" dirty="0"/>
          </a:p>
        </p:txBody>
      </p:sp>
      <p:sp>
        <p:nvSpPr>
          <p:cNvPr id="5" name="Text 2"/>
          <p:cNvSpPr/>
          <p:nvPr/>
        </p:nvSpPr>
        <p:spPr>
          <a:xfrm>
            <a:off x="457200" y="4590288"/>
            <a:ext cx="64008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50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四把钥匙，打开《鸿门宴》刻画人物、铺排情节的史传之门。</a:t>
            </a:r>
            <a:endParaRPr lang="en-US" sz="1150" dirty="0"/>
          </a:p>
        </p:txBody>
      </p:sp>
      <p:sp>
        <p:nvSpPr>
          <p:cNvPr id="6" name="Shape 3"/>
          <p:cNvSpPr/>
          <p:nvPr/>
        </p:nvSpPr>
        <p:spPr>
          <a:xfrm>
            <a:off x="7315200" y="4370832"/>
            <a:ext cx="1367028" cy="365760"/>
          </a:xfrm>
          <a:prstGeom prst="roundRect">
            <a:avLst>
              <a:gd name="adj" fmla="val 15000"/>
            </a:avLst>
          </a:prstGeom>
          <a:solidFill>
            <a:srgbClr val="B5402E"/>
          </a:solidFill>
          <a:ln/>
        </p:spPr>
      </p:sp>
      <p:sp>
        <p:nvSpPr>
          <p:cNvPr id="7" name="Text 4"/>
          <p:cNvSpPr/>
          <p:nvPr/>
        </p:nvSpPr>
        <p:spPr>
          <a:xfrm>
            <a:off x="7315200" y="4361688"/>
            <a:ext cx="136702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课件第 7 页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411480" y="4828032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鸿门宴 · 以军帐夜宴的玄黑与剑影鎏金为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8229600" y="480974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C0A0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鸿门宴/ppt-assets/c-appr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160520"/>
            <a:ext cx="9144000" cy="982980"/>
          </a:xfrm>
          <a:prstGeom prst="rect">
            <a:avLst/>
          </a:prstGeom>
          <a:solidFill>
            <a:srgbClr val="0A0804">
              <a:alpha val="78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4224528"/>
            <a:ext cx="60350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FFF3E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深度赏析</a:t>
            </a:r>
            <a:endParaRPr lang="en-US" sz="1700" dirty="0"/>
          </a:p>
        </p:txBody>
      </p:sp>
      <p:sp>
        <p:nvSpPr>
          <p:cNvPr id="5" name="Text 2"/>
          <p:cNvSpPr/>
          <p:nvPr/>
        </p:nvSpPr>
        <p:spPr>
          <a:xfrm>
            <a:off x="457200" y="4590288"/>
            <a:ext cx="64008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50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品味语言与情感</a:t>
            </a:r>
            <a:endParaRPr lang="en-US" sz="1150" dirty="0"/>
          </a:p>
        </p:txBody>
      </p:sp>
      <p:sp>
        <p:nvSpPr>
          <p:cNvPr id="6" name="Shape 3"/>
          <p:cNvSpPr/>
          <p:nvPr/>
        </p:nvSpPr>
        <p:spPr>
          <a:xfrm>
            <a:off x="7315200" y="4370832"/>
            <a:ext cx="1367028" cy="365760"/>
          </a:xfrm>
          <a:prstGeom prst="roundRect">
            <a:avLst>
              <a:gd name="adj" fmla="val 15000"/>
            </a:avLst>
          </a:prstGeom>
          <a:solidFill>
            <a:srgbClr val="B5402E"/>
          </a:solidFill>
          <a:ln/>
        </p:spPr>
      </p:sp>
      <p:sp>
        <p:nvSpPr>
          <p:cNvPr id="7" name="Text 4"/>
          <p:cNvSpPr/>
          <p:nvPr/>
        </p:nvSpPr>
        <p:spPr>
          <a:xfrm>
            <a:off x="7315200" y="4361688"/>
            <a:ext cx="136702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课件第 9 页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411480" y="4828032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鸿门宴 · 以军帐夜宴的玄黑与剑影鎏金为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8229600" y="480974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C0A0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鸿门宴/ppt-assets/c-quiz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160520"/>
            <a:ext cx="9144000" cy="982980"/>
          </a:xfrm>
          <a:prstGeom prst="rect">
            <a:avLst/>
          </a:prstGeom>
          <a:solidFill>
            <a:srgbClr val="0A0804">
              <a:alpha val="78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4224528"/>
            <a:ext cx="60350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FFF3E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课堂闯关</a:t>
            </a:r>
            <a:endParaRPr lang="en-US" sz="1700" dirty="0"/>
          </a:p>
        </p:txBody>
      </p:sp>
      <p:sp>
        <p:nvSpPr>
          <p:cNvPr id="5" name="Text 2"/>
          <p:cNvSpPr/>
          <p:nvPr/>
        </p:nvSpPr>
        <p:spPr>
          <a:xfrm>
            <a:off x="457200" y="4590288"/>
            <a:ext cx="64008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50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检测理解与迁移</a:t>
            </a:r>
            <a:endParaRPr lang="en-US" sz="1150" dirty="0"/>
          </a:p>
        </p:txBody>
      </p:sp>
      <p:sp>
        <p:nvSpPr>
          <p:cNvPr id="6" name="Shape 3"/>
          <p:cNvSpPr/>
          <p:nvPr/>
        </p:nvSpPr>
        <p:spPr>
          <a:xfrm>
            <a:off x="7315200" y="4370832"/>
            <a:ext cx="1490472" cy="365760"/>
          </a:xfrm>
          <a:prstGeom prst="roundRect">
            <a:avLst>
              <a:gd name="adj" fmla="val 15000"/>
            </a:avLst>
          </a:prstGeom>
          <a:solidFill>
            <a:srgbClr val="B5402E"/>
          </a:solidFill>
          <a:ln/>
        </p:spPr>
      </p:sp>
      <p:sp>
        <p:nvSpPr>
          <p:cNvPr id="7" name="Text 4"/>
          <p:cNvSpPr/>
          <p:nvPr/>
        </p:nvSpPr>
        <p:spPr>
          <a:xfrm>
            <a:off x="7315200" y="4361688"/>
            <a:ext cx="1490472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课件第 10 页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411480" y="4828032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鸿门宴 · 以军帐夜宴的玄黑与剑影鎏金为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8229600" y="480974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9C7A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005840" cy="310896"/>
          </a:xfrm>
          <a:prstGeom prst="rect">
            <a:avLst/>
          </a:prstGeom>
          <a:solidFill>
            <a:srgbClr val="1C1714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65760"/>
            <a:ext cx="100584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7F1E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板书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457200" y="91440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1C17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鸿门宴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548640" y="1691640"/>
            <a:ext cx="8138160" cy="502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400" b="1" dirty="0">
                <a:solidFill>
                  <a:srgbClr val="B5402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· 起衅:曹无伤告密 ▸ 项羽大怒欲击 ▸ 项伯夜访通风 ▸ 项庄约为婚姻。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548640" y="2331720"/>
            <a:ext cx="8138160" cy="502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400" b="1" dirty="0">
                <a:solidFill>
                  <a:srgbClr val="B5402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· 宴斗:鸿门请罪 ▸ 范增举玦项王默然 ▸ 项庄舞剑、项伯翼蔽 ▸ 樊哙闯帐折人。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548640" y="2971800"/>
            <a:ext cx="8138160" cy="502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400" b="1" dirty="0">
                <a:solidFill>
                  <a:srgbClr val="B5402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· 收束:沛公托辞脱身 ▸ 间道归霸上 ▸ 立诛曹无伤 ▸ 项羽失机，楚汉胜负伏焉。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411480" y="4828032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A6A2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鸿门宴 · 以军帐夜宴的玄黑与剑影鎏金为</a:t>
            </a:r>
            <a:endParaRPr lang="en-US" sz="850" dirty="0"/>
          </a:p>
        </p:txBody>
      </p:sp>
      <p:sp>
        <p:nvSpPr>
          <p:cNvPr id="9" name="Text 7"/>
          <p:cNvSpPr/>
          <p:nvPr/>
        </p:nvSpPr>
        <p:spPr>
          <a:xfrm>
            <a:off x="8229600" y="480974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B5402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9C7A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005840" cy="310896"/>
          </a:xfrm>
          <a:prstGeom prst="rect">
            <a:avLst/>
          </a:prstGeom>
          <a:solidFill>
            <a:srgbClr val="8A6A2F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65760"/>
            <a:ext cx="100584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作业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411480" y="77724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dirty="0">
                <a:solidFill>
                  <a:srgbClr val="1C17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分层作业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57200" y="1737360"/>
            <a:ext cx="1005840" cy="384048"/>
          </a:xfrm>
          <a:prstGeom prst="roundRect">
            <a:avLst>
              <a:gd name="adj" fmla="val 14286"/>
            </a:avLst>
          </a:prstGeom>
          <a:solidFill>
            <a:srgbClr val="F0E3CE"/>
          </a:solidFill>
          <a:ln/>
        </p:spPr>
      </p:sp>
      <p:sp>
        <p:nvSpPr>
          <p:cNvPr id="6" name="Text 4"/>
          <p:cNvSpPr/>
          <p:nvPr/>
        </p:nvSpPr>
        <p:spPr>
          <a:xfrm>
            <a:off x="457200" y="1728216"/>
            <a:ext cx="100584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8A6A2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必做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1645920" y="1691640"/>
            <a:ext cx="704088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50" dirty="0">
                <a:solidFill>
                  <a:srgbClr val="3A30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疏通全文，整理‘飨、谢、间、王、目、翼’等词类活用与‘大王来何操’‘何辞为’等特殊句式，并背诵樊哙闯帐一段。</a:t>
            </a:r>
            <a:endParaRPr lang="en-US" sz="1350" dirty="0"/>
          </a:p>
        </p:txBody>
      </p:sp>
      <p:sp>
        <p:nvSpPr>
          <p:cNvPr id="8" name="Shape 6"/>
          <p:cNvSpPr/>
          <p:nvPr/>
        </p:nvSpPr>
        <p:spPr>
          <a:xfrm>
            <a:off x="457200" y="2743200"/>
            <a:ext cx="1005840" cy="384048"/>
          </a:xfrm>
          <a:prstGeom prst="roundRect">
            <a:avLst>
              <a:gd name="adj" fmla="val 14286"/>
            </a:avLst>
          </a:prstGeom>
          <a:solidFill>
            <a:srgbClr val="F0E3CE"/>
          </a:solidFill>
          <a:ln/>
        </p:spPr>
      </p:sp>
      <p:sp>
        <p:nvSpPr>
          <p:cNvPr id="9" name="Text 7"/>
          <p:cNvSpPr/>
          <p:nvPr/>
        </p:nvSpPr>
        <p:spPr>
          <a:xfrm>
            <a:off x="457200" y="2734056"/>
            <a:ext cx="100584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8A6A2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实践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1645920" y="2697480"/>
            <a:ext cx="704088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50" dirty="0">
                <a:solidFill>
                  <a:srgbClr val="3A30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选取项羽或刘邦，结合文中两到三处言行细节，写一段150字左右的人物形象分析，说明司马迁如何刻画其性格。</a:t>
            </a:r>
            <a:endParaRPr lang="en-US" sz="1350" dirty="0"/>
          </a:p>
        </p:txBody>
      </p:sp>
      <p:sp>
        <p:nvSpPr>
          <p:cNvPr id="11" name="Shape 9"/>
          <p:cNvSpPr/>
          <p:nvPr/>
        </p:nvSpPr>
        <p:spPr>
          <a:xfrm>
            <a:off x="457200" y="3749040"/>
            <a:ext cx="1005840" cy="384048"/>
          </a:xfrm>
          <a:prstGeom prst="roundRect">
            <a:avLst>
              <a:gd name="adj" fmla="val 14286"/>
            </a:avLst>
          </a:prstGeom>
          <a:solidFill>
            <a:srgbClr val="F0E3CE"/>
          </a:solidFill>
          <a:ln/>
        </p:spPr>
      </p:sp>
      <p:sp>
        <p:nvSpPr>
          <p:cNvPr id="12" name="Text 10"/>
          <p:cNvSpPr/>
          <p:nvPr/>
        </p:nvSpPr>
        <p:spPr>
          <a:xfrm>
            <a:off x="457200" y="3739896"/>
            <a:ext cx="100584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8A6A2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挑战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1645920" y="3703320"/>
            <a:ext cx="704088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50" dirty="0">
                <a:solidFill>
                  <a:srgbClr val="3A30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以‘从鸿门宴看项羽的失败’为题，联系《项羽本纪》中其他情节，写一篇不少于400字的短论，运用对比与举证的方法表达观点。</a:t>
            </a:r>
            <a:endParaRPr lang="en-US" sz="1350" dirty="0"/>
          </a:p>
        </p:txBody>
      </p:sp>
      <p:sp>
        <p:nvSpPr>
          <p:cNvPr id="14" name="Text 12"/>
          <p:cNvSpPr/>
          <p:nvPr/>
        </p:nvSpPr>
        <p:spPr>
          <a:xfrm>
            <a:off x="411480" y="4828032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A6A2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鸿门宴 · 以军帐夜宴的玄黑与剑影鎏金为</a:t>
            </a:r>
            <a:endParaRPr lang="en-US" sz="850" dirty="0"/>
          </a:p>
        </p:txBody>
      </p:sp>
      <p:sp>
        <p:nvSpPr>
          <p:cNvPr id="15" name="Text 13"/>
          <p:cNvSpPr/>
          <p:nvPr/>
        </p:nvSpPr>
        <p:spPr>
          <a:xfrm>
            <a:off x="8229600" y="480974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B5402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鸿门宴 · 以军帐夜宴的玄黑与剑影鎏金为</dc:title>
  <dc:subject>PptxGenJS Presentation</dc:subject>
  <dc:creator>光鹿课件</dc:creator>
  <cp:lastModifiedBy>光鹿课件</cp:lastModifiedBy>
  <cp:revision>1</cp:revision>
  <dcterms:created xsi:type="dcterms:W3CDTF">2026-06-25T14:37:29Z</dcterms:created>
  <dcterms:modified xsi:type="dcterms:W3CDTF">2026-06-25T14:37:29Z</dcterms:modified>
</cp:coreProperties>
</file>