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gushi-pic-match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gushi-pic-match/index.html?tab=poem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gushi-pic-match/index.html?tab=appreciate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gushi-pic-match/index.html?tab=quiz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3E3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山行配画-诗画台/ppt-assets/c-poem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A140C">
              <a:alpha val="56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548640" y="146304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spc="200" kern="0" dirty="0">
                <a:solidFill>
                  <a:srgbClr val="F3E3C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部编版语文 · 三年级上册 · 第4课《古诗三首》</a:t>
            </a:r>
            <a:endParaRPr lang="en-US" sz="1500" dirty="0"/>
          </a:p>
        </p:txBody>
      </p:sp>
      <p:sp>
        <p:nvSpPr>
          <p:cNvPr id="5" name="Text 2"/>
          <p:cNvSpPr/>
          <p:nvPr/>
        </p:nvSpPr>
        <p:spPr>
          <a:xfrm>
            <a:off x="457200" y="1920240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5400" b="1" spc="8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山　行</a:t>
            </a:r>
            <a:endParaRPr lang="en-US" sz="5400" dirty="0"/>
          </a:p>
        </p:txBody>
      </p:sp>
      <p:sp>
        <p:nvSpPr>
          <p:cNvPr id="6" name="Text 3"/>
          <p:cNvSpPr/>
          <p:nvPr/>
        </p:nvSpPr>
        <p:spPr>
          <a:xfrm>
            <a:off x="457200" y="315468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i="1" spc="100" kern="0" dirty="0">
                <a:solidFill>
                  <a:srgbClr val="FCE6D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[唐] 杜牧 · 一句一景,读出深秋的山林之美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3611880" y="406908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C0392B"/>
          </a:solidFill>
          <a:ln/>
        </p:spPr>
      </p:sp>
      <p:sp>
        <p:nvSpPr>
          <p:cNvPr id="8" name="Text 5"/>
          <p:cNvSpPr/>
          <p:nvPr/>
        </p:nvSpPr>
        <p:spPr>
          <a:xfrm>
            <a:off x="3611880" y="405993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打开诗画台</a:t>
            </a:r>
            <a:endParaRPr lang="en-US" sz="11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3E3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山行配画-诗画台/ppt-assets/c-poem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A140C">
              <a:alpha val="5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2103120"/>
            <a:ext cx="8229600" cy="73152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800" b="1" spc="200" kern="0" dirty="0">
                <a:solidFill>
                  <a:srgbClr val="FFFFFF"/>
                </a:solidFill>
                <a:latin typeface="STSong" pitchFamily="34" charset="0"/>
                <a:ea typeface="STSong" pitchFamily="34" charset="-122"/>
                <a:cs typeface="STSong" pitchFamily="34" charset="-120"/>
              </a:rPr>
              <a:t>霜叶红于二月花</a:t>
            </a:r>
            <a:endParaRPr lang="en-US" sz="3800" dirty="0"/>
          </a:p>
        </p:txBody>
      </p:sp>
      <p:sp>
        <p:nvSpPr>
          <p:cNvPr id="5" name="Text 2"/>
          <p:cNvSpPr/>
          <p:nvPr/>
        </p:nvSpPr>
        <p:spPr>
          <a:xfrm>
            <a:off x="457200" y="306324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FCE6D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一句一景 · 读出深秋山林之美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F3E3C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古诗《山行》 [唐] 杜牧 · 部编版语文三年级上册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F3E3C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P.10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DF7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365760" cy="292608"/>
          </a:xfrm>
          <a:prstGeom prst="rect">
            <a:avLst/>
          </a:prstGeom>
          <a:solidFill>
            <a:srgbClr val="3A2018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3657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F1E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导入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20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秋天的山林,美在哪里?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0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看一看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78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深秋的山上,石径弯弯、白云缭绕、枫叶火红 —— 这样的山林,你想到了哪些词?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4A7A5A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0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读一首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78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一千多年前,唐代诗人&lt;b&gt;杜牧&lt;/b&gt;把它写成了一首诗:《山行》。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D6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0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怎么学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78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&lt;b&gt;点诗句看画面 → 读释义品字词 → 品读名句 → 闯关&lt;/b&gt;,一句一景,读出诗中的画。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A78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古诗《山行》 [唐] 杜牧 · 部编版语文三年级上册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9C2B1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DF7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365760" cy="292608"/>
          </a:xfrm>
          <a:prstGeom prst="rect">
            <a:avLst/>
          </a:prstGeom>
          <a:solidFill>
            <a:srgbClr val="3A2018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3657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F1E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全诗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20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《山行》一句一景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591056"/>
            <a:ext cx="8229600" cy="1280160"/>
          </a:xfrm>
          <a:prstGeom prst="roundRect">
            <a:avLst>
              <a:gd name="adj" fmla="val 5714"/>
            </a:avLst>
          </a:prstGeom>
          <a:solidFill>
            <a:srgbClr val="FDF2EC"/>
          </a:solidFill>
          <a:ln w="15240">
            <a:solidFill>
              <a:srgbClr val="C0392B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48640" y="1700784"/>
            <a:ext cx="8046720" cy="10789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3800"/>
              </a:lnSpc>
              <a:buNone/>
            </a:pPr>
            <a:r>
              <a:rPr lang="en-US" sz="2300" b="1" spc="200" kern="0" dirty="0">
                <a:solidFill>
                  <a:srgbClr val="3A2018"/>
                </a:solidFill>
                <a:latin typeface="STSong" pitchFamily="34" charset="0"/>
                <a:ea typeface="STSong" pitchFamily="34" charset="-122"/>
                <a:cs typeface="STSong" pitchFamily="34" charset="-120"/>
              </a:rPr>
              <a:t>远上寒山石径斜,白云生处有人家。</a:t>
            </a:r>
            <a:endParaRPr lang="en-US" sz="2300" dirty="0"/>
          </a:p>
          <a:p>
            <a:pPr algn="ctr" indent="0" marL="0">
              <a:lnSpc>
                <a:spcPts val="3800"/>
              </a:lnSpc>
              <a:buNone/>
            </a:pPr>
            <a:r>
              <a:rPr lang="en-US" sz="2300" b="1" spc="200" kern="0" dirty="0">
                <a:solidFill>
                  <a:srgbClr val="3A2018"/>
                </a:solidFill>
                <a:latin typeface="STSong" pitchFamily="34" charset="0"/>
                <a:ea typeface="STSong" pitchFamily="34" charset="-122"/>
                <a:cs typeface="STSong" pitchFamily="34" charset="-120"/>
              </a:rPr>
              <a:t>停车坐爱枫林晚,霜叶红于二月花。</a:t>
            </a:r>
            <a:endParaRPr lang="en-US" sz="2300" dirty="0"/>
          </a:p>
        </p:txBody>
      </p:sp>
      <p:sp>
        <p:nvSpPr>
          <p:cNvPr id="8" name="Shape 6"/>
          <p:cNvSpPr/>
          <p:nvPr/>
        </p:nvSpPr>
        <p:spPr>
          <a:xfrm>
            <a:off x="457200" y="3108960"/>
            <a:ext cx="1920240" cy="1051560"/>
          </a:xfrm>
          <a:prstGeom prst="roundRect">
            <a:avLst>
              <a:gd name="adj" fmla="val 6957"/>
            </a:avLst>
          </a:prstGeom>
          <a:solidFill>
            <a:srgbClr val="FDF7EF"/>
          </a:solidFill>
          <a:ln w="13970">
            <a:solidFill>
              <a:srgbClr val="9C2B1E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457200" y="3108960"/>
            <a:ext cx="1920240" cy="64008"/>
          </a:xfrm>
          <a:prstGeom prst="rect">
            <a:avLst/>
          </a:prstGeom>
          <a:solidFill>
            <a:srgbClr val="9C2B1E"/>
          </a:solidFill>
          <a:ln/>
        </p:spPr>
      </p:sp>
      <p:sp>
        <p:nvSpPr>
          <p:cNvPr id="10" name="Text 8"/>
          <p:cNvSpPr/>
          <p:nvPr/>
        </p:nvSpPr>
        <p:spPr>
          <a:xfrm>
            <a:off x="457200" y="3255264"/>
            <a:ext cx="192024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250" b="1" dirty="0">
                <a:solidFill>
                  <a:srgbClr val="3A2018"/>
                </a:solidFill>
                <a:latin typeface="STSong" pitchFamily="34" charset="0"/>
                <a:ea typeface="STSong" pitchFamily="34" charset="-122"/>
                <a:cs typeface="STSong" pitchFamily="34" charset="-120"/>
              </a:rPr>
              <a:t>远上寒山石径斜</a:t>
            </a:r>
            <a:endParaRPr lang="en-US" sz="1250" dirty="0"/>
          </a:p>
        </p:txBody>
      </p:sp>
      <p:sp>
        <p:nvSpPr>
          <p:cNvPr id="11" name="Text 9"/>
          <p:cNvSpPr/>
          <p:nvPr/>
        </p:nvSpPr>
        <p:spPr>
          <a:xfrm>
            <a:off x="457200" y="3767328"/>
            <a:ext cx="19202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9C2B1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寒山曲径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2532888" y="3108960"/>
            <a:ext cx="1920240" cy="1051560"/>
          </a:xfrm>
          <a:prstGeom prst="roundRect">
            <a:avLst>
              <a:gd name="adj" fmla="val 6957"/>
            </a:avLst>
          </a:prstGeom>
          <a:solidFill>
            <a:srgbClr val="FDF7EF"/>
          </a:solidFill>
          <a:ln w="13970">
            <a:solidFill>
              <a:srgbClr val="3A6248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2532888" y="3108960"/>
            <a:ext cx="1920240" cy="64008"/>
          </a:xfrm>
          <a:prstGeom prst="rect">
            <a:avLst/>
          </a:prstGeom>
          <a:solidFill>
            <a:srgbClr val="3A6248"/>
          </a:solidFill>
          <a:ln/>
        </p:spPr>
      </p:sp>
      <p:sp>
        <p:nvSpPr>
          <p:cNvPr id="14" name="Text 12"/>
          <p:cNvSpPr/>
          <p:nvPr/>
        </p:nvSpPr>
        <p:spPr>
          <a:xfrm>
            <a:off x="2532888" y="3255264"/>
            <a:ext cx="192024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250" b="1" dirty="0">
                <a:solidFill>
                  <a:srgbClr val="3A2018"/>
                </a:solidFill>
                <a:latin typeface="STSong" pitchFamily="34" charset="0"/>
                <a:ea typeface="STSong" pitchFamily="34" charset="-122"/>
                <a:cs typeface="STSong" pitchFamily="34" charset="-120"/>
              </a:rPr>
              <a:t>白云生处有人家</a:t>
            </a:r>
            <a:endParaRPr lang="en-US" sz="1250" dirty="0"/>
          </a:p>
        </p:txBody>
      </p:sp>
      <p:sp>
        <p:nvSpPr>
          <p:cNvPr id="15" name="Text 13"/>
          <p:cNvSpPr/>
          <p:nvPr/>
        </p:nvSpPr>
        <p:spPr>
          <a:xfrm>
            <a:off x="2532888" y="3767328"/>
            <a:ext cx="19202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3A624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白云人家</a:t>
            </a:r>
            <a:endParaRPr lang="en-US" sz="1100" dirty="0"/>
          </a:p>
        </p:txBody>
      </p:sp>
      <p:sp>
        <p:nvSpPr>
          <p:cNvPr id="16" name="Shape 14"/>
          <p:cNvSpPr/>
          <p:nvPr/>
        </p:nvSpPr>
        <p:spPr>
          <a:xfrm>
            <a:off x="4608576" y="3108960"/>
            <a:ext cx="1920240" cy="1051560"/>
          </a:xfrm>
          <a:prstGeom prst="roundRect">
            <a:avLst>
              <a:gd name="adj" fmla="val 6957"/>
            </a:avLst>
          </a:prstGeom>
          <a:solidFill>
            <a:srgbClr val="FDF7EF"/>
          </a:solidFill>
          <a:ln w="13970">
            <a:solidFill>
              <a:srgbClr val="D6A93C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608576" y="3108960"/>
            <a:ext cx="1920240" cy="64008"/>
          </a:xfrm>
          <a:prstGeom prst="rect">
            <a:avLst/>
          </a:prstGeom>
          <a:solidFill>
            <a:srgbClr val="D6A93C"/>
          </a:solidFill>
          <a:ln/>
        </p:spPr>
      </p:sp>
      <p:sp>
        <p:nvSpPr>
          <p:cNvPr id="18" name="Text 16"/>
          <p:cNvSpPr/>
          <p:nvPr/>
        </p:nvSpPr>
        <p:spPr>
          <a:xfrm>
            <a:off x="4608576" y="3255264"/>
            <a:ext cx="192024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250" b="1" dirty="0">
                <a:solidFill>
                  <a:srgbClr val="3A2018"/>
                </a:solidFill>
                <a:latin typeface="STSong" pitchFamily="34" charset="0"/>
                <a:ea typeface="STSong" pitchFamily="34" charset="-122"/>
                <a:cs typeface="STSong" pitchFamily="34" charset="-120"/>
              </a:rPr>
              <a:t>停车坐爱枫林晚</a:t>
            </a:r>
            <a:endParaRPr lang="en-US" sz="1250" dirty="0"/>
          </a:p>
        </p:txBody>
      </p:sp>
      <p:sp>
        <p:nvSpPr>
          <p:cNvPr id="19" name="Text 17"/>
          <p:cNvSpPr/>
          <p:nvPr/>
        </p:nvSpPr>
        <p:spPr>
          <a:xfrm>
            <a:off x="4608576" y="3767328"/>
            <a:ext cx="19202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D6A9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傍晚枫林</a:t>
            </a:r>
            <a:endParaRPr lang="en-US" sz="1100" dirty="0"/>
          </a:p>
        </p:txBody>
      </p:sp>
      <p:sp>
        <p:nvSpPr>
          <p:cNvPr id="20" name="Shape 18"/>
          <p:cNvSpPr/>
          <p:nvPr/>
        </p:nvSpPr>
        <p:spPr>
          <a:xfrm>
            <a:off x="6684264" y="3108960"/>
            <a:ext cx="1920240" cy="1051560"/>
          </a:xfrm>
          <a:prstGeom prst="roundRect">
            <a:avLst>
              <a:gd name="adj" fmla="val 6957"/>
            </a:avLst>
          </a:prstGeom>
          <a:solidFill>
            <a:srgbClr val="FDF7EF"/>
          </a:solidFill>
          <a:ln w="13970">
            <a:solidFill>
              <a:srgbClr val="C0392B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6684264" y="3108960"/>
            <a:ext cx="1920240" cy="64008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22" name="Text 20"/>
          <p:cNvSpPr/>
          <p:nvPr/>
        </p:nvSpPr>
        <p:spPr>
          <a:xfrm>
            <a:off x="6684264" y="3255264"/>
            <a:ext cx="192024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250" b="1" dirty="0">
                <a:solidFill>
                  <a:srgbClr val="3A2018"/>
                </a:solidFill>
                <a:latin typeface="STSong" pitchFamily="34" charset="0"/>
                <a:ea typeface="STSong" pitchFamily="34" charset="-122"/>
                <a:cs typeface="STSong" pitchFamily="34" charset="-120"/>
              </a:rPr>
              <a:t>霜叶红于二月花</a:t>
            </a:r>
            <a:endParaRPr lang="en-US" sz="1250" dirty="0"/>
          </a:p>
        </p:txBody>
      </p:sp>
      <p:sp>
        <p:nvSpPr>
          <p:cNvPr id="23" name="Text 21"/>
          <p:cNvSpPr/>
          <p:nvPr/>
        </p:nvSpPr>
        <p:spPr>
          <a:xfrm>
            <a:off x="6684264" y="3767328"/>
            <a:ext cx="19202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C039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漫天红叶</a:t>
            </a:r>
            <a:endParaRPr lang="en-US" sz="1100" dirty="0"/>
          </a:p>
        </p:txBody>
      </p:sp>
      <p:sp>
        <p:nvSpPr>
          <p:cNvPr id="24" name="Text 22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A78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古诗《山行》 [唐] 杜牧 · 部编版语文三年级上册</a:t>
            </a:r>
            <a:endParaRPr lang="en-US" sz="850" dirty="0"/>
          </a:p>
        </p:txBody>
      </p:sp>
      <p:sp>
        <p:nvSpPr>
          <p:cNvPr id="25" name="Text 23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9C2B1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DF7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365760" cy="292608"/>
          </a:xfrm>
          <a:prstGeom prst="rect">
            <a:avLst/>
          </a:prstGeom>
          <a:solidFill>
            <a:srgbClr val="3A2018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3657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F1E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字词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20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读懂这几个字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C0392B"/>
          </a:solidFill>
          <a:ln/>
        </p:spPr>
      </p:sp>
      <p:graphicFrame>
        <p:nvGraphicFramePr>
          <p:cNvPr id="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627632"/>
          <a:ext cx="8229600" cy="914400"/>
        </p:xfrm>
        <a:graphic>
          <a:graphicData uri="http://schemas.openxmlformats.org/drawingml/2006/table">
            <a:tbl>
              <a:tblPr/>
              <a:tblGrid>
                <a:gridCol w="1737360"/>
                <a:gridCol w="2377440"/>
                <a:gridCol w="1554480"/>
                <a:gridCol w="2560320"/>
              </a:tblGrid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BF1E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字 / 词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201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BF1E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意思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201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BF1E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字 / 词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201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BF1E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意思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2018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500" b="1" dirty="0">
                          <a:solidFill>
                            <a:srgbClr val="9C2B1E"/>
                          </a:solidFill>
                          <a:latin typeface="STSong" pitchFamily="34" charset="0"/>
                          <a:ea typeface="STSong" pitchFamily="34" charset="-122"/>
                          <a:cs typeface="STSong" pitchFamily="34" charset="-120"/>
                        </a:rPr>
                        <a:t>寒山</a:t>
                      </a:r>
                      <a:endParaRPr lang="en-US" sz="1500" dirty="0">
                        <a:latin typeface="STSong" charset="0"/>
                        <a:ea typeface="STSong" charset="0"/>
                        <a:cs typeface="STSong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7E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3A201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深秋时节的山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7E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500" b="1" dirty="0">
                          <a:solidFill>
                            <a:srgbClr val="9C2B1E"/>
                          </a:solidFill>
                          <a:latin typeface="STSong" pitchFamily="34" charset="0"/>
                          <a:ea typeface="STSong" pitchFamily="34" charset="-122"/>
                          <a:cs typeface="STSong" pitchFamily="34" charset="-120"/>
                        </a:rPr>
                        <a:t>坐</a:t>
                      </a:r>
                      <a:endParaRPr lang="en-US" sz="1500" dirty="0">
                        <a:latin typeface="STSong" charset="0"/>
                        <a:ea typeface="STSong" charset="0"/>
                        <a:cs typeface="STSong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7E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3A201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因为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7EF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500" b="1" dirty="0">
                          <a:solidFill>
                            <a:srgbClr val="9C2B1E"/>
                          </a:solidFill>
                          <a:latin typeface="STSong" pitchFamily="34" charset="0"/>
                          <a:ea typeface="STSong" pitchFamily="34" charset="-122"/>
                          <a:cs typeface="STSong" pitchFamily="34" charset="-120"/>
                        </a:rPr>
                        <a:t>石径</a:t>
                      </a:r>
                      <a:endParaRPr lang="en-US" sz="1500" dirty="0">
                        <a:latin typeface="STSong" charset="0"/>
                        <a:ea typeface="STSong" charset="0"/>
                        <a:cs typeface="STSong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7E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3A201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石头铺成的小路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7E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500" b="1" dirty="0">
                          <a:solidFill>
                            <a:srgbClr val="9C2B1E"/>
                          </a:solidFill>
                          <a:latin typeface="STSong" pitchFamily="34" charset="0"/>
                          <a:ea typeface="STSong" pitchFamily="34" charset="-122"/>
                          <a:cs typeface="STSong" pitchFamily="34" charset="-120"/>
                        </a:rPr>
                        <a:t>晚</a:t>
                      </a:r>
                      <a:endParaRPr lang="en-US" sz="1500" dirty="0">
                        <a:latin typeface="STSong" charset="0"/>
                        <a:ea typeface="STSong" charset="0"/>
                        <a:cs typeface="STSong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7E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3A201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傍晚、天色将晚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7EF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500" b="1" dirty="0">
                          <a:solidFill>
                            <a:srgbClr val="9C2B1E"/>
                          </a:solidFill>
                          <a:latin typeface="STSong" pitchFamily="34" charset="0"/>
                          <a:ea typeface="STSong" pitchFamily="34" charset="-122"/>
                          <a:cs typeface="STSong" pitchFamily="34" charset="-120"/>
                        </a:rPr>
                        <a:t>斜(xié)</a:t>
                      </a:r>
                      <a:endParaRPr lang="en-US" sz="1500" dirty="0">
                        <a:latin typeface="STSong" charset="0"/>
                        <a:ea typeface="STSong" charset="0"/>
                        <a:cs typeface="STSong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7E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3A201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山路曲折地向上延伸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7E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500" b="1" dirty="0">
                          <a:solidFill>
                            <a:srgbClr val="9C2B1E"/>
                          </a:solidFill>
                          <a:latin typeface="STSong" pitchFamily="34" charset="0"/>
                          <a:ea typeface="STSong" pitchFamily="34" charset="-122"/>
                          <a:cs typeface="STSong" pitchFamily="34" charset="-120"/>
                        </a:rPr>
                        <a:t>霜叶</a:t>
                      </a:r>
                      <a:endParaRPr lang="en-US" sz="1500" dirty="0">
                        <a:latin typeface="STSong" charset="0"/>
                        <a:ea typeface="STSong" charset="0"/>
                        <a:cs typeface="STSong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7E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3A201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经霜打过的枫叶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7EF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500" b="1" dirty="0">
                          <a:solidFill>
                            <a:srgbClr val="9C2B1E"/>
                          </a:solidFill>
                          <a:latin typeface="STSong" pitchFamily="34" charset="0"/>
                          <a:ea typeface="STSong" pitchFamily="34" charset="-122"/>
                          <a:cs typeface="STSong" pitchFamily="34" charset="-120"/>
                        </a:rPr>
                        <a:t>白云生处</a:t>
                      </a:r>
                      <a:endParaRPr lang="en-US" sz="1500" dirty="0">
                        <a:latin typeface="STSong" charset="0"/>
                        <a:ea typeface="STSong" charset="0"/>
                        <a:cs typeface="STSong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7E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3A201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白云升腾、缭绕的地方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7E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500" b="1" dirty="0">
                          <a:solidFill>
                            <a:srgbClr val="9C2B1E"/>
                          </a:solidFill>
                          <a:latin typeface="STSong" pitchFamily="34" charset="0"/>
                          <a:ea typeface="STSong" pitchFamily="34" charset="-122"/>
                          <a:cs typeface="STSong" pitchFamily="34" charset="-120"/>
                        </a:rPr>
                        <a:t>红于</a:t>
                      </a:r>
                      <a:endParaRPr lang="en-US" sz="1500" dirty="0">
                        <a:latin typeface="STSong" charset="0"/>
                        <a:ea typeface="STSong" charset="0"/>
                        <a:cs typeface="STSong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7E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3A201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比……还要红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C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7EF"/>
                    </a:solidFill>
                  </a:tcPr>
                </a:tc>
              </a:tr>
            </a:tbl>
          </a:graphicData>
        </a:graphic>
      </p:graphicFrame>
      <p:sp>
        <p:nvSpPr>
          <p:cNvPr id="7" name="Text 4"/>
          <p:cNvSpPr/>
          <p:nvPr/>
        </p:nvSpPr>
        <p:spPr>
          <a:xfrm>
            <a:off x="457200" y="4315968"/>
            <a:ext cx="8229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9A78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特别注意:第二句是“白云生处有人家”(部编版用“生处”);“斜”在本课读 xié。</a:t>
            </a:r>
            <a:endParaRPr lang="en-US" sz="1150" dirty="0"/>
          </a:p>
        </p:txBody>
      </p:sp>
      <p:sp>
        <p:nvSpPr>
          <p:cNvPr id="8" name="Text 5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A78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古诗《山行》 [唐] 杜牧 · 部编版语文三年级上册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9C2B1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F7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3A2018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F1E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诗句配画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20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点诗句,画面就浮现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0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点诗句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78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点四句中的任意一句,左侧浮现对应画面。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4A7A5A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0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听慢读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78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普通话慢读整句,便于跟读背诵。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D6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0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读释义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78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同时显示句意与关键字解释。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E6CBB0"/>
            </a:solidFill>
            <a:prstDash val="solid"/>
          </a:ln>
          <a:effectLst>
            <a:outerShdw sx="100000" sy="100000" kx="0" ky="0" algn="bl" rotWithShape="0" blurRad="152400" dist="38100" dir="5400000">
              <a:srgbClr val="9A7864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山行配画-诗画台/ppt-assets/c-poem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996696" cy="274320"/>
          </a:xfrm>
          <a:prstGeom prst="rect">
            <a:avLst/>
          </a:prstGeom>
          <a:solidFill>
            <a:srgbClr val="3A2018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99669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BF1E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远上寒山石径斜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C0392B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诗画台 · 诗句配画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A78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古诗《山行》 [唐] 杜牧 · 部编版语文三年级上册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9C2B1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F7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3A2018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F1E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品读赏析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20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品出诗里的画与情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0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写景顺序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78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由远及近、由整体到局部地展开。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4A7A5A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0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名句之妙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78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“霜叶红于二月花”用对比写枫林。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D6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0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诗人情感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A78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一个“坐爱”，写尽对秋的喜爱。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E6CBB0"/>
            </a:solidFill>
            <a:prstDash val="solid"/>
          </a:ln>
          <a:effectLst>
            <a:outerShdw sx="100000" sy="100000" kx="0" ky="0" algn="bl" rotWithShape="0" blurRad="152400" dist="38100" dir="5400000">
              <a:srgbClr val="9A7864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山行配画-诗画台/ppt-assets/c-appreciat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640080" cy="274320"/>
          </a:xfrm>
          <a:prstGeom prst="rect">
            <a:avLst/>
          </a:prstGeom>
          <a:solidFill>
            <a:srgbClr val="3A2018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BF1E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品读赏析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C0392B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诗画台 · 品读赏析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A78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古诗《山行》 [唐] 杜牧 · 部编版语文三年级上册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9C2B1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F7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365760" cy="292608"/>
          </a:xfrm>
          <a:prstGeom prst="rect">
            <a:avLst/>
          </a:prstGeom>
          <a:solidFill>
            <a:srgbClr val="3A2018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3657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F1E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名句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20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霜叶红于二月花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27632"/>
            <a:ext cx="8229600" cy="868680"/>
          </a:xfrm>
          <a:prstGeom prst="roundRect">
            <a:avLst>
              <a:gd name="adj" fmla="val 8421"/>
            </a:avLst>
          </a:prstGeom>
          <a:solidFill>
            <a:srgbClr val="FDF2EC"/>
          </a:solidFill>
          <a:ln w="15240">
            <a:solidFill>
              <a:srgbClr val="C0392B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457200" y="175564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400" b="1" spc="200" kern="0" dirty="0">
                <a:solidFill>
                  <a:srgbClr val="3A2018"/>
                </a:solidFill>
                <a:latin typeface="STSong" pitchFamily="34" charset="0"/>
                <a:ea typeface="STSong" pitchFamily="34" charset="-122"/>
                <a:cs typeface="STSong" pitchFamily="34" charset="-120"/>
              </a:rPr>
              <a:t>霜叶 </a:t>
            </a:r>
            <a:pPr algn="ctr" indent="0" marL="0">
              <a:buNone/>
            </a:pPr>
            <a:r>
              <a:rPr lang="en-US" sz="2400" b="1" spc="200" kern="0" dirty="0">
                <a:solidFill>
                  <a:srgbClr val="C0392B"/>
                </a:solidFill>
                <a:latin typeface="STSong" pitchFamily="34" charset="0"/>
                <a:ea typeface="STSong" pitchFamily="34" charset="-122"/>
                <a:cs typeface="STSong" pitchFamily="34" charset="-120"/>
              </a:rPr>
              <a:t>红于 </a:t>
            </a:r>
            <a:pPr algn="ctr" indent="0" marL="0">
              <a:buNone/>
            </a:pPr>
            <a:r>
              <a:rPr lang="en-US" sz="2400" b="1" spc="200" kern="0" dirty="0">
                <a:solidFill>
                  <a:srgbClr val="3A2018"/>
                </a:solidFill>
                <a:latin typeface="STSong" pitchFamily="34" charset="0"/>
                <a:ea typeface="STSong" pitchFamily="34" charset="-122"/>
                <a:cs typeface="STSong" pitchFamily="34" charset="-120"/>
              </a:rPr>
              <a:t>二月花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457200" y="2212848"/>
            <a:ext cx="82296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dirty="0">
                <a:solidFill>
                  <a:srgbClr val="9A78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经霜的枫叶,比二月里的春花还要红艳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548640" y="2834640"/>
            <a:ext cx="4023360" cy="1371600"/>
          </a:xfrm>
          <a:prstGeom prst="roundRect">
            <a:avLst>
              <a:gd name="adj" fmla="val 6667"/>
            </a:avLst>
          </a:prstGeom>
          <a:solidFill>
            <a:srgbClr val="FDF7EF"/>
          </a:solidFill>
          <a:ln w="16510">
            <a:solidFill>
              <a:srgbClr val="9C2B1E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548640" y="2834640"/>
            <a:ext cx="4023360" cy="73152"/>
          </a:xfrm>
          <a:prstGeom prst="rect">
            <a:avLst/>
          </a:prstGeom>
          <a:solidFill>
            <a:srgbClr val="9C2B1E"/>
          </a:solidFill>
          <a:ln/>
        </p:spPr>
      </p:sp>
      <p:sp>
        <p:nvSpPr>
          <p:cNvPr id="11" name="Text 9"/>
          <p:cNvSpPr/>
          <p:nvPr/>
        </p:nvSpPr>
        <p:spPr>
          <a:xfrm>
            <a:off x="548640" y="3035808"/>
            <a:ext cx="4023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9C2B1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妙在“红于”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731520" y="3529584"/>
            <a:ext cx="365760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150" dirty="0">
                <a:solidFill>
                  <a:srgbClr val="5A38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不直说“红”,而是把霜叶和春花作对比,说霜叶比春花还红</a:t>
            </a:r>
            <a:endParaRPr lang="en-US" sz="1150" dirty="0"/>
          </a:p>
        </p:txBody>
      </p:sp>
      <p:sp>
        <p:nvSpPr>
          <p:cNvPr id="13" name="Shape 11"/>
          <p:cNvSpPr/>
          <p:nvPr/>
        </p:nvSpPr>
        <p:spPr>
          <a:xfrm>
            <a:off x="4572000" y="2834640"/>
            <a:ext cx="4023360" cy="1371600"/>
          </a:xfrm>
          <a:prstGeom prst="roundRect">
            <a:avLst>
              <a:gd name="adj" fmla="val 6667"/>
            </a:avLst>
          </a:prstGeom>
          <a:solidFill>
            <a:srgbClr val="FDF7EF"/>
          </a:solidFill>
          <a:ln w="16510">
            <a:solidFill>
              <a:srgbClr val="3A6248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4572000" y="2834640"/>
            <a:ext cx="4023360" cy="73152"/>
          </a:xfrm>
          <a:prstGeom prst="rect">
            <a:avLst/>
          </a:prstGeom>
          <a:solidFill>
            <a:srgbClr val="3A6248"/>
          </a:solidFill>
          <a:ln/>
        </p:spPr>
      </p:sp>
      <p:sp>
        <p:nvSpPr>
          <p:cNvPr id="15" name="Text 13"/>
          <p:cNvSpPr/>
          <p:nvPr/>
        </p:nvSpPr>
        <p:spPr>
          <a:xfrm>
            <a:off x="4572000" y="3035808"/>
            <a:ext cx="4023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3A624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写出生机</a:t>
            </a: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4754880" y="3529584"/>
            <a:ext cx="365760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150" dirty="0">
                <a:solidFill>
                  <a:srgbClr val="5A38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一个“于”字,写出深秋枫林的热烈、绚丽与勃勃生机</a:t>
            </a:r>
            <a:endParaRPr lang="en-US" sz="1150" dirty="0"/>
          </a:p>
        </p:txBody>
      </p:sp>
      <p:sp>
        <p:nvSpPr>
          <p:cNvPr id="17" name="Text 15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A78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古诗《山行》 [唐] 杜牧 · 部编版语文三年级上册</a:t>
            </a:r>
            <a:endParaRPr lang="en-US" sz="850" dirty="0"/>
          </a:p>
        </p:txBody>
      </p:sp>
      <p:sp>
        <p:nvSpPr>
          <p:cNvPr id="18" name="Text 16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9C2B1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F7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365760" cy="292608"/>
          </a:xfrm>
          <a:prstGeom prst="rect">
            <a:avLst/>
          </a:prstGeom>
          <a:solidFill>
            <a:srgbClr val="3A2018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3657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F1E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板书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3A20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山行 · [唐] 杜牧</a:t>
            </a:r>
            <a:endParaRPr lang="en-US" sz="23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6" name="Text 4"/>
          <p:cNvSpPr/>
          <p:nvPr/>
        </p:nvSpPr>
        <p:spPr>
          <a:xfrm>
            <a:off x="548640" y="1783080"/>
            <a:ext cx="804672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000"/>
              </a:lnSpc>
              <a:buNone/>
            </a:pPr>
            <a:r>
              <a:rPr lang="en-US" sz="1700" b="1" dirty="0">
                <a:solidFill>
                  <a:srgbClr val="3A2018"/>
                </a:solidFill>
                <a:latin typeface="STSong" pitchFamily="34" charset="0"/>
                <a:ea typeface="STSong" pitchFamily="34" charset="-122"/>
                <a:cs typeface="STSong" pitchFamily="34" charset="-120"/>
              </a:rPr>
              <a:t>远上寒山石径斜,白云生处有人家。</a:t>
            </a:r>
            <a:endParaRPr lang="en-US" sz="1700" dirty="0"/>
          </a:p>
          <a:p>
            <a:pPr indent="0" marL="0">
              <a:lnSpc>
                <a:spcPts val="3000"/>
              </a:lnSpc>
              <a:buNone/>
            </a:pPr>
            <a:r>
              <a:rPr lang="en-US" sz="1700" b="1" dirty="0">
                <a:solidFill>
                  <a:srgbClr val="3A2018"/>
                </a:solidFill>
                <a:latin typeface="STSong" pitchFamily="34" charset="0"/>
                <a:ea typeface="STSong" pitchFamily="34" charset="-122"/>
                <a:cs typeface="STSong" pitchFamily="34" charset="-120"/>
              </a:rPr>
              <a:t>停车坐爱枫林晚,霜叶红于二月花。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548640" y="283464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3A624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由远及近:寒山石径 → 白云人家 → 停车枫林 → 霜叶红艳</a:t>
            </a:r>
            <a:endParaRPr lang="en-US" sz="1450" dirty="0"/>
          </a:p>
        </p:txBody>
      </p:sp>
      <p:sp>
        <p:nvSpPr>
          <p:cNvPr id="8" name="Text 6"/>
          <p:cNvSpPr/>
          <p:nvPr/>
        </p:nvSpPr>
        <p:spPr>
          <a:xfrm>
            <a:off x="548640" y="338328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9C2B1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坐=因为　红于=比……还红;名句用对比,写深秋枫林之美;爱秋、赞秋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3291840" y="4114800"/>
            <a:ext cx="2560320" cy="365760"/>
          </a:xfrm>
          <a:prstGeom prst="roundRect">
            <a:avLst>
              <a:gd name="adj" fmla="val 12500"/>
            </a:avLst>
          </a:prstGeom>
          <a:solidFill>
            <a:srgbClr val="C0392B"/>
          </a:solidFill>
          <a:ln/>
        </p:spPr>
      </p:sp>
      <p:sp>
        <p:nvSpPr>
          <p:cNvPr id="10" name="Text 8"/>
          <p:cNvSpPr/>
          <p:nvPr/>
        </p:nvSpPr>
        <p:spPr>
          <a:xfrm>
            <a:off x="3291840" y="4105656"/>
            <a:ext cx="25603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诗画台 · 闯关检测</a:t>
            </a:r>
            <a:endParaRPr lang="en-US" sz="1150" dirty="0"/>
          </a:p>
        </p:txBody>
      </p:sp>
      <p:sp>
        <p:nvSpPr>
          <p:cNvPr id="11" name="Text 9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A78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古诗《山行》 [唐] 杜牧 · 部编版语文三年级上册</a:t>
            </a:r>
            <a:endParaRPr lang="en-US" sz="850" dirty="0"/>
          </a:p>
        </p:txBody>
      </p:sp>
      <p:sp>
        <p:nvSpPr>
          <p:cNvPr id="12" name="Text 10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9C2B1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F7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365760" cy="292608"/>
          </a:xfrm>
          <a:prstGeom prst="rect">
            <a:avLst/>
          </a:prstGeom>
          <a:solidFill>
            <a:srgbClr val="3A2018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3657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BF1E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20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背得熟,品得深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DF2EC"/>
          </a:solidFill>
          <a:ln w="12700">
            <a:solidFill>
              <a:srgbClr val="C0392B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8" name="Text 6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0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9A78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有感情地背诵并默写《山行》,注意“斜(xié)、径、霜”的读音与写法。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3E3CC"/>
          </a:solidFill>
          <a:ln w="9525">
            <a:solidFill>
              <a:srgbClr val="E6CBB0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4A7A5A"/>
          </a:solidFill>
          <a:ln/>
        </p:spPr>
      </p:sp>
      <p:sp>
        <p:nvSpPr>
          <p:cNvPr id="12" name="Text 10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0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9A78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用自己的话写一写《山行》描绘的画面(可配简笔画),写出最喜欢的一句和理由。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3E3CC"/>
          </a:solidFill>
          <a:ln w="9525">
            <a:solidFill>
              <a:srgbClr val="E6CBB0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D6A93C"/>
          </a:solidFill>
          <a:ln/>
        </p:spPr>
      </p:sp>
      <p:sp>
        <p:nvSpPr>
          <p:cNvPr id="16" name="Text 14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0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9A78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再找一首写秋的古诗,和《山行》比一比,说说它们对秋天的不同感受。</a:t>
            </a:r>
            <a:endParaRPr lang="en-US" sz="1150" dirty="0"/>
          </a:p>
        </p:txBody>
      </p:sp>
      <p:sp>
        <p:nvSpPr>
          <p:cNvPr id="18" name="Text 16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A78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古诗《山行》 [唐] 杜牧 · 部编版语文三年级上册</a:t>
            </a:r>
            <a:endParaRPr lang="en-US" sz="850" dirty="0"/>
          </a:p>
        </p:txBody>
      </p:sp>
      <p:sp>
        <p:nvSpPr>
          <p:cNvPr id="19" name="Text 17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9C2B1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古诗《山行》</dc:title>
  <dc:subject>PptxGenJS Presentation</dc:subject>
  <dc:creator>光鹿课件</dc:creator>
  <cp:lastModifiedBy>光鹿课件</cp:lastModifiedBy>
  <cp:revision>1</cp:revision>
  <dcterms:created xsi:type="dcterms:W3CDTF">2026-06-15T02:46:51Z</dcterms:created>
  <dcterms:modified xsi:type="dcterms:W3CDTF">2026-06-15T02:46:51Z</dcterms:modified>
</cp:coreProperties>
</file>