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great-wall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great-wall/index.html?sec=1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great-wall/index.html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12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万里长城-长城台/ppt-assets/c-wall2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0C06">
              <a:alpha val="72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3716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spc="400" kern="0" dirty="0">
                <a:solidFill>
                  <a:srgbClr val="F0D9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招牌课 · 电影场景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457200" y="187452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200" b="1" spc="10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万里长城</a:t>
            </a:r>
            <a:endParaRPr lang="en-US" sz="5200" dirty="0"/>
          </a:p>
        </p:txBody>
      </p:sp>
      <p:sp>
        <p:nvSpPr>
          <p:cNvPr id="6" name="Text 3"/>
          <p:cNvSpPr/>
          <p:nvPr/>
        </p:nvSpPr>
        <p:spPr>
          <a:xfrm>
            <a:off x="457200" y="31546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dirty="0">
                <a:solidFill>
                  <a:srgbClr val="F3E6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东起山海关 · 西到嘉峪关 · 中华民族的脊梁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566160" y="4160520"/>
            <a:ext cx="2011680" cy="365760"/>
          </a:xfrm>
          <a:prstGeom prst="roundRect">
            <a:avLst>
              <a:gd name="adj" fmla="val 12500"/>
            </a:avLst>
          </a:prstGeom>
          <a:solidFill>
            <a:srgbClr val="B0820F"/>
          </a:solidFill>
          <a:ln/>
        </p:spPr>
      </p:sp>
      <p:sp>
        <p:nvSpPr>
          <p:cNvPr id="8" name="Text 5"/>
          <p:cNvSpPr/>
          <p:nvPr/>
        </p:nvSpPr>
        <p:spPr>
          <a:xfrm>
            <a:off x="3566160" y="4151376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打开长城台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6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2A1F0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6EFD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导入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2A1F0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长城是谁修的?为什么修?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820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0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4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蜿蜒万里的长城横亘在崇山峻岭之上——它从何而来,又为何而建?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B0820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0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4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了解长城的&lt;b&gt;修建历史、防御作用、构造组成、历史地位&lt;/b&gt;。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9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0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4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在长城台&lt;b&gt;实景导览四板块 → 读懂闯关&lt;/b&gt;,在情境中学历史。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8A74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万里长城 · 部编版历史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A5A0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F6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841248" cy="292608"/>
          </a:xfrm>
          <a:prstGeom prst="rect">
            <a:avLst/>
          </a:prstGeom>
          <a:solidFill>
            <a:srgbClr val="2A1F0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84124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6EFD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修建历史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2A1F0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从战国到明长城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820F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37360"/>
            <a:ext cx="8046720" cy="713232"/>
          </a:xfrm>
          <a:prstGeom prst="roundRect">
            <a:avLst>
              <a:gd name="adj" fmla="val 7692"/>
            </a:avLst>
          </a:prstGeom>
          <a:solidFill>
            <a:srgbClr val="EFE3CB"/>
          </a:solidFill>
          <a:ln w="9525">
            <a:solidFill>
              <a:srgbClr val="E3D2A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828800"/>
            <a:ext cx="73152" cy="530352"/>
          </a:xfrm>
          <a:prstGeom prst="rect">
            <a:avLst/>
          </a:prstGeom>
          <a:solidFill>
            <a:srgbClr val="B0820F"/>
          </a:solidFill>
          <a:ln/>
        </p:spPr>
      </p:sp>
      <p:sp>
        <p:nvSpPr>
          <p:cNvPr id="8" name="Text 6"/>
          <p:cNvSpPr/>
          <p:nvPr/>
        </p:nvSpPr>
        <p:spPr>
          <a:xfrm>
            <a:off x="768096" y="1737360"/>
            <a:ext cx="201168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A1F0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春秋战国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2926080" y="1737360"/>
            <a:ext cx="548640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53401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各诸侯国各自修筑长城防御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2578608"/>
            <a:ext cx="8046720" cy="713232"/>
          </a:xfrm>
          <a:prstGeom prst="roundRect">
            <a:avLst>
              <a:gd name="adj" fmla="val 7692"/>
            </a:avLst>
          </a:prstGeom>
          <a:solidFill>
            <a:srgbClr val="F6EFDF"/>
          </a:solidFill>
          <a:ln w="9525">
            <a:solidFill>
              <a:srgbClr val="E3D2A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548640" y="2670048"/>
            <a:ext cx="73152" cy="530352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12" name="Text 10"/>
          <p:cNvSpPr/>
          <p:nvPr/>
        </p:nvSpPr>
        <p:spPr>
          <a:xfrm>
            <a:off x="768096" y="2578608"/>
            <a:ext cx="201168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A1F0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秦始皇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2926080" y="2578608"/>
            <a:ext cx="548640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53401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统一后连接增修,西起临洮、东到辽东,成万里长城</a:t>
            </a:r>
            <a:endParaRPr lang="en-US" sz="1250" dirty="0"/>
          </a:p>
        </p:txBody>
      </p:sp>
      <p:sp>
        <p:nvSpPr>
          <p:cNvPr id="14" name="Shape 12"/>
          <p:cNvSpPr/>
          <p:nvPr/>
        </p:nvSpPr>
        <p:spPr>
          <a:xfrm>
            <a:off x="548640" y="3419856"/>
            <a:ext cx="8046720" cy="713232"/>
          </a:xfrm>
          <a:prstGeom prst="roundRect">
            <a:avLst>
              <a:gd name="adj" fmla="val 7692"/>
            </a:avLst>
          </a:prstGeom>
          <a:solidFill>
            <a:srgbClr val="EFE3CB"/>
          </a:solidFill>
          <a:ln w="9525">
            <a:solidFill>
              <a:srgbClr val="E3D2A8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48640" y="3511296"/>
            <a:ext cx="73152" cy="530352"/>
          </a:xfrm>
          <a:prstGeom prst="rect">
            <a:avLst/>
          </a:prstGeom>
          <a:solidFill>
            <a:srgbClr val="D9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768096" y="3419856"/>
            <a:ext cx="201168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A1F0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明长城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2926080" y="3419856"/>
            <a:ext cx="548640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53401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现存规模最大、保存最好:东起山海关、西到嘉峪关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548640" y="4434840"/>
            <a:ext cx="8046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7A5A0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注意区分:秦长城(临洮—辽东)与明长城(山海关—嘉峪关)。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8A74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万里长城 · 部编版历史</a:t>
            </a:r>
            <a:endParaRPr lang="en-US" sz="850" dirty="0"/>
          </a:p>
        </p:txBody>
      </p:sp>
      <p:sp>
        <p:nvSpPr>
          <p:cNvPr id="20" name="Text 1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A5A0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F6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709928" cy="292608"/>
          </a:xfrm>
          <a:prstGeom prst="rect">
            <a:avLst/>
          </a:prstGeom>
          <a:solidFill>
            <a:srgbClr val="2A1F0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7099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6EFD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导览 · 防御作用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2A1F0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抵御外敌的钢铁防线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820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92224"/>
            <a:ext cx="77724" cy="777240"/>
          </a:xfrm>
          <a:prstGeom prst="rect">
            <a:avLst/>
          </a:prstGeom>
          <a:solidFill>
            <a:srgbClr val="B0820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737360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0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军事防御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48256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4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抵御北方匈奴等游牧民族南下侵扰。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98064"/>
            <a:ext cx="77724" cy="777240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743200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0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烽火台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54096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4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白天放烟、夜间举火,一台接一台传军情。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9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0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关隘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4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山海关、嘉峪关等扼守要冲。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535424" y="1700784"/>
            <a:ext cx="4187952" cy="2542032"/>
          </a:xfrm>
          <a:prstGeom prst="rect">
            <a:avLst/>
          </a:prstGeom>
          <a:solidFill>
            <a:srgbClr val="1A1208"/>
          </a:solidFill>
          <a:ln w="12700">
            <a:solidFill>
              <a:srgbClr val="E3D2A8"/>
            </a:solidFill>
            <a:prstDash val="solid"/>
          </a:ln>
          <a:effectLst>
            <a:outerShdw sx="100000" sy="100000" kx="0" ky="0" algn="bl" rotWithShape="0" blurRad="152400" dist="38100" dir="5400000">
              <a:srgbClr val="8a7448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万里长城-长城台/ppt-assets/c-wall2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572000" y="1737360"/>
            <a:ext cx="4114800" cy="246888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663440" y="1828800"/>
            <a:ext cx="749808" cy="274320"/>
          </a:xfrm>
          <a:prstGeom prst="rect">
            <a:avLst/>
          </a:prstGeom>
          <a:solidFill>
            <a:srgbClr val="2A1F0C"/>
          </a:solidFill>
          <a:ln/>
        </p:spPr>
      </p:sp>
      <p:sp>
        <p:nvSpPr>
          <p:cNvPr id="18" name="Text 15"/>
          <p:cNvSpPr/>
          <p:nvPr/>
        </p:nvSpPr>
        <p:spPr>
          <a:xfrm>
            <a:off x="4663440" y="1817827"/>
            <a:ext cx="74980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6EFD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长城实景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4572000" y="45720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B0820F"/>
          </a:solidFill>
          <a:ln/>
        </p:spPr>
      </p:sp>
      <p:sp>
        <p:nvSpPr>
          <p:cNvPr id="20" name="Text 17"/>
          <p:cNvSpPr/>
          <p:nvPr/>
        </p:nvSpPr>
        <p:spPr>
          <a:xfrm>
            <a:off x="4572000" y="45628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长城台 · 防御作用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8A74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万里长城 · 部编版历史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A5A0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F6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841248" cy="292608"/>
          </a:xfrm>
          <a:prstGeom prst="rect">
            <a:avLst/>
          </a:prstGeom>
          <a:solidFill>
            <a:srgbClr val="2A1F0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84124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6EFD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构造组成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2A1F0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长城由什么组成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820F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828800"/>
            <a:ext cx="2468880" cy="1828800"/>
          </a:xfrm>
          <a:prstGeom prst="roundRect">
            <a:avLst>
              <a:gd name="adj" fmla="val 5000"/>
            </a:avLst>
          </a:prstGeom>
          <a:solidFill>
            <a:srgbClr val="FBF6EC"/>
          </a:solidFill>
          <a:ln w="17780">
            <a:solidFill>
              <a:srgbClr val="B0820F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828800"/>
            <a:ext cx="2468880" cy="82296"/>
          </a:xfrm>
          <a:prstGeom prst="rect">
            <a:avLst/>
          </a:prstGeom>
          <a:solidFill>
            <a:srgbClr val="B0820F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10312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B082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城墙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94944" y="2651760"/>
            <a:ext cx="2176272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53401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高大坚固,顶可巡逻作战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2798064" y="1828800"/>
            <a:ext cx="2468880" cy="1828800"/>
          </a:xfrm>
          <a:prstGeom prst="roundRect">
            <a:avLst>
              <a:gd name="adj" fmla="val 5000"/>
            </a:avLst>
          </a:prstGeom>
          <a:solidFill>
            <a:srgbClr val="FBF6EC"/>
          </a:solidFill>
          <a:ln w="17780">
            <a:solidFill>
              <a:srgbClr val="B03A2A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798064" y="1828800"/>
            <a:ext cx="2468880" cy="82296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12" name="Text 10"/>
          <p:cNvSpPr/>
          <p:nvPr/>
        </p:nvSpPr>
        <p:spPr>
          <a:xfrm>
            <a:off x="2798064" y="210312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B0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敌楼/烽火台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2944368" y="2651760"/>
            <a:ext cx="2176272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53401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瞭望、驻守、传军情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5047488" y="1828800"/>
            <a:ext cx="2468880" cy="1828800"/>
          </a:xfrm>
          <a:prstGeom prst="roundRect">
            <a:avLst>
              <a:gd name="adj" fmla="val 5000"/>
            </a:avLst>
          </a:prstGeom>
          <a:solidFill>
            <a:srgbClr val="FBF6EC"/>
          </a:solidFill>
          <a:ln w="17780">
            <a:solidFill>
              <a:srgbClr val="D9A93C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047488" y="1828800"/>
            <a:ext cx="2468880" cy="82296"/>
          </a:xfrm>
          <a:prstGeom prst="rect">
            <a:avLst/>
          </a:prstGeom>
          <a:solidFill>
            <a:srgbClr val="D9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5047488" y="210312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D9A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关隘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193792" y="2651760"/>
            <a:ext cx="2176272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53401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山海关、嘉峪关扼要冲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8A74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万里长城 · 部编版历史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A5A0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F6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841248" cy="292608"/>
          </a:xfrm>
          <a:prstGeom prst="rect">
            <a:avLst/>
          </a:prstGeom>
          <a:solidFill>
            <a:srgbClr val="2A1F0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84124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6EFD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历史地位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2A1F0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民族的象征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820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837944"/>
            <a:ext cx="77724" cy="777240"/>
          </a:xfrm>
          <a:prstGeom prst="rect">
            <a:avLst/>
          </a:prstGeom>
          <a:solidFill>
            <a:srgbClr val="B0820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7830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0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世界文化遗产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939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4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万里长城是世界上修建时间最长、工程量最大的古代工程之一,1987 年列入世界文化遗产。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843784"/>
            <a:ext cx="77724" cy="777240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7889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0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民族象征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998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4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长城是中华民族的象征,凝结着古代劳动人民的智慧与血汗。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849624"/>
            <a:ext cx="77724" cy="777240"/>
          </a:xfrm>
          <a:prstGeom prst="rect">
            <a:avLst/>
          </a:prstGeom>
          <a:solidFill>
            <a:srgbClr val="D9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9476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0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一分为二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10565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4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既要看到它的防御价值与象征意义,也要体会修筑给百姓带来的艰辛。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8A74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万里长城 · 部编版历史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A5A0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F6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493776" cy="292608"/>
          </a:xfrm>
          <a:prstGeom prst="rect">
            <a:avLst/>
          </a:prstGeom>
          <a:solidFill>
            <a:srgbClr val="2A1F0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6EFD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2A1F0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万里长城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B0820F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745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2A1F0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修建:战国始建 → 秦始皇连接增修(临洮—辽东)→ 明长城(山海关—嘉峪关)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548640" y="25603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53401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作用:军事防御,抵御北方游牧民族;烽火台传军情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548640" y="32461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7A5A0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地位:世界文化遗产 · 中华民族的象征</a:t>
            </a:r>
            <a:endParaRPr lang="en-US" sz="1450" dirty="0"/>
          </a:p>
        </p:txBody>
      </p:sp>
      <p:sp>
        <p:nvSpPr>
          <p:cNvPr id="9" name="Shape 7"/>
          <p:cNvSpPr/>
          <p:nvPr/>
        </p:nvSpPr>
        <p:spPr>
          <a:xfrm>
            <a:off x="3291840" y="406908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B0820F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05993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长城台 · 在线导览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8A74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万里长城 · 部编版历史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A5A0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F6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2A1F0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6EFD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2A1F0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记历史,明价值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820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FE3CB"/>
          </a:solidFill>
          <a:ln w="12700">
            <a:solidFill>
              <a:srgbClr val="B0820F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B0820F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0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4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用一句话说明长城的主要作用,写出秦长城的西、东两端。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FE3CB"/>
          </a:solidFill>
          <a:ln w="9525">
            <a:solidFill>
              <a:srgbClr val="E3D2A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0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4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在地图上找山海关、嘉峪关,描出明长城大致走向。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FE3CB"/>
          </a:solidFill>
          <a:ln w="9525">
            <a:solidFill>
              <a:srgbClr val="E3D2A8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D9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0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4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查“孟姜女哭长城”,谈修长城给百姓带来什么,如何一分为二看长城。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8A74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万里长城 · 部编版历史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A5A0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A12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万里长城-长城台/ppt-assets/c-wall2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0C06">
              <a:alpha val="6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057400"/>
            <a:ext cx="8229600" cy="82296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8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不到长城非好汉</a:t>
            </a:r>
            <a:endParaRPr lang="en-US" sz="3800" dirty="0"/>
          </a:p>
        </p:txBody>
      </p:sp>
      <p:sp>
        <p:nvSpPr>
          <p:cNvPr id="5" name="Text 2"/>
          <p:cNvSpPr/>
          <p:nvPr/>
        </p:nvSpPr>
        <p:spPr>
          <a:xfrm>
            <a:off x="457200" y="30632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3E6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万里长城 · 中华民族的脊梁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E3D2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万里长城 · 部编版历史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E3D2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万里长城</dc:title>
  <dc:subject>PptxGenJS Presentation</dc:subject>
  <dc:creator>光鹿课件</dc:creator>
  <cp:lastModifiedBy>光鹿课件</cp:lastModifiedBy>
  <cp:revision>1</cp:revision>
  <dcterms:created xsi:type="dcterms:W3CDTF">2026-06-14T18:41:49Z</dcterms:created>
  <dcterms:modified xsi:type="dcterms:W3CDTF">2026-06-14T18:41:49Z</dcterms:modified>
</cp:coreProperties>
</file>