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unction-graph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unction-graph/index.html?tab=linear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unction-graph/index.html?tab=quad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unction-graph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6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次函数-函数台/ppt-assets/c-linea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B36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i="1" spc="200" kern="0" dirty="0">
                <a:solidFill>
                  <a:srgbClr val="CFE0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 = kx + b   ·   y = ax²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函数图像变换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2EC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拖动滑块看图像 · k 定方向陡缓 · b 定交点 · a 定开口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打开函数台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1024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图像里藏着哪些秘密?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同样是直线 &lt;b&gt;y=kx+b&lt;/b&gt;,有的上升、有的下降、有的陡、有的缓 —— 是什么在决定它的样子?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一次函数 &lt;b&gt;y=kx+b&lt;/b&gt; 里 k、b 的作用,二次函数 &lt;b&gt;y=ax²&lt;/b&gt; 里 a 的作用。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&lt;b&gt;拖滑块 → 看图像即时变化 → 归纳规律 → 闯关&lt;/b&gt;,数形结合,看得见。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一次函数与二次函数的图像 · 苏科版数学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585216" cy="292608"/>
          </a:xfrm>
          <a:prstGeom prst="rect">
            <a:avLst/>
          </a:prstGeom>
          <a:solidFill>
            <a:srgbClr val="1024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一次函数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y=kx+b 里 k、b 的作用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1645920"/>
                <a:gridCol w="4754880"/>
              </a:tblGrid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1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参数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43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1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情形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43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1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图像表现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43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0D4FD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k(斜率)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24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k&gt;0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24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y 随 x 增大而增大,直线从左到右上升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0D4FD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k(斜率)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24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k&lt;0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24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y 随 x 增大而减小,直线从左到右下降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0D4FD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|k|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24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|k| 越大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24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直线越陡(倾斜程度越大)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0D4FD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b(截距)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24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b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24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直线与 y 轴交点是 (0, b);b&gt;0 在上方、b&lt;0 在下方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0D4FD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b(截距)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24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b=0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24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直线过原点,y=kx 是正比例函数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4348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在函数台拖 k、b 两个滑块,直线即时重绘,参数与图像一一对应。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一次函数与二次函数的图像 · 苏科版数学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024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一次函数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 k、b,直线就变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 k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k&gt;0 上升、k&lt;0 下降;|k| 越大越陡。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 b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直线上下平移,与 y 轴交于 (0, b)。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看结论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同步显示函数式、交点与所经象限。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6F2"/>
            </a:solidFill>
            <a:prstDash val="solid"/>
          </a:ln>
          <a:effectLst>
            <a:outerShdw sx="100000" sy="100000" kx="0" ky="0" algn="bl" rotWithShape="0" blurRad="152400" dist="38100" dir="5400000">
              <a:srgbClr val="6A83A6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一次函数-函数台/ppt-assets/c-linea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353312" cy="274320"/>
          </a:xfrm>
          <a:prstGeom prst="rect">
            <a:avLst/>
          </a:prstGeom>
          <a:solidFill>
            <a:srgbClr val="10243F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3533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1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y = kx + b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函数台 · 一次函数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一次函数与二次函数的图像 · 苏科版数学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585216" cy="292608"/>
          </a:xfrm>
          <a:prstGeom prst="rect">
            <a:avLst/>
          </a:prstGeom>
          <a:solidFill>
            <a:srgbClr val="1024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二次函数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y=ax² 里 a 的作用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841248"/>
          </a:xfrm>
          <a:prstGeom prst="roundRect">
            <a:avLst>
              <a:gd name="adj" fmla="val 8696"/>
            </a:avLst>
          </a:prstGeom>
          <a:solidFill>
            <a:srgbClr val="F4F8FF"/>
          </a:solidFill>
          <a:ln w="15240">
            <a:solidFill>
              <a:srgbClr val="1F6DF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75564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024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 = </a:t>
            </a:r>
            <a:pPr algn="ctr" indent="0" marL="0">
              <a:buNone/>
            </a:pPr>
            <a:r>
              <a:rPr lang="en-US" sz="2200" b="1" dirty="0">
                <a:solidFill>
                  <a:srgbClr val="CF4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</a:t>
            </a:r>
            <a:pPr algn="ctr" indent="0" marL="0">
              <a:buNone/>
            </a:pPr>
            <a:r>
              <a:rPr lang="en-US" sz="2200" b="1" dirty="0">
                <a:solidFill>
                  <a:srgbClr val="1024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x²</a:t>
            </a:r>
            <a:pPr algn="ctr" indent="0" marL="0">
              <a:buNone/>
            </a:pPr>
            <a:r>
              <a:rPr lang="en-US" sz="2200" dirty="0">
                <a:solidFill>
                  <a:srgbClr val="6A83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  (a≠0)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548640" y="2743200"/>
            <a:ext cx="4023360" cy="1280160"/>
          </a:xfrm>
          <a:prstGeom prst="roundRect">
            <a:avLst>
              <a:gd name="adj" fmla="val 7143"/>
            </a:avLst>
          </a:prstGeom>
          <a:solidFill>
            <a:srgbClr val="F4F8FF"/>
          </a:solidFill>
          <a:ln w="16510">
            <a:solidFill>
              <a:srgbClr val="3FAE7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8640" y="2743200"/>
            <a:ext cx="4023360" cy="73152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294436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a&gt;0 开口向上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731520" y="3456432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2342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有最低点,顶点在原点 (0,0)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0" y="2743200"/>
            <a:ext cx="4023360" cy="1280160"/>
          </a:xfrm>
          <a:prstGeom prst="roundRect">
            <a:avLst>
              <a:gd name="adj" fmla="val 7143"/>
            </a:avLst>
          </a:prstGeom>
          <a:solidFill>
            <a:srgbClr val="F4F8FF"/>
          </a:solidFill>
          <a:ln w="16510">
            <a:solidFill>
              <a:srgbClr val="0D4FD0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0" y="2743200"/>
            <a:ext cx="4023360" cy="73152"/>
          </a:xfrm>
          <a:prstGeom prst="rect">
            <a:avLst/>
          </a:prstGeom>
          <a:solidFill>
            <a:srgbClr val="0D4FD0"/>
          </a:solidFill>
          <a:ln/>
        </p:spPr>
      </p:sp>
      <p:sp>
        <p:nvSpPr>
          <p:cNvPr id="14" name="Text 12"/>
          <p:cNvSpPr/>
          <p:nvPr/>
        </p:nvSpPr>
        <p:spPr>
          <a:xfrm>
            <a:off x="4572000" y="294436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a&lt;0 开口向下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4754880" y="3456432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2342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有最高点,顶点在原点 (0,0)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457200" y="416052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|a| 越大,开口越小(抛物线越窄、越陡);对称轴都是 y 轴。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一次函数与二次函数的图像 · 苏科版数学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024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二次函数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 a,抛物线就变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 a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a&gt;0 开口向上、a&lt;0 开口向下。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看开口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|a| 越大开口越小、抛物线越窄。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记顶点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顶点恒为原点,对称轴是 y 轴。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6F2"/>
            </a:solidFill>
            <a:prstDash val="solid"/>
          </a:ln>
          <a:effectLst>
            <a:outerShdw sx="100000" sy="100000" kx="0" ky="0" algn="bl" rotWithShape="0" blurRad="152400" dist="38100" dir="5400000">
              <a:srgbClr val="6A83A6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一次函数-函数台/ppt-assets/c-qua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10243F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1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y = ax²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函数台 · 二次函数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一次函数与二次函数的图像 · 苏科版数学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365760" cy="292608"/>
          </a:xfrm>
          <a:prstGeom prst="rect">
            <a:avLst/>
          </a:prstGeom>
          <a:solidFill>
            <a:srgbClr val="1024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一次函数与二次函数的图像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024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 = kx + b</a:t>
            </a:r>
            <a:pPr indent="0" marL="0">
              <a:buNone/>
            </a:pPr>
            <a:r>
              <a:rPr lang="en-US" sz="1500" dirty="0">
                <a:solidFill>
                  <a:srgbClr val="6A83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(k≠0):</a:t>
            </a:r>
            <a:pPr indent="0" marL="0">
              <a:buNone/>
            </a:pPr>
            <a:r>
              <a:rPr lang="en-US" sz="1500" b="1" dirty="0">
                <a:solidFill>
                  <a:srgbClr val="0D4FD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k 定方向与陡缓,b 定与 y 轴交点 (0, b)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23774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2342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k&gt;0 上升 · k&lt;0 下降 · |k| 越大越陡 · b=0 过原点(正比例函数 y=kx)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48640" y="2971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024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 = ax²</a:t>
            </a:r>
            <a:pPr indent="0" marL="0">
              <a:buNone/>
            </a:pPr>
            <a:r>
              <a:rPr lang="en-US" sz="1500" dirty="0">
                <a:solidFill>
                  <a:srgbClr val="6A83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(a≠0):</a:t>
            </a:r>
            <a:pPr indent="0" marL="0">
              <a:buNone/>
            </a:pPr>
            <a:r>
              <a:rPr lang="en-US" sz="1500" b="1" dirty="0">
                <a:solidFill>
                  <a:srgbClr val="0D4FD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a&gt;0 开口向上 · a&lt;0 开口向下 · |a| 越大开口越小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548640" y="35204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顶点恒为原点 (0, 0),对称轴是 y 轴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3291840" y="420624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9709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函数台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一次函数与二次函数的图像 · 苏科版数学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1024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画得出,说得清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CFF"/>
          </a:solidFill>
          <a:ln w="12700">
            <a:solidFill>
              <a:srgbClr val="1F6DF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 y=2x+1、y=−x+3 的图像,写出与 y 轴交点坐标,说明 y 随 x 增大如何变化。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E3FF"/>
          </a:solidFill>
          <a:ln w="9525">
            <a:solidFill>
              <a:srgbClr val="C6D6F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同一坐标系画 y=x²、y=2x²、y=−x²,比较开口方向与大小,写出规律。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E3FF"/>
          </a:solidFill>
          <a:ln w="9525">
            <a:solidFill>
              <a:srgbClr val="C6D6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24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已知 y=kx+b 图像过第一、二、三象限,确定 k、b 的符号并举一个解析式。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3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一次函数与二次函数的图像 · 苏科版数学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6E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一次函数-函数台/ppt-assets/c-linea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B36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8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数形结合</a:t>
            </a:r>
            <a:endParaRPr lang="en-US" sz="38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2EC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看图像 · 懂参数 · 用 k、b、a 描述函数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6D6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一次函数与二次函数的图像 · 苏科版数学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6D6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一次函数与二次函数的图像</dc:title>
  <dc:subject>PptxGenJS Presentation</dc:subject>
  <dc:creator>光鹿课件</dc:creator>
  <cp:lastModifiedBy>光鹿课件</cp:lastModifiedBy>
  <cp:revision>1</cp:revision>
  <dcterms:created xsi:type="dcterms:W3CDTF">2026-06-14T14:48:49Z</dcterms:created>
  <dcterms:modified xsi:type="dcterms:W3CDTF">2026-06-14T14:48:49Z</dcterms:modified>
</cp:coreProperties>
</file>