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friction-explore/index.html#0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courseware/friction-explore/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riction-explore/index.html#0" TargetMode="External"/><Relationship Id="rId2" Type="http://schemas.openxmlformats.org/officeDocument/2006/relationships/hyperlink" Target="https://globalaits.com/files/friction-explore/index.html#0" TargetMode="External"/><Relationship Id="rId3" Type="http://schemas.openxmlformats.org/officeDocument/2006/relationships/hyperlink" Target="https://globalaits.com/files/friction-explore/index.html#1" TargetMode="External"/><Relationship Id="rId4" Type="http://schemas.openxmlformats.org/officeDocument/2006/relationships/hyperlink" Target="https://globalaits.com/files/friction-explore/index.html#1" TargetMode="External"/><Relationship Id="rId5" Type="http://schemas.openxmlformats.org/officeDocument/2006/relationships/hyperlink" Target="https://globalaits.com/files/friction-explore/index.html#2" TargetMode="External"/><Relationship Id="rId6" Type="http://schemas.openxmlformats.org/officeDocument/2006/relationships/hyperlink" Target="https://globalaits.com/files/friction-explore/index.html#2" TargetMode="External"/><Relationship Id="rId7" Type="http://schemas.openxmlformats.org/officeDocument/2006/relationships/hyperlink" Target="https://globalaits.com/files/friction-explore/index.html#3" TargetMode="External"/><Relationship Id="rId8" Type="http://schemas.openxmlformats.org/officeDocument/2006/relationships/hyperlink" Target="https://globalaits.com/files/friction-explore/index.html#3" TargetMode="External"/><Relationship Id="rId9" Type="http://schemas.openxmlformats.org/officeDocument/2006/relationships/hyperlink" Target="https://globalaits.com/files/friction-explore/index.html#4" TargetMode="External"/><Relationship Id="rId10" Type="http://schemas.openxmlformats.org/officeDocument/2006/relationships/hyperlink" Target="https://globalaits.com/files/friction-explore/index.html#4" TargetMode="External"/><Relationship Id="rId11" Type="http://schemas.openxmlformats.org/officeDocument/2006/relationships/hyperlink" Target="https://globalaits.com/files/friction-explore/index.html#5" TargetMode="External"/><Relationship Id="rId12" Type="http://schemas.openxmlformats.org/officeDocument/2006/relationships/hyperlink" Target="https://globalaits.com/files/friction-explore/index.html#5" TargetMode="External"/><Relationship Id="rId13" Type="http://schemas.openxmlformats.org/officeDocument/2006/relationships/hyperlink" Target="https://globalaits.com/files/friction-explore/index.html#6" TargetMode="External"/><Relationship Id="rId14" Type="http://schemas.openxmlformats.org/officeDocument/2006/relationships/hyperlink" Target="https://globalaits.com/files/friction-explore/index.html#6" TargetMode="External"/><Relationship Id="rId15" Type="http://schemas.openxmlformats.org/officeDocument/2006/relationships/hyperlink" Target="https://globalaits.com/files/friction-explore/index.html#7" TargetMode="External"/><Relationship Id="rId16" Type="http://schemas.openxmlformats.org/officeDocument/2006/relationships/hyperlink" Target="https://globalaits.com/files/friction-explore/index.html#7" TargetMode="External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riction-explore/index.html#0" TargetMode="External"/><Relationship Id="rId3" Type="http://schemas.openxmlformats.org/officeDocument/2006/relationships/hyperlink" Target="https://globalaits.com/files/friction-explore/index.html#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riction-explore/index.html#1" TargetMode="External"/><Relationship Id="rId3" Type="http://schemas.openxmlformats.org/officeDocument/2006/relationships/hyperlink" Target="https://globalaits.com/files/friction-explore/index.html#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riction-explore/index.html#2" TargetMode="External"/><Relationship Id="rId3" Type="http://schemas.openxmlformats.org/officeDocument/2006/relationships/hyperlink" Target="https://globalaits.com/files/friction-explore/index.html#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friction-explore/index.html#3" TargetMode="External"/><Relationship Id="rId3" Type="http://schemas.openxmlformats.org/officeDocument/2006/relationships/hyperlink" Target="https://globalaits.com/files/friction-explore/index.html#3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滑动摩擦力-探究台/ppt-assets/c-pre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01714">
              <a:alpha val="58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0" y="2743200"/>
            <a:ext cx="9144000" cy="2400300"/>
          </a:xfrm>
          <a:prstGeom prst="rect">
            <a:avLst/>
          </a:prstGeom>
          <a:solidFill>
            <a:srgbClr val="0B100D">
              <a:alpha val="82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457200" y="2907792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spc="200" kern="0" dirty="0">
                <a:solidFill>
                  <a:srgbClr val="FFE0B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人教版义务教育教科书·物理·八年级下册(第八章 第3节 摩擦力)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3236976"/>
            <a:ext cx="8229600" cy="77724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探究滑动摩擦力</a:t>
            </a:r>
            <a:endParaRPr lang="en-US" sz="4200" dirty="0"/>
          </a:p>
        </p:txBody>
      </p:sp>
      <p:sp>
        <p:nvSpPr>
          <p:cNvPr id="7" name="Text 4"/>
          <p:cNvSpPr/>
          <p:nvPr/>
        </p:nvSpPr>
        <p:spPr>
          <a:xfrm>
            <a:off x="457200" y="4059936"/>
            <a:ext cx="82296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dirty="0">
                <a:solidFill>
                  <a:srgbClr val="E7E2D5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弹簧测力计·控制变量的3D探究台 · 配套说课演示</a:t>
            </a:r>
            <a:endParaRPr lang="en-US" sz="1400" dirty="0"/>
          </a:p>
        </p:txBody>
      </p:sp>
      <p:sp>
        <p:nvSpPr>
          <p:cNvPr id="8" name="Text 5">
            <a:hlinkClick r:id="rId2" tooltip="在浏览器中打开互动课件并直达该环节"/>
          </p:cNvPr>
          <p:cNvSpPr/>
          <p:nvPr/>
        </p:nvSpPr>
        <p:spPr>
          <a:xfrm>
            <a:off x="3566160" y="4526280"/>
            <a:ext cx="20116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打开互动课件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7E6E6"/>
          </a:solidFill>
          <a:ln w="12700">
            <a:solidFill>
              <a:srgbClr val="ADAC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一条探究线,一眼看全课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914400" y="1481328"/>
            <a:ext cx="7315200" cy="3017520"/>
          </a:xfrm>
          <a:prstGeom prst="roundRect">
            <a:avLst>
              <a:gd name="adj" fmla="val 3030"/>
            </a:avLst>
          </a:prstGeom>
          <a:solidFill>
            <a:srgbClr val="2E4B3C"/>
          </a:solidFill>
          <a:ln/>
          <a:effectLst>
            <a:outerShdw sx="100000" sy="100000" kx="0" ky="0" algn="bl" rotWithShape="0" blurRad="101600" dist="38100" dir="8100000">
              <a:srgbClr val="000000">
                <a:alpha val="25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1325880" y="1691640"/>
            <a:ext cx="6492240" cy="2651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ts val="2700"/>
              </a:lnSpc>
              <a:buNone/>
            </a:pPr>
            <a:r>
              <a:rPr lang="en-US" sz="190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探究滑动摩擦力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b="1" dirty="0">
                <a:solidFill>
                  <a:srgbClr val="FFE3A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一、测量原理:匀速直线拉动 → 拉力 = 滑动摩擦力(二力平衡)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二、方法:控制变量法(每次只改变一个因素)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三、压力越大 → 滑动摩擦力越大(接触面不变)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四、接触面越粗糙 → 滑动摩擦力越大(压力不变)</a:t>
            </a:r>
            <a:endParaRPr lang="en-US" sz="1900" dirty="0"/>
          </a:p>
          <a:p>
            <a:pPr algn="l" indent="0" marL="0">
              <a:lnSpc>
                <a:spcPts val="2700"/>
              </a:lnSpc>
              <a:buNone/>
            </a:pPr>
            <a:r>
              <a:rPr lang="en-US" sz="1450" dirty="0">
                <a:solidFill>
                  <a:srgbClr val="F2F7F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五、与接触面积、运动速度无关</a:t>
            </a:r>
            <a:endParaRPr lang="en-US" sz="1900" dirty="0"/>
          </a:p>
        </p:txBody>
      </p:sp>
      <p:sp>
        <p:nvSpPr>
          <p:cNvPr id="12" name="Text 10"/>
          <p:cNvSpPr/>
          <p:nvPr/>
        </p:nvSpPr>
        <p:spPr>
          <a:xfrm>
            <a:off x="914400" y="4572000"/>
            <a:ext cx="7315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(屏幕板书与黑板手写板书配合:公式必由教师在黑板郑重写下)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板书设计　10 / 11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3330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滑动摩擦力-探究台/ppt-assets/c-pres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100D">
              <a:alpha val="72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237744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45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探究滑动摩擦力 · 恳请各位老师批评指正</a:t>
            </a:r>
            <a:endParaRPr lang="en-US" sz="3000" dirty="0"/>
          </a:p>
        </p:txBody>
      </p:sp>
      <p:sp>
        <p:nvSpPr>
          <p:cNvPr id="5" name="Text 2">
            <a:hlinkClick r:id="rId2" tooltip="打开课件资源页"/>
          </p:cNvPr>
          <p:cNvSpPr/>
          <p:nvPr/>
        </p:nvSpPr>
        <p:spPr>
          <a:xfrm>
            <a:off x="457200" y="315468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u="sng" dirty="0">
                <a:solidFill>
                  <a:srgbClr val="F9C99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资源页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课件、教学设计、使用说明完整资源包：globalaits.com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457200" y="466344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B0AA9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人教版物理八下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FBEDE6"/>
          </a:solidFill>
          <a:ln w="12700">
            <a:solidFill>
              <a:srgbClr val="F3C3AB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教材分析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把摩擦变成可测的实验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54864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DF3EE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73152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已学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3152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力与二力平衡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弹簧测力计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摩擦的生活现象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309067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342900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3F2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361188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本课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61188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匀速拉动测 f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控制变量法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压力的影响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粗糙程度的影响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5971032" y="233172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000" b="1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→</a:t>
            </a:r>
            <a:endParaRPr lang="en-US" sz="2000" dirty="0"/>
          </a:p>
        </p:txBody>
      </p:sp>
      <p:sp>
        <p:nvSpPr>
          <p:cNvPr id="18" name="Shape 16"/>
          <p:cNvSpPr/>
          <p:nvPr/>
        </p:nvSpPr>
        <p:spPr>
          <a:xfrm>
            <a:off x="6309360" y="1600200"/>
            <a:ext cx="2560320" cy="1828800"/>
          </a:xfrm>
          <a:prstGeom prst="roundRect">
            <a:avLst>
              <a:gd name="adj" fmla="val 4500"/>
            </a:avLst>
          </a:prstGeom>
          <a:solidFill>
            <a:srgbClr val="F0F7F3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76200" dist="254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6492240" y="178308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后续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6492240" y="2176272"/>
            <a:ext cx="2194560" cy="1143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增大与减小摩擦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机械效率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力学综合</a:t>
            </a:r>
            <a:endParaRPr lang="en-US" sz="1250" dirty="0"/>
          </a:p>
        </p:txBody>
      </p:sp>
      <p:sp>
        <p:nvSpPr>
          <p:cNvPr id="21" name="Text 19"/>
          <p:cNvSpPr/>
          <p:nvPr/>
        </p:nvSpPr>
        <p:spPr>
          <a:xfrm>
            <a:off x="548640" y="3794760"/>
            <a:ext cx="8092440" cy="7772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核心价值: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探究滑动摩擦力是控制变量法与二力平衡的综合应用:学生由'匀速时拉力=摩擦力'测得 f,再分别改变压力与粗糙程度归纳规律,是发展科学探究能力的关键一课。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教材定位　2 / 11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学情分析 · 重点难点</a:t>
            </a:r>
            <a:endParaRPr lang="en-US" sz="2700" dirty="0"/>
          </a:p>
        </p:txBody>
      </p:sp>
      <p:sp>
        <p:nvSpPr>
          <p:cNvPr id="10" name="Text 8"/>
          <p:cNvSpPr/>
          <p:nvPr/>
        </p:nvSpPr>
        <p:spPr>
          <a:xfrm>
            <a:off x="502920" y="1737360"/>
            <a:ext cx="4114800" cy="1645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300"/>
              </a:lnSpc>
              <a:buNone/>
            </a:pPr>
            <a:r>
              <a:rPr lang="en-US" sz="15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学情基础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会用弹簧测力计、懂二力平衡,但易忽视'必须匀速'的前提;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控制变量时常分不清该保持什么不变;</a:t>
            </a:r>
            <a:endParaRPr lang="en-US" sz="1250" dirty="0"/>
          </a:p>
          <a:p>
            <a:pPr indent="0" marL="0">
              <a:lnSpc>
                <a:spcPts val="23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· 摩擦力看不见,因果关系需要可视化支撑。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4754880" y="1554480"/>
            <a:ext cx="3931920" cy="2286000"/>
          </a:xfrm>
          <a:prstGeom prst="roundRect">
            <a:avLst>
              <a:gd name="adj" fmla="val 3600"/>
            </a:avLst>
          </a:prstGeom>
          <a:solidFill>
            <a:srgbClr val="FFF4EA"/>
          </a:solidFill>
          <a:ln w="19050">
            <a:solidFill>
              <a:srgbClr val="6E5AE6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956048" y="1737360"/>
            <a:ext cx="3584448" cy="20116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教学重点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用'匀速拉动法'测滑动摩擦力;用控制变量法得出滑动摩擦力与压力、接触面粗糙程度的关系。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教学难点</a:t>
            </a:r>
            <a:endParaRPr lang="en-US" sz="125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理解'必须匀速直线运动,拉力才等于摩擦力',以及控制变量法中应保持哪个量不变。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548640" y="4069080"/>
            <a:ext cx="809244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2400"/>
              </a:lnSpc>
              <a:buNone/>
            </a:pPr>
            <a:r>
              <a:rPr lang="en-US" sz="14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突破策略:</a:t>
            </a:r>
            <a:pPr indent="0" marL="0">
              <a:lnSpc>
                <a:spcPts val="2400"/>
              </a:lnSpc>
              <a:buNone/>
            </a:pPr>
            <a:r>
              <a:rPr lang="en-US" sz="140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用3D探究台把'匀速拉动'与'F=f 二力平衡'用等长反向箭头呈现,两个探究各控一变量,把抽象规律变成看得见的对比。</a:t>
            </a:r>
            <a:endParaRPr lang="en-US" sz="1400" dirty="0"/>
          </a:p>
        </p:txBody>
      </p:sp>
      <p:sp>
        <p:nvSpPr>
          <p:cNvPr id="14" name="Text 12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学情 · 重难点　3 / 11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024128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三维目标,一条探究主线</a:t>
            </a:r>
            <a:endParaRPr lang="en-US" sz="2700" dirty="0"/>
          </a:p>
        </p:txBody>
      </p:sp>
      <p:sp>
        <p:nvSpPr>
          <p:cNvPr id="10" name="Shape 8"/>
          <p:cNvSpPr/>
          <p:nvPr/>
        </p:nvSpPr>
        <p:spPr>
          <a:xfrm>
            <a:off x="457200" y="1499616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DF6F2"/>
          </a:solidFill>
          <a:ln/>
        </p:spPr>
      </p:sp>
      <p:sp>
        <p:nvSpPr>
          <p:cNvPr id="11" name="Shape 9"/>
          <p:cNvSpPr/>
          <p:nvPr/>
        </p:nvSpPr>
        <p:spPr>
          <a:xfrm>
            <a:off x="594360" y="1673352"/>
            <a:ext cx="566928" cy="566928"/>
          </a:xfrm>
          <a:prstGeom prst="ellipse">
            <a:avLst/>
          </a:prstGeom>
          <a:solidFill>
            <a:srgbClr val="E0682C"/>
          </a:solidFill>
          <a:ln/>
        </p:spPr>
      </p:sp>
      <p:sp>
        <p:nvSpPr>
          <p:cNvPr id="12" name="Text 10"/>
          <p:cNvSpPr/>
          <p:nvPr/>
        </p:nvSpPr>
        <p:spPr>
          <a:xfrm>
            <a:off x="594360" y="1673352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1371600" y="1554480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知识与技能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知道滑动摩擦力的大小与压力、接触面粗糙程度有关,会用弹簧测力计匀速拉动法测滑动摩擦力。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57200" y="2487168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9F6"/>
          </a:solidFill>
          <a:ln/>
        </p:spPr>
      </p:sp>
      <p:sp>
        <p:nvSpPr>
          <p:cNvPr id="15" name="Shape 13"/>
          <p:cNvSpPr/>
          <p:nvPr/>
        </p:nvSpPr>
        <p:spPr>
          <a:xfrm>
            <a:off x="594360" y="2660904"/>
            <a:ext cx="566928" cy="566928"/>
          </a:xfrm>
          <a:prstGeom prst="ellipse">
            <a:avLst/>
          </a:prstGeom>
          <a:solidFill>
            <a:srgbClr val="3F9B6E"/>
          </a:solidFill>
          <a:ln/>
        </p:spPr>
      </p:sp>
      <p:sp>
        <p:nvSpPr>
          <p:cNvPr id="16" name="Text 14"/>
          <p:cNvSpPr/>
          <p:nvPr/>
        </p:nvSpPr>
        <p:spPr>
          <a:xfrm>
            <a:off x="594360" y="2660904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</a:t>
            </a:r>
            <a:endParaRPr lang="en-US" sz="2200" dirty="0"/>
          </a:p>
        </p:txBody>
      </p:sp>
      <p:sp>
        <p:nvSpPr>
          <p:cNvPr id="17" name="Text 15"/>
          <p:cNvSpPr/>
          <p:nvPr/>
        </p:nvSpPr>
        <p:spPr>
          <a:xfrm>
            <a:off x="1371600" y="2542032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过程与方法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通过3D探究台运用控制变量法分别研究两个因素,体会'匀速时拉力=摩擦力'的二力平衡思想。</a:t>
            </a:r>
            <a:endParaRPr lang="en-US" sz="1500" dirty="0"/>
          </a:p>
        </p:txBody>
      </p:sp>
      <p:sp>
        <p:nvSpPr>
          <p:cNvPr id="18" name="Shape 16"/>
          <p:cNvSpPr/>
          <p:nvPr/>
        </p:nvSpPr>
        <p:spPr>
          <a:xfrm>
            <a:off x="457200" y="3474720"/>
            <a:ext cx="8229600" cy="896112"/>
          </a:xfrm>
          <a:prstGeom prst="roundRect">
            <a:avLst>
              <a:gd name="adj" fmla="val 12245"/>
            </a:avLst>
          </a:prstGeom>
          <a:solidFill>
            <a:srgbClr val="F3F8FC"/>
          </a:solidFill>
          <a:ln/>
        </p:spPr>
      </p:sp>
      <p:sp>
        <p:nvSpPr>
          <p:cNvPr id="19" name="Shape 17"/>
          <p:cNvSpPr/>
          <p:nvPr/>
        </p:nvSpPr>
        <p:spPr>
          <a:xfrm>
            <a:off x="594360" y="3648456"/>
            <a:ext cx="566928" cy="566928"/>
          </a:xfrm>
          <a:prstGeom prst="ellipse">
            <a:avLst/>
          </a:prstGeom>
          <a:solidFill>
            <a:srgbClr val="3A8FD0"/>
          </a:solidFill>
          <a:ln/>
        </p:spPr>
      </p:sp>
      <p:sp>
        <p:nvSpPr>
          <p:cNvPr id="20" name="Text 18"/>
          <p:cNvSpPr/>
          <p:nvPr/>
        </p:nvSpPr>
        <p:spPr>
          <a:xfrm>
            <a:off x="594360" y="3648456"/>
            <a:ext cx="56692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3</a:t>
            </a:r>
            <a:endParaRPr lang="en-US" sz="2200" dirty="0"/>
          </a:p>
        </p:txBody>
      </p:sp>
      <p:sp>
        <p:nvSpPr>
          <p:cNvPr id="21" name="Text 19"/>
          <p:cNvSpPr/>
          <p:nvPr/>
        </p:nvSpPr>
        <p:spPr>
          <a:xfrm>
            <a:off x="1371600" y="3529584"/>
            <a:ext cx="717804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2100"/>
              </a:lnSpc>
              <a:buNone/>
            </a:pPr>
            <a:r>
              <a:rPr lang="en-US" sz="15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情感·态度·价值观</a:t>
            </a:r>
            <a:endParaRPr lang="en-US" sz="1500" dirty="0"/>
          </a:p>
          <a:p>
            <a:pPr indent="0" marL="0">
              <a:lnSpc>
                <a:spcPts val="2100"/>
              </a:lnSpc>
              <a:buNone/>
            </a:pPr>
            <a:r>
              <a:rPr lang="en-US" sz="12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在控制变量与归纳结论中发展严谨的科学探究态度。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教学目标　4 / 11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325880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教学流程总览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七环节,一条探究主线</a:t>
            </a:r>
            <a:endParaRPr lang="en-US" sz="2700" dirty="0"/>
          </a:p>
        </p:txBody>
      </p:sp>
      <p:sp>
        <p:nvSpPr>
          <p:cNvPr id="10" name="Shape 8">
            <a:hlinkClick r:id="rId1" tooltip="打开课件并直达该环节"/>
          </p:cNvPr>
          <p:cNvSpPr/>
          <p:nvPr/>
        </p:nvSpPr>
        <p:spPr>
          <a:xfrm>
            <a:off x="41148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55778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050" dirty="0"/>
          </a:p>
        </p:txBody>
      </p:sp>
      <p:sp>
        <p:nvSpPr>
          <p:cNvPr id="12" name="Text 10">
            <a:hlinkClick r:id="rId2" tooltip="打开课件并直达该环节"/>
          </p:cNvPr>
          <p:cNvSpPr/>
          <p:nvPr/>
        </p:nvSpPr>
        <p:spPr>
          <a:xfrm>
            <a:off x="182880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55778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候课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5778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探究台动画</a:t>
            </a:r>
            <a:endParaRPr lang="en-US" sz="1100" dirty="0"/>
          </a:p>
        </p:txBody>
      </p:sp>
      <p:sp>
        <p:nvSpPr>
          <p:cNvPr id="15" name="Shape 13">
            <a:hlinkClick r:id="rId3" tooltip="打开课件并直达该环节"/>
          </p:cNvPr>
          <p:cNvSpPr/>
          <p:nvPr/>
        </p:nvSpPr>
        <p:spPr>
          <a:xfrm>
            <a:off x="256032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270662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环节1</a:t>
            </a:r>
            <a:endParaRPr lang="en-US" sz="1050" dirty="0"/>
          </a:p>
        </p:txBody>
      </p:sp>
      <p:sp>
        <p:nvSpPr>
          <p:cNvPr id="17" name="Text 15">
            <a:hlinkClick r:id="rId4" tooltip="打开课件并直达该环节"/>
          </p:cNvPr>
          <p:cNvSpPr/>
          <p:nvPr/>
        </p:nvSpPr>
        <p:spPr>
          <a:xfrm>
            <a:off x="397764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18" name="Text 16"/>
          <p:cNvSpPr/>
          <p:nvPr/>
        </p:nvSpPr>
        <p:spPr>
          <a:xfrm>
            <a:off x="270662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情境导入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270662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摩擦跟什么有关</a:t>
            </a:r>
            <a:endParaRPr lang="en-US" sz="1100" dirty="0"/>
          </a:p>
        </p:txBody>
      </p:sp>
      <p:sp>
        <p:nvSpPr>
          <p:cNvPr id="20" name="Shape 18">
            <a:hlinkClick r:id="rId5" tooltip="打开课件并直达该环节"/>
          </p:cNvPr>
          <p:cNvSpPr/>
          <p:nvPr/>
        </p:nvSpPr>
        <p:spPr>
          <a:xfrm>
            <a:off x="470916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85546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环节2</a:t>
            </a:r>
            <a:endParaRPr lang="en-US" sz="1050" dirty="0"/>
          </a:p>
        </p:txBody>
      </p:sp>
      <p:sp>
        <p:nvSpPr>
          <p:cNvPr id="22" name="Text 20">
            <a:hlinkClick r:id="rId6" tooltip="打开课件并直达该环节"/>
          </p:cNvPr>
          <p:cNvSpPr/>
          <p:nvPr/>
        </p:nvSpPr>
        <p:spPr>
          <a:xfrm>
            <a:off x="612648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3" name="Text 21"/>
          <p:cNvSpPr/>
          <p:nvPr/>
        </p:nvSpPr>
        <p:spPr>
          <a:xfrm>
            <a:off x="485546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认识原理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485546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匀速·二力平衡</a:t>
            </a:r>
            <a:endParaRPr lang="en-US" sz="1100" dirty="0"/>
          </a:p>
        </p:txBody>
      </p:sp>
      <p:sp>
        <p:nvSpPr>
          <p:cNvPr id="25" name="Shape 23">
            <a:hlinkClick r:id="rId7" tooltip="打开课件并直达该环节"/>
          </p:cNvPr>
          <p:cNvSpPr/>
          <p:nvPr/>
        </p:nvSpPr>
        <p:spPr>
          <a:xfrm>
            <a:off x="6858000" y="1481328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5F3FD"/>
          </a:solidFill>
          <a:ln w="19050">
            <a:solidFill>
              <a:srgbClr val="6E5AE6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26" name="Text 24"/>
          <p:cNvSpPr/>
          <p:nvPr/>
        </p:nvSpPr>
        <p:spPr>
          <a:xfrm>
            <a:off x="7004304" y="1591056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环节3</a:t>
            </a:r>
            <a:endParaRPr lang="en-US" sz="1050" dirty="0"/>
          </a:p>
        </p:txBody>
      </p:sp>
      <p:sp>
        <p:nvSpPr>
          <p:cNvPr id="27" name="Text 25">
            <a:hlinkClick r:id="rId8" tooltip="打开课件并直达该环节"/>
          </p:cNvPr>
          <p:cNvSpPr/>
          <p:nvPr/>
        </p:nvSpPr>
        <p:spPr>
          <a:xfrm>
            <a:off x="8275320" y="1572768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8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28" name="Text 26"/>
          <p:cNvSpPr/>
          <p:nvPr/>
        </p:nvSpPr>
        <p:spPr>
          <a:xfrm>
            <a:off x="7004304" y="1865376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探究压力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7004304" y="2258568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压力越大f越大</a:t>
            </a:r>
            <a:endParaRPr lang="en-US" sz="1100" dirty="0"/>
          </a:p>
        </p:txBody>
      </p:sp>
      <p:sp>
        <p:nvSpPr>
          <p:cNvPr id="30" name="Shape 28">
            <a:hlinkClick r:id="rId9" tooltip="打开课件并直达该环节"/>
          </p:cNvPr>
          <p:cNvSpPr/>
          <p:nvPr/>
        </p:nvSpPr>
        <p:spPr>
          <a:xfrm>
            <a:off x="41148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2F8F5"/>
          </a:solidFill>
          <a:ln w="19050">
            <a:solidFill>
              <a:srgbClr val="3F9B6E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55778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环节4</a:t>
            </a:r>
            <a:endParaRPr lang="en-US" sz="1050" dirty="0"/>
          </a:p>
        </p:txBody>
      </p:sp>
      <p:sp>
        <p:nvSpPr>
          <p:cNvPr id="32" name="Text 30">
            <a:hlinkClick r:id="rId10" tooltip="打开课件并直达该环节"/>
          </p:cNvPr>
          <p:cNvSpPr/>
          <p:nvPr/>
        </p:nvSpPr>
        <p:spPr>
          <a:xfrm>
            <a:off x="182880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0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3" name="Text 31"/>
          <p:cNvSpPr/>
          <p:nvPr/>
        </p:nvSpPr>
        <p:spPr>
          <a:xfrm>
            <a:off x="55778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探究粗糙</a:t>
            </a:r>
            <a:endParaRPr lang="en-US" sz="1600" dirty="0"/>
          </a:p>
        </p:txBody>
      </p:sp>
      <p:sp>
        <p:nvSpPr>
          <p:cNvPr id="34" name="Text 32"/>
          <p:cNvSpPr/>
          <p:nvPr/>
        </p:nvSpPr>
        <p:spPr>
          <a:xfrm>
            <a:off x="55778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越糙f越大</a:t>
            </a:r>
            <a:endParaRPr lang="en-US" sz="1100" dirty="0"/>
          </a:p>
        </p:txBody>
      </p:sp>
      <p:sp>
        <p:nvSpPr>
          <p:cNvPr id="35" name="Shape 33">
            <a:hlinkClick r:id="rId11" tooltip="打开课件并直达该环节"/>
          </p:cNvPr>
          <p:cNvSpPr/>
          <p:nvPr/>
        </p:nvSpPr>
        <p:spPr>
          <a:xfrm>
            <a:off x="256032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1F7FC"/>
          </a:solidFill>
          <a:ln w="19050">
            <a:solidFill>
              <a:srgbClr val="3A8FD0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36" name="Text 34"/>
          <p:cNvSpPr/>
          <p:nvPr/>
        </p:nvSpPr>
        <p:spPr>
          <a:xfrm>
            <a:off x="270662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环节5</a:t>
            </a:r>
            <a:endParaRPr lang="en-US" sz="1050" dirty="0"/>
          </a:p>
        </p:txBody>
      </p:sp>
      <p:sp>
        <p:nvSpPr>
          <p:cNvPr id="37" name="Text 35">
            <a:hlinkClick r:id="rId12" tooltip="打开课件并直达该环节"/>
          </p:cNvPr>
          <p:cNvSpPr/>
          <p:nvPr/>
        </p:nvSpPr>
        <p:spPr>
          <a:xfrm>
            <a:off x="397764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2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38" name="Text 36"/>
          <p:cNvSpPr/>
          <p:nvPr/>
        </p:nvSpPr>
        <p:spPr>
          <a:xfrm>
            <a:off x="270662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归纳结论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270662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两因素</a:t>
            </a:r>
            <a:endParaRPr lang="en-US" sz="1100" dirty="0"/>
          </a:p>
        </p:txBody>
      </p:sp>
      <p:sp>
        <p:nvSpPr>
          <p:cNvPr id="40" name="Shape 38">
            <a:hlinkClick r:id="rId13" tooltip="打开课件并直达该环节"/>
          </p:cNvPr>
          <p:cNvSpPr/>
          <p:nvPr/>
        </p:nvSpPr>
        <p:spPr>
          <a:xfrm>
            <a:off x="470916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DF4F0"/>
          </a:solidFill>
          <a:ln w="19050">
            <a:solidFill>
              <a:srgbClr val="E0682C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1" name="Text 39"/>
          <p:cNvSpPr/>
          <p:nvPr/>
        </p:nvSpPr>
        <p:spPr>
          <a:xfrm>
            <a:off x="485546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环节6</a:t>
            </a:r>
            <a:endParaRPr lang="en-US" sz="1050" dirty="0"/>
          </a:p>
        </p:txBody>
      </p:sp>
      <p:sp>
        <p:nvSpPr>
          <p:cNvPr id="42" name="Text 40">
            <a:hlinkClick r:id="rId14" tooltip="打开课件并直达该环节"/>
          </p:cNvPr>
          <p:cNvSpPr/>
          <p:nvPr/>
        </p:nvSpPr>
        <p:spPr>
          <a:xfrm>
            <a:off x="612648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E0682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4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485546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改进应用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485546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拉木板·增减摩擦</a:t>
            </a:r>
            <a:endParaRPr lang="en-US" sz="1100" dirty="0"/>
          </a:p>
        </p:txBody>
      </p:sp>
      <p:sp>
        <p:nvSpPr>
          <p:cNvPr id="45" name="Shape 43">
            <a:hlinkClick r:id="rId15" tooltip="打开课件并直达该环节"/>
          </p:cNvPr>
          <p:cNvSpPr/>
          <p:nvPr/>
        </p:nvSpPr>
        <p:spPr>
          <a:xfrm>
            <a:off x="6858000" y="2871216"/>
            <a:ext cx="1920240" cy="1207008"/>
          </a:xfrm>
          <a:prstGeom prst="roundRect">
            <a:avLst>
              <a:gd name="adj" fmla="val 6818"/>
            </a:avLst>
          </a:prstGeom>
          <a:solidFill>
            <a:srgbClr val="FBF2F0"/>
          </a:solidFill>
          <a:ln w="19050">
            <a:solidFill>
              <a:srgbClr val="C0452A"/>
            </a:solidFill>
            <a:prstDash val="solid"/>
          </a:ln>
          <a:effectLst>
            <a:outerShdw sx="100000" sy="100000" kx="0" ky="0" algn="bl" rotWithShape="0" blurRad="63500" dist="25400" dir="8100000">
              <a:srgbClr val="000000">
                <a:alpha val="10000"/>
              </a:srgbClr>
            </a:outerShdw>
          </a:effectLst>
        </p:spPr>
      </p:sp>
      <p:sp>
        <p:nvSpPr>
          <p:cNvPr id="46" name="Text 44"/>
          <p:cNvSpPr/>
          <p:nvPr/>
        </p:nvSpPr>
        <p:spPr>
          <a:xfrm>
            <a:off x="7004304" y="2980944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环节7</a:t>
            </a:r>
            <a:endParaRPr lang="en-US" sz="1050" dirty="0"/>
          </a:p>
        </p:txBody>
      </p:sp>
      <p:sp>
        <p:nvSpPr>
          <p:cNvPr id="47" name="Text 45">
            <a:hlinkClick r:id="rId16" tooltip="打开课件并直达该环节"/>
          </p:cNvPr>
          <p:cNvSpPr/>
          <p:nvPr/>
        </p:nvSpPr>
        <p:spPr>
          <a:xfrm>
            <a:off x="8275320" y="2962656"/>
            <a:ext cx="3657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100" u="sng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6" invalidUrl="" action="" tgtFrame="" tooltip="打开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</a:t>
            </a:r>
            <a:endParaRPr lang="en-US" sz="1100" dirty="0"/>
          </a:p>
        </p:txBody>
      </p:sp>
      <p:sp>
        <p:nvSpPr>
          <p:cNvPr id="48" name="Text 46"/>
          <p:cNvSpPr/>
          <p:nvPr/>
        </p:nvSpPr>
        <p:spPr>
          <a:xfrm>
            <a:off x="7004304" y="3255264"/>
            <a:ext cx="164592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闯关小结</a:t>
            </a:r>
            <a:endParaRPr lang="en-US" sz="1600" dirty="0"/>
          </a:p>
        </p:txBody>
      </p:sp>
      <p:sp>
        <p:nvSpPr>
          <p:cNvPr id="49" name="Text 47"/>
          <p:cNvSpPr/>
          <p:nvPr/>
        </p:nvSpPr>
        <p:spPr>
          <a:xfrm>
            <a:off x="7004304" y="3648456"/>
            <a:ext cx="16459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</a:t>
            </a:r>
            <a:endParaRPr lang="en-US" sz="1100" dirty="0"/>
          </a:p>
        </p:txBody>
      </p:sp>
      <p:sp>
        <p:nvSpPr>
          <p:cNvPr id="50" name="Text 48"/>
          <p:cNvSpPr/>
          <p:nvPr/>
        </p:nvSpPr>
        <p:spPr>
          <a:xfrm>
            <a:off x="457200" y="4370832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spc="100" kern="0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匀速拉动(F=f) → 控制变量 → 探究压力 → 探究粗糙度 → 归纳规律</a:t>
            </a:r>
            <a:endParaRPr lang="en-US" sz="1400" dirty="0"/>
          </a:p>
        </p:txBody>
      </p:sp>
      <p:sp>
        <p:nvSpPr>
          <p:cNvPr id="51" name="Text 49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流程总览　5 / 11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F7E9E5"/>
          </a:solidFill>
          <a:ln w="12700">
            <a:solidFill>
              <a:srgbClr val="E6B5AA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环节一 · 测量原理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匀速拉动:拉力 = 滑动摩擦力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滑动摩擦力-探究台/_assets/stage0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匀速前提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只有匀速直线运动,拉力与摩擦力才平衡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二力平衡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F 与 f 等大反向,示数即 f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C0452A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C045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弹簧测力计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水平拉动,读出示数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6 / 11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EEBFC"/>
          </a:solidFill>
          <a:ln w="12700">
            <a:solidFill>
              <a:srgbClr val="C5BDF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环节二 · 探究压力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接触面不变,压力越大 f 越大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滑动摩擦力-探究台/_assets/stage1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控制变量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保持接触面(木板)不变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加砝码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增大压力,看 f 增大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6E5AE6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6E5AE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压力越大,滑动摩擦力越大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7 / 11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2080260" cy="310896"/>
          </a:xfrm>
          <a:prstGeom prst="rect">
            <a:avLst/>
          </a:prstGeom>
          <a:solidFill>
            <a:srgbClr val="E8F3EE"/>
          </a:solidFill>
          <a:ln w="12700">
            <a:solidFill>
              <a:srgbClr val="B2D7C5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环节三 · 探究粗糙度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压力不变,越粗糙 f 越大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滑动摩擦力-探究台/_assets/stage2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控制变量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保持压力(同一木块)不变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换接触面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玻璃 → 木板 → 毛巾,f 增大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F9B6E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F9B6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结论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接触面越粗糙,滑动摩擦力越大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8 / 11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4318711"/>
            <a:ext cx="1554480" cy="963778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8023860" y="4474616"/>
            <a:ext cx="1051560" cy="65196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275320" y="4630522"/>
            <a:ext cx="548640" cy="340157"/>
          </a:xfrm>
          <a:prstGeom prst="ellipse">
            <a:avLst/>
          </a:prstGeom>
          <a:solidFill>
            <a:srgbClr val="FFFFFF">
              <a:alpha val="0"/>
            </a:srgbClr>
          </a:solidFill>
          <a:ln w="20320">
            <a:solidFill>
              <a:srgbClr val="E8E5FB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457200" y="475488"/>
            <a:ext cx="402336" cy="274320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6E5AE6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521208" y="557784"/>
            <a:ext cx="292608" cy="201168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E0682C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85216" y="640080"/>
            <a:ext cx="182880" cy="128016"/>
          </a:xfrm>
          <a:prstGeom prst="ellipse">
            <a:avLst/>
          </a:prstGeom>
          <a:solidFill>
            <a:srgbClr val="FFFFFF">
              <a:alpha val="0"/>
            </a:srgbClr>
          </a:solidFill>
          <a:ln w="22860">
            <a:solidFill>
              <a:srgbClr val="3F9B6E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960120" y="365760"/>
            <a:ext cx="1929384" cy="310896"/>
          </a:xfrm>
          <a:prstGeom prst="rect">
            <a:avLst/>
          </a:prstGeom>
          <a:solidFill>
            <a:srgbClr val="E7F2F9"/>
          </a:solidFill>
          <a:ln w="12700">
            <a:solidFill>
              <a:srgbClr val="B0D2EC"/>
            </a:solidFill>
          </a:ln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环节四 · 闯关小结</a:t>
            </a:r>
            <a:endParaRPr lang="en-US" sz="1150" dirty="0"/>
          </a:p>
        </p:txBody>
      </p:sp>
      <p:sp>
        <p:nvSpPr>
          <p:cNvPr id="9" name="Text 7"/>
          <p:cNvSpPr/>
          <p:nvPr/>
        </p:nvSpPr>
        <p:spPr>
          <a:xfrm>
            <a:off x="960120" y="731520"/>
            <a:ext cx="7680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2700" b="1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四题检测,落实原理与结论</a:t>
            </a:r>
            <a:endParaRPr lang="en-US" sz="2700" dirty="0"/>
          </a:p>
        </p:txBody>
      </p:sp>
      <p:sp>
        <p:nvSpPr>
          <p:cNvPr id="10" name="Text 8">
            <a:hlinkClick r:id="rId1" tooltip="在浏览器中打开互动课件并直达该环节"/>
          </p:cNvPr>
          <p:cNvSpPr/>
          <p:nvPr/>
        </p:nvSpPr>
        <p:spPr>
          <a:xfrm>
            <a:off x="6995160" y="420624"/>
            <a:ext cx="1783080" cy="310896"/>
          </a:xfrm>
          <a:prstGeom prst="rect">
            <a:avLst/>
          </a:prstGeom>
          <a:solidFill>
            <a:srgbClr val="6E5AE6"/>
          </a:solidFill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在浏览器中打开互动课件并直达该环节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课件 · 直达本环节</a:t>
            </a:r>
            <a:endParaRPr lang="en-US" sz="1050" dirty="0"/>
          </a:p>
        </p:txBody>
      </p:sp>
      <p:pic>
        <p:nvPicPr>
          <p:cNvPr id="11" name="Image 0" descr="/Users/shaorunze/Documents/Claude/Projects/ai推演/滑动摩擦力-探究台/_assets/stage3.png">
            <a:hlinkClick r:id="rId3" tooltip="打开课件并直达本环节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0" y="1627632"/>
            <a:ext cx="4206240" cy="2628900"/>
          </a:xfrm>
          <a:prstGeom prst="rect">
            <a:avLst/>
          </a:prstGeom>
          <a:effectLst>
            <a:outerShdw sx="100000" sy="100000" kx="0" ky="0" algn="bl" rotWithShape="0" blurRad="127000" dist="38100" dir="8100000">
              <a:srgbClr val="000000">
                <a:alpha val="26000"/>
              </a:srgbClr>
            </a:outerShdw>
          </a:effectLst>
        </p:spPr>
      </p:pic>
      <p:sp>
        <p:nvSpPr>
          <p:cNvPr id="12" name="Shape 9"/>
          <p:cNvSpPr/>
          <p:nvPr/>
        </p:nvSpPr>
        <p:spPr>
          <a:xfrm>
            <a:off x="502920" y="1609344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3" name="Text 10"/>
          <p:cNvSpPr/>
          <p:nvPr/>
        </p:nvSpPr>
        <p:spPr>
          <a:xfrm>
            <a:off x="713232" y="1572768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匀速才相等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非匀速时拉力≠摩擦力</a:t>
            </a:r>
            <a:endParaRPr lang="en-US" sz="1300" dirty="0"/>
          </a:p>
        </p:txBody>
      </p:sp>
      <p:sp>
        <p:nvSpPr>
          <p:cNvPr id="14" name="Shape 11"/>
          <p:cNvSpPr/>
          <p:nvPr/>
        </p:nvSpPr>
        <p:spPr>
          <a:xfrm>
            <a:off x="502920" y="2542032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5" name="Text 12"/>
          <p:cNvSpPr/>
          <p:nvPr/>
        </p:nvSpPr>
        <p:spPr>
          <a:xfrm>
            <a:off x="713232" y="2505456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两个因素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压力、接触面粗糙程度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502920" y="3474720"/>
            <a:ext cx="64008" cy="749808"/>
          </a:xfrm>
          <a:prstGeom prst="roundRect">
            <a:avLst>
              <a:gd name="adj" fmla="val 42857"/>
            </a:avLst>
          </a:prstGeom>
          <a:solidFill>
            <a:srgbClr val="3A8FD0"/>
          </a:solidFill>
          <a:ln/>
        </p:spPr>
      </p:sp>
      <p:sp>
        <p:nvSpPr>
          <p:cNvPr id="17" name="Text 14"/>
          <p:cNvSpPr/>
          <p:nvPr/>
        </p:nvSpPr>
        <p:spPr>
          <a:xfrm>
            <a:off x="713232" y="3438144"/>
            <a:ext cx="3950208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1750"/>
              </a:lnSpc>
              <a:buNone/>
            </a:pPr>
            <a:r>
              <a:rPr lang="en-US" sz="1300" b="1" dirty="0">
                <a:solidFill>
                  <a:srgbClr val="3A8FD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无关量　</a:t>
            </a:r>
            <a:pPr indent="0" marL="0">
              <a:lnSpc>
                <a:spcPts val="1750"/>
              </a:lnSpc>
              <a:buNone/>
            </a:pPr>
            <a:r>
              <a:rPr lang="en-US" sz="1150" dirty="0">
                <a:solidFill>
                  <a:srgbClr val="33302B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与接触面积、速度无关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7315200" y="4791456"/>
            <a:ext cx="1645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A8478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环节详解　9 / 11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探究滑动摩擦力 · 公开课</dc:title>
  <dc:subject>PptxGenJS Presentation</dc:subject>
  <dc:creator>光鹿课件</dc:creator>
  <cp:lastModifiedBy>光鹿课件</cp:lastModifiedBy>
  <cp:revision>1</cp:revision>
  <dcterms:created xsi:type="dcterms:W3CDTF">2026-06-25T18:58:34Z</dcterms:created>
  <dcterms:modified xsi:type="dcterms:W3CDTF">2026-06-25T18:58:34Z</dcterms:modified>
</cp:coreProperties>
</file>