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notesMasterIdLst>
    <p:notesMasterId r:id="rId11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notesMaster" Target="notesMasters/notesMaster1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globalaits.com/files/food-web/index.html" TargetMode="External"/><Relationship Id="rId1" Type="http://schemas.openxmlformats.org/officeDocument/2006/relationships/image" Target="../media/image-1-1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globalaits.com/files/food-web/index.html?tab=chain" TargetMode="External"/><Relationship Id="rId1" Type="http://schemas.openxmlformats.org/officeDocument/2006/relationships/image" Target="../media/image-5-1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globalaits.com/files/food-web/index.html?tab=web" TargetMode="External"/><Relationship Id="rId1" Type="http://schemas.openxmlformats.org/officeDocument/2006/relationships/image" Target="../media/image-6-1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hyperlink" Target="https://globalaits.com/files/food-web/index.html?tab=quiz" TargetMode="Externa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DDEFC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Users/shaorunze/Documents/Claude/Projects/ai推演/食物链-生态台/ppt-assets/c-chain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12260D">
              <a:alpha val="56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548640" y="1554480"/>
            <a:ext cx="80467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600" b="1" spc="200" kern="0" dirty="0">
                <a:solidFill>
                  <a:srgbClr val="D4E8C4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Food Chain &amp; Food Web</a:t>
            </a:r>
            <a:endParaRPr lang="en-US" sz="1600" dirty="0"/>
          </a:p>
        </p:txBody>
      </p:sp>
      <p:sp>
        <p:nvSpPr>
          <p:cNvPr id="5" name="Text 2"/>
          <p:cNvSpPr/>
          <p:nvPr/>
        </p:nvSpPr>
        <p:spPr>
          <a:xfrm>
            <a:off x="457200" y="2011680"/>
            <a:ext cx="822960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5000" b="1" spc="600" kern="0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食物链与食物网</a:t>
            </a:r>
            <a:endParaRPr lang="en-US" sz="5000" dirty="0"/>
          </a:p>
        </p:txBody>
      </p:sp>
      <p:sp>
        <p:nvSpPr>
          <p:cNvPr id="6" name="Text 3"/>
          <p:cNvSpPr/>
          <p:nvPr/>
        </p:nvSpPr>
        <p:spPr>
          <a:xfrm>
            <a:off x="457200" y="3200400"/>
            <a:ext cx="82296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500" i="1" spc="100" kern="0" dirty="0">
                <a:solidFill>
                  <a:srgbClr val="E6F2D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草 → 兔 → 鹰 · 连出食物链 · 生态系统组成</a:t>
            </a:r>
            <a:endParaRPr lang="en-US" sz="1500" dirty="0"/>
          </a:p>
        </p:txBody>
      </p:sp>
      <p:sp>
        <p:nvSpPr>
          <p:cNvPr id="7" name="Shape 4"/>
          <p:cNvSpPr/>
          <p:nvPr/>
        </p:nvSpPr>
        <p:spPr>
          <a:xfrm>
            <a:off x="3611880" y="4114800"/>
            <a:ext cx="1920240" cy="365760"/>
          </a:xfrm>
          <a:prstGeom prst="roundRect">
            <a:avLst>
              <a:gd name="adj" fmla="val 12500"/>
            </a:avLst>
          </a:prstGeom>
          <a:solidFill>
            <a:srgbClr val="4A9A4A"/>
          </a:solidFill>
          <a:ln/>
        </p:spPr>
      </p:sp>
      <p:sp>
        <p:nvSpPr>
          <p:cNvPr id="8" name="Text 5"/>
          <p:cNvSpPr/>
          <p:nvPr/>
        </p:nvSpPr>
        <p:spPr>
          <a:xfrm>
            <a:off x="3611880" y="4105656"/>
            <a:ext cx="192024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50" b="1" u="sng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2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  打开生态台</a:t>
            </a:r>
            <a:endParaRPr lang="en-US" sz="11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5FA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384048"/>
            <a:ext cx="1463040" cy="292608"/>
          </a:xfrm>
          <a:prstGeom prst="rect">
            <a:avLst/>
          </a:prstGeom>
          <a:solidFill>
            <a:srgbClr val="1D3517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373075"/>
            <a:ext cx="146304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spc="200" kern="0" dirty="0">
                <a:solidFill>
                  <a:srgbClr val="EEF6E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Lead-in · 导入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393192" y="713232"/>
            <a:ext cx="82296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500" b="1" spc="100" kern="0" dirty="0">
                <a:solidFill>
                  <a:srgbClr val="1D3517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田野里,谁吃谁?</a:t>
            </a:r>
            <a:endParaRPr lang="en-US" sz="2500" dirty="0"/>
          </a:p>
        </p:txBody>
      </p:sp>
      <p:sp>
        <p:nvSpPr>
          <p:cNvPr id="5" name="Shape 3"/>
          <p:cNvSpPr/>
          <p:nvPr/>
        </p:nvSpPr>
        <p:spPr>
          <a:xfrm>
            <a:off x="429768" y="1335024"/>
            <a:ext cx="566928" cy="41148"/>
          </a:xfrm>
          <a:prstGeom prst="rect">
            <a:avLst/>
          </a:prstGeom>
          <a:solidFill>
            <a:srgbClr val="4A9A4A"/>
          </a:solidFill>
          <a:ln/>
        </p:spPr>
      </p:sp>
      <p:sp>
        <p:nvSpPr>
          <p:cNvPr id="6" name="Shape 4"/>
          <p:cNvSpPr/>
          <p:nvPr/>
        </p:nvSpPr>
        <p:spPr>
          <a:xfrm>
            <a:off x="457200" y="1746504"/>
            <a:ext cx="77724" cy="777240"/>
          </a:xfrm>
          <a:prstGeom prst="rect">
            <a:avLst/>
          </a:prstGeom>
          <a:solidFill>
            <a:srgbClr val="4A9A4A"/>
          </a:solidFill>
          <a:ln/>
        </p:spPr>
      </p:sp>
      <p:sp>
        <p:nvSpPr>
          <p:cNvPr id="7" name="Text 5"/>
          <p:cNvSpPr/>
          <p:nvPr/>
        </p:nvSpPr>
        <p:spPr>
          <a:xfrm>
            <a:off x="640080" y="1691640"/>
            <a:ext cx="80467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D3517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看一看</a:t>
            </a:r>
            <a:endParaRPr lang="en-US" sz="1400" dirty="0"/>
          </a:p>
        </p:txBody>
      </p:sp>
      <p:sp>
        <p:nvSpPr>
          <p:cNvPr id="8" name="Text 6"/>
          <p:cNvSpPr/>
          <p:nvPr/>
        </p:nvSpPr>
        <p:spPr>
          <a:xfrm>
            <a:off x="640080" y="2002536"/>
            <a:ext cx="80467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6D8A5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草被蝗虫和兔吃,蝗虫被青蛙吃,蛇吃青蛙和兔,鹰又吃蛇和兔 —— 它们之间是怎样的&lt;b&gt;吃与被吃&lt;/b&gt;关系?</a:t>
            </a:r>
            <a:endParaRPr lang="en-US" sz="1100" dirty="0"/>
          </a:p>
        </p:txBody>
      </p:sp>
      <p:sp>
        <p:nvSpPr>
          <p:cNvPr id="9" name="Shape 7"/>
          <p:cNvSpPr/>
          <p:nvPr/>
        </p:nvSpPr>
        <p:spPr>
          <a:xfrm>
            <a:off x="457200" y="2752344"/>
            <a:ext cx="77724" cy="777240"/>
          </a:xfrm>
          <a:prstGeom prst="rect">
            <a:avLst/>
          </a:prstGeom>
          <a:solidFill>
            <a:srgbClr val="4A9A4A"/>
          </a:solidFill>
          <a:ln/>
        </p:spPr>
      </p:sp>
      <p:sp>
        <p:nvSpPr>
          <p:cNvPr id="10" name="Text 8"/>
          <p:cNvSpPr/>
          <p:nvPr/>
        </p:nvSpPr>
        <p:spPr>
          <a:xfrm>
            <a:off x="640080" y="2697480"/>
            <a:ext cx="80467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D3517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今天学</a:t>
            </a:r>
            <a:endParaRPr lang="en-US" sz="1400" dirty="0"/>
          </a:p>
        </p:txBody>
      </p:sp>
      <p:sp>
        <p:nvSpPr>
          <p:cNvPr id="11" name="Text 9"/>
          <p:cNvSpPr/>
          <p:nvPr/>
        </p:nvSpPr>
        <p:spPr>
          <a:xfrm>
            <a:off x="640080" y="3008376"/>
            <a:ext cx="80467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6D8A5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用&lt;b&gt;食物链与食物网&lt;/b&gt;表示生物间的营养关系,认识&lt;b&gt;生态系统&lt;/b&gt;的组成。</a:t>
            </a:r>
            <a:endParaRPr lang="en-US" sz="1100" dirty="0"/>
          </a:p>
        </p:txBody>
      </p:sp>
      <p:sp>
        <p:nvSpPr>
          <p:cNvPr id="12" name="Shape 10"/>
          <p:cNvSpPr/>
          <p:nvPr/>
        </p:nvSpPr>
        <p:spPr>
          <a:xfrm>
            <a:off x="457200" y="3758184"/>
            <a:ext cx="77724" cy="777240"/>
          </a:xfrm>
          <a:prstGeom prst="rect">
            <a:avLst/>
          </a:prstGeom>
          <a:solidFill>
            <a:srgbClr val="9A7A3A"/>
          </a:solidFill>
          <a:ln/>
        </p:spPr>
      </p:sp>
      <p:sp>
        <p:nvSpPr>
          <p:cNvPr id="13" name="Text 11"/>
          <p:cNvSpPr/>
          <p:nvPr/>
        </p:nvSpPr>
        <p:spPr>
          <a:xfrm>
            <a:off x="640080" y="3703320"/>
            <a:ext cx="80467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D3517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怎么学</a:t>
            </a:r>
            <a:endParaRPr lang="en-US" sz="1400" dirty="0"/>
          </a:p>
        </p:txBody>
      </p:sp>
      <p:sp>
        <p:nvSpPr>
          <p:cNvPr id="14" name="Text 12"/>
          <p:cNvSpPr/>
          <p:nvPr/>
        </p:nvSpPr>
        <p:spPr>
          <a:xfrm>
            <a:off x="640080" y="4014216"/>
            <a:ext cx="80467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6D8A5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&lt;b&gt;连出食物链 → 看食物网与能量 → 闯关&lt;/b&gt;,把“谁吃谁”连成看得见的链与网。</a:t>
            </a:r>
            <a:endParaRPr lang="en-US" sz="1100" dirty="0"/>
          </a:p>
        </p:txBody>
      </p:sp>
      <p:sp>
        <p:nvSpPr>
          <p:cNvPr id="15" name="Text 13"/>
          <p:cNvSpPr/>
          <p:nvPr/>
        </p:nvSpPr>
        <p:spPr>
          <a:xfrm>
            <a:off x="411480" y="4809744"/>
            <a:ext cx="5943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6D8A5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食物链与食物网 · 人教版生物 · 生态系统</a:t>
            </a:r>
            <a:endParaRPr lang="en-US" sz="850" dirty="0"/>
          </a:p>
        </p:txBody>
      </p:sp>
      <p:sp>
        <p:nvSpPr>
          <p:cNvPr id="16" name="Text 14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367A3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P.2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5FA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384048"/>
            <a:ext cx="1353312" cy="292608"/>
          </a:xfrm>
          <a:prstGeom prst="rect">
            <a:avLst/>
          </a:prstGeom>
          <a:solidFill>
            <a:srgbClr val="1D3517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373075"/>
            <a:ext cx="1353312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spc="200" kern="0" dirty="0">
                <a:solidFill>
                  <a:srgbClr val="EEF6E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Basics · 组成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393192" y="713232"/>
            <a:ext cx="82296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500" b="1" spc="100" kern="0" dirty="0">
                <a:solidFill>
                  <a:srgbClr val="1D3517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生态系统由什么组成</a:t>
            </a:r>
            <a:endParaRPr lang="en-US" sz="2500" dirty="0"/>
          </a:p>
        </p:txBody>
      </p:sp>
      <p:sp>
        <p:nvSpPr>
          <p:cNvPr id="5" name="Shape 3"/>
          <p:cNvSpPr/>
          <p:nvPr/>
        </p:nvSpPr>
        <p:spPr>
          <a:xfrm>
            <a:off x="429768" y="1335024"/>
            <a:ext cx="566928" cy="41148"/>
          </a:xfrm>
          <a:prstGeom prst="rect">
            <a:avLst/>
          </a:prstGeom>
          <a:solidFill>
            <a:srgbClr val="4A9A4A"/>
          </a:solidFill>
          <a:ln/>
        </p:spPr>
      </p:sp>
      <p:graphicFrame>
        <p:nvGraphicFramePr>
          <p:cNvPr id="4" name="Table 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011935"/>
              </p:ext>
            </p:extLst>
          </p:nvPr>
        </p:nvGraphicFramePr>
        <p:xfrm>
          <a:off x="365760" y="1627632"/>
          <a:ext cx="8412480" cy="914400"/>
        </p:xfrm>
        <a:graphic>
          <a:graphicData uri="http://schemas.openxmlformats.org/drawingml/2006/table">
            <a:tbl>
              <a:tblPr/>
              <a:tblGrid>
                <a:gridCol w="1737360"/>
                <a:gridCol w="2194560"/>
                <a:gridCol w="4480560"/>
              </a:tblGrid>
              <a:tr h="457200"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50" b="1" dirty="0">
                          <a:solidFill>
                            <a:srgbClr val="EEF6E6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组成</a:t>
                      </a:r>
                      <a:endParaRPr lang="en-US" sz="12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CBDF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BDF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BDF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BDF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D3517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50" b="1" dirty="0">
                          <a:solidFill>
                            <a:srgbClr val="EEF6E6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成分</a:t>
                      </a:r>
                      <a:endParaRPr lang="en-US" sz="12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CBDF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BDF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BDF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BDF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D3517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50" b="1" dirty="0">
                          <a:solidFill>
                            <a:srgbClr val="EEF6E6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举例 / 作用</a:t>
                      </a:r>
                      <a:endParaRPr lang="en-US" sz="12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CBDF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BDF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BDF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BDF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D3517"/>
                    </a:solidFill>
                  </a:tcPr>
                </a:tc>
              </a:tr>
              <a:tr h="512064"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50" b="1" dirty="0">
                          <a:solidFill>
                            <a:srgbClr val="367A36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生物部分</a:t>
                      </a:r>
                      <a:endParaRPr lang="en-US" sz="12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CBDF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BDF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BDF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BDF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AEF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00" dirty="0">
                          <a:solidFill>
                            <a:srgbClr val="1D3517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生产者</a:t>
                      </a:r>
                      <a:endParaRPr lang="en-US" sz="120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CBDF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BDF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BDF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BDF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AEF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00" dirty="0">
                          <a:solidFill>
                            <a:srgbClr val="1D3517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主要是绿色植物,光合作用制造有机物</a:t>
                      </a:r>
                      <a:endParaRPr lang="en-US" sz="120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CBDF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BDF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BDF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BDF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AEF"/>
                    </a:solidFill>
                  </a:tcPr>
                </a:tc>
              </a:tr>
              <a:tr h="512064"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50" b="1" dirty="0">
                          <a:solidFill>
                            <a:srgbClr val="367A36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生物部分</a:t>
                      </a:r>
                      <a:endParaRPr lang="en-US" sz="12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CBDF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BDF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BDF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BDF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AEF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00" dirty="0">
                          <a:solidFill>
                            <a:srgbClr val="1D3517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消费者</a:t>
                      </a:r>
                      <a:endParaRPr lang="en-US" sz="120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CBDF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BDF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BDF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BDF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AEF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00" dirty="0">
                          <a:solidFill>
                            <a:srgbClr val="1D3517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各种动物(蝗虫、兔、青蛙、蛇、鹰…)</a:t>
                      </a:r>
                      <a:endParaRPr lang="en-US" sz="120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CBDF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BDF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BDF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BDF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AEF"/>
                    </a:solidFill>
                  </a:tcPr>
                </a:tc>
              </a:tr>
              <a:tr h="512064"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50" b="1" dirty="0">
                          <a:solidFill>
                            <a:srgbClr val="367A36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生物部分</a:t>
                      </a:r>
                      <a:endParaRPr lang="en-US" sz="12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CBDF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BDF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BDF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BDF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AEF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00" dirty="0">
                          <a:solidFill>
                            <a:srgbClr val="1D3517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分解者</a:t>
                      </a:r>
                      <a:endParaRPr lang="en-US" sz="120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CBDF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BDF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BDF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BDF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AEF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00" dirty="0">
                          <a:solidFill>
                            <a:srgbClr val="1D3517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细菌和真菌,分解动植物遗体为无机物</a:t>
                      </a:r>
                      <a:endParaRPr lang="en-US" sz="120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CBDF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BDF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BDF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BDF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AEF"/>
                    </a:solidFill>
                  </a:tcPr>
                </a:tc>
              </a:tr>
              <a:tr h="512064"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50" b="1" dirty="0">
                          <a:solidFill>
                            <a:srgbClr val="367A36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非生物部分</a:t>
                      </a:r>
                      <a:endParaRPr lang="en-US" sz="12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CBDF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BDF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BDF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BDF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AEF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00" dirty="0">
                          <a:solidFill>
                            <a:srgbClr val="1D3517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阳光·空气·水·温度·土壤</a:t>
                      </a:r>
                      <a:endParaRPr lang="en-US" sz="120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CBDF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BDF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BDF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BDF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AEF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00" dirty="0">
                          <a:solidFill>
                            <a:srgbClr val="1D3517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为生物提供物质和能量基础</a:t>
                      </a:r>
                      <a:endParaRPr lang="en-US" sz="120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CBDF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BDF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BDF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BDF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AEF"/>
                    </a:solidFill>
                  </a:tcPr>
                </a:tc>
              </a:tr>
            </a:tbl>
          </a:graphicData>
        </a:graphic>
      </p:graphicFrame>
      <p:sp>
        <p:nvSpPr>
          <p:cNvPr id="7" name="Text 4"/>
          <p:cNvSpPr/>
          <p:nvPr/>
        </p:nvSpPr>
        <p:spPr>
          <a:xfrm>
            <a:off x="457200" y="4315968"/>
            <a:ext cx="82296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50" dirty="0">
                <a:solidFill>
                  <a:srgbClr val="6D8A5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生态系统 = 生物部分(生产者·消费者·分解者) + 非生物部分。</a:t>
            </a:r>
            <a:endParaRPr lang="en-US" sz="1150" dirty="0"/>
          </a:p>
        </p:txBody>
      </p:sp>
      <p:sp>
        <p:nvSpPr>
          <p:cNvPr id="8" name="Text 5"/>
          <p:cNvSpPr/>
          <p:nvPr/>
        </p:nvSpPr>
        <p:spPr>
          <a:xfrm>
            <a:off x="411480" y="4809744"/>
            <a:ext cx="5943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6D8A5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食物链与食物网 · 人教版生物 · 生态系统</a:t>
            </a:r>
            <a:endParaRPr lang="en-US" sz="850" dirty="0"/>
          </a:p>
        </p:txBody>
      </p:sp>
      <p:sp>
        <p:nvSpPr>
          <p:cNvPr id="9" name="Text 6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367A3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P.3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5FA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384048"/>
            <a:ext cx="1133856" cy="292608"/>
          </a:xfrm>
          <a:prstGeom prst="rect">
            <a:avLst/>
          </a:prstGeom>
          <a:solidFill>
            <a:srgbClr val="1D3517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373075"/>
            <a:ext cx="1133856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spc="200" kern="0" dirty="0">
                <a:solidFill>
                  <a:srgbClr val="EEF6E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How · 食物链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393192" y="713232"/>
            <a:ext cx="82296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500" b="1" spc="100" kern="0" dirty="0">
                <a:solidFill>
                  <a:srgbClr val="1D3517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怎样写一条食物链</a:t>
            </a:r>
            <a:endParaRPr lang="en-US" sz="2500" dirty="0"/>
          </a:p>
        </p:txBody>
      </p:sp>
      <p:sp>
        <p:nvSpPr>
          <p:cNvPr id="5" name="Shape 3"/>
          <p:cNvSpPr/>
          <p:nvPr/>
        </p:nvSpPr>
        <p:spPr>
          <a:xfrm>
            <a:off x="429768" y="1335024"/>
            <a:ext cx="566928" cy="41148"/>
          </a:xfrm>
          <a:prstGeom prst="rect">
            <a:avLst/>
          </a:prstGeom>
          <a:solidFill>
            <a:srgbClr val="4A9A4A"/>
          </a:solidFill>
          <a:ln/>
        </p:spPr>
      </p:sp>
      <p:sp>
        <p:nvSpPr>
          <p:cNvPr id="6" name="Shape 4"/>
          <p:cNvSpPr/>
          <p:nvPr/>
        </p:nvSpPr>
        <p:spPr>
          <a:xfrm>
            <a:off x="457200" y="1627632"/>
            <a:ext cx="8229600" cy="914400"/>
          </a:xfrm>
          <a:prstGeom prst="roundRect">
            <a:avLst>
              <a:gd name="adj" fmla="val 8000"/>
            </a:avLst>
          </a:prstGeom>
          <a:solidFill>
            <a:srgbClr val="F5FAEF"/>
          </a:solidFill>
          <a:ln w="15240">
            <a:solidFill>
              <a:srgbClr val="4A9A4A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457200" y="1783080"/>
            <a:ext cx="82296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2400" b="1" dirty="0">
                <a:solidFill>
                  <a:srgbClr val="4A9A4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草 </a:t>
            </a:r>
            <a:pPr algn="ctr" indent="0" marL="0">
              <a:buNone/>
            </a:pPr>
            <a:r>
              <a:rPr lang="en-US" sz="2400" b="1" dirty="0">
                <a:solidFill>
                  <a:srgbClr val="9A7A3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→ </a:t>
            </a:r>
            <a:pPr algn="ctr" indent="0" marL="0">
              <a:buNone/>
            </a:pPr>
            <a:r>
              <a:rPr lang="en-US" sz="2400" b="1" dirty="0">
                <a:solidFill>
                  <a:srgbClr val="1D3517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兔 </a:t>
            </a:r>
            <a:pPr algn="ctr" indent="0" marL="0">
              <a:buNone/>
            </a:pPr>
            <a:r>
              <a:rPr lang="en-US" sz="2400" b="1" dirty="0">
                <a:solidFill>
                  <a:srgbClr val="9A7A3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→ </a:t>
            </a:r>
            <a:pPr algn="ctr" indent="0" marL="0">
              <a:buNone/>
            </a:pPr>
            <a:r>
              <a:rPr lang="en-US" sz="2400" b="1" dirty="0">
                <a:solidFill>
                  <a:srgbClr val="1D3517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鹰</a:t>
            </a:r>
            <a:endParaRPr lang="en-US" sz="2400" dirty="0"/>
          </a:p>
        </p:txBody>
      </p:sp>
      <p:sp>
        <p:nvSpPr>
          <p:cNvPr id="8" name="Text 6"/>
          <p:cNvSpPr/>
          <p:nvPr/>
        </p:nvSpPr>
        <p:spPr>
          <a:xfrm>
            <a:off x="457200" y="2231136"/>
            <a:ext cx="82296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300" dirty="0">
                <a:solidFill>
                  <a:srgbClr val="6D8A5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从生产者开始  ·  箭头由被吃者指向吃它的(捕食者)</a:t>
            </a:r>
            <a:endParaRPr lang="en-US" sz="1300" dirty="0"/>
          </a:p>
        </p:txBody>
      </p:sp>
      <p:sp>
        <p:nvSpPr>
          <p:cNvPr id="9" name="Shape 7"/>
          <p:cNvSpPr/>
          <p:nvPr/>
        </p:nvSpPr>
        <p:spPr>
          <a:xfrm>
            <a:off x="548640" y="2834640"/>
            <a:ext cx="4023360" cy="1371600"/>
          </a:xfrm>
          <a:prstGeom prst="roundRect">
            <a:avLst>
              <a:gd name="adj" fmla="val 6667"/>
            </a:avLst>
          </a:prstGeom>
          <a:solidFill>
            <a:srgbClr val="F5FAEF"/>
          </a:solidFill>
          <a:ln w="16510">
            <a:solidFill>
              <a:srgbClr val="367A36"/>
            </a:solidFill>
            <a:prstDash val="solid"/>
          </a:ln>
        </p:spPr>
      </p:sp>
      <p:sp>
        <p:nvSpPr>
          <p:cNvPr id="10" name="Shape 8"/>
          <p:cNvSpPr/>
          <p:nvPr/>
        </p:nvSpPr>
        <p:spPr>
          <a:xfrm>
            <a:off x="548640" y="2834640"/>
            <a:ext cx="4023360" cy="73152"/>
          </a:xfrm>
          <a:prstGeom prst="rect">
            <a:avLst/>
          </a:prstGeom>
          <a:solidFill>
            <a:srgbClr val="367A36"/>
          </a:solidFill>
          <a:ln/>
        </p:spPr>
      </p:sp>
      <p:sp>
        <p:nvSpPr>
          <p:cNvPr id="11" name="Text 9"/>
          <p:cNvSpPr/>
          <p:nvPr/>
        </p:nvSpPr>
        <p:spPr>
          <a:xfrm>
            <a:off x="548640" y="3035808"/>
            <a:ext cx="402336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500" b="1" dirty="0">
                <a:solidFill>
                  <a:srgbClr val="367A3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✓ 起点是生产者</a:t>
            </a:r>
            <a:endParaRPr lang="en-US" sz="1500" dirty="0"/>
          </a:p>
        </p:txBody>
      </p:sp>
      <p:sp>
        <p:nvSpPr>
          <p:cNvPr id="12" name="Text 10"/>
          <p:cNvSpPr/>
          <p:nvPr/>
        </p:nvSpPr>
        <p:spPr>
          <a:xfrm>
            <a:off x="731520" y="3566160"/>
            <a:ext cx="365760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lnSpc>
                <a:spcPts val="1500"/>
              </a:lnSpc>
              <a:buNone/>
            </a:pPr>
            <a:r>
              <a:rPr lang="en-US" sz="1150" dirty="0">
                <a:solidFill>
                  <a:srgbClr val="34522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食物链一定从绿色植物(草)开始</a:t>
            </a:r>
            <a:endParaRPr lang="en-US" sz="1150" dirty="0"/>
          </a:p>
        </p:txBody>
      </p:sp>
      <p:sp>
        <p:nvSpPr>
          <p:cNvPr id="13" name="Shape 11"/>
          <p:cNvSpPr/>
          <p:nvPr/>
        </p:nvSpPr>
        <p:spPr>
          <a:xfrm>
            <a:off x="4572000" y="2834640"/>
            <a:ext cx="4023360" cy="1371600"/>
          </a:xfrm>
          <a:prstGeom prst="roundRect">
            <a:avLst>
              <a:gd name="adj" fmla="val 6667"/>
            </a:avLst>
          </a:prstGeom>
          <a:solidFill>
            <a:srgbClr val="F5FAEF"/>
          </a:solidFill>
          <a:ln w="16510">
            <a:solidFill>
              <a:srgbClr val="9A7A3A"/>
            </a:solidFill>
            <a:prstDash val="solid"/>
          </a:ln>
        </p:spPr>
      </p:sp>
      <p:sp>
        <p:nvSpPr>
          <p:cNvPr id="14" name="Shape 12"/>
          <p:cNvSpPr/>
          <p:nvPr/>
        </p:nvSpPr>
        <p:spPr>
          <a:xfrm>
            <a:off x="4572000" y="2834640"/>
            <a:ext cx="4023360" cy="73152"/>
          </a:xfrm>
          <a:prstGeom prst="rect">
            <a:avLst/>
          </a:prstGeom>
          <a:solidFill>
            <a:srgbClr val="9A7A3A"/>
          </a:solidFill>
          <a:ln/>
        </p:spPr>
      </p:sp>
      <p:sp>
        <p:nvSpPr>
          <p:cNvPr id="15" name="Text 13"/>
          <p:cNvSpPr/>
          <p:nvPr/>
        </p:nvSpPr>
        <p:spPr>
          <a:xfrm>
            <a:off x="4572000" y="3035808"/>
            <a:ext cx="402336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500" b="1" dirty="0">
                <a:solidFill>
                  <a:srgbClr val="9A7A3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✗ 不含这些</a:t>
            </a:r>
            <a:endParaRPr lang="en-US" sz="1500" dirty="0"/>
          </a:p>
        </p:txBody>
      </p:sp>
      <p:sp>
        <p:nvSpPr>
          <p:cNvPr id="16" name="Text 14"/>
          <p:cNvSpPr/>
          <p:nvPr/>
        </p:nvSpPr>
        <p:spPr>
          <a:xfrm>
            <a:off x="4754880" y="3566160"/>
            <a:ext cx="365760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lnSpc>
                <a:spcPts val="1500"/>
              </a:lnSpc>
              <a:buNone/>
            </a:pPr>
            <a:r>
              <a:rPr lang="en-US" sz="1150" dirty="0">
                <a:solidFill>
                  <a:srgbClr val="34522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不写分解者(细菌真菌)和阳光、水等非生物</a:t>
            </a:r>
            <a:endParaRPr lang="en-US" sz="1150" dirty="0"/>
          </a:p>
        </p:txBody>
      </p:sp>
      <p:sp>
        <p:nvSpPr>
          <p:cNvPr id="17" name="Text 15"/>
          <p:cNvSpPr/>
          <p:nvPr/>
        </p:nvSpPr>
        <p:spPr>
          <a:xfrm>
            <a:off x="411480" y="4809744"/>
            <a:ext cx="5943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6D8A5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食物链与食物网 · 人教版生物 · 生态系统</a:t>
            </a:r>
            <a:endParaRPr lang="en-US" sz="850" dirty="0"/>
          </a:p>
        </p:txBody>
      </p:sp>
      <p:sp>
        <p:nvSpPr>
          <p:cNvPr id="18" name="Text 16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367A3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P.4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5FA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384048"/>
            <a:ext cx="1133856" cy="292608"/>
          </a:xfrm>
          <a:prstGeom prst="rect">
            <a:avLst/>
          </a:prstGeom>
          <a:solidFill>
            <a:srgbClr val="1D3517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373075"/>
            <a:ext cx="1133856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spc="200" kern="0" dirty="0">
                <a:solidFill>
                  <a:srgbClr val="EEF6E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演示 · 连食物链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393192" y="713232"/>
            <a:ext cx="82296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500" b="1" spc="100" kern="0" dirty="0">
                <a:solidFill>
                  <a:srgbClr val="1D3517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按“被吃→吃”连一条链</a:t>
            </a:r>
            <a:endParaRPr lang="en-US" sz="2500" dirty="0"/>
          </a:p>
        </p:txBody>
      </p:sp>
      <p:sp>
        <p:nvSpPr>
          <p:cNvPr id="5" name="Shape 3"/>
          <p:cNvSpPr/>
          <p:nvPr/>
        </p:nvSpPr>
        <p:spPr>
          <a:xfrm>
            <a:off x="429768" y="1335024"/>
            <a:ext cx="566928" cy="41148"/>
          </a:xfrm>
          <a:prstGeom prst="rect">
            <a:avLst/>
          </a:prstGeom>
          <a:solidFill>
            <a:srgbClr val="4A9A4A"/>
          </a:solidFill>
          <a:ln/>
        </p:spPr>
      </p:sp>
      <p:sp>
        <p:nvSpPr>
          <p:cNvPr id="6" name="Shape 4"/>
          <p:cNvSpPr/>
          <p:nvPr/>
        </p:nvSpPr>
        <p:spPr>
          <a:xfrm>
            <a:off x="457200" y="1746504"/>
            <a:ext cx="77724" cy="777240"/>
          </a:xfrm>
          <a:prstGeom prst="rect">
            <a:avLst/>
          </a:prstGeom>
          <a:solidFill>
            <a:srgbClr val="4A9A4A"/>
          </a:solidFill>
          <a:ln/>
        </p:spPr>
      </p:sp>
      <p:sp>
        <p:nvSpPr>
          <p:cNvPr id="7" name="Text 5"/>
          <p:cNvSpPr/>
          <p:nvPr/>
        </p:nvSpPr>
        <p:spPr>
          <a:xfrm>
            <a:off x="640080" y="1691640"/>
            <a:ext cx="30175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D3517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点生物</a:t>
            </a:r>
            <a:endParaRPr lang="en-US" sz="1400" dirty="0"/>
          </a:p>
        </p:txBody>
      </p:sp>
      <p:sp>
        <p:nvSpPr>
          <p:cNvPr id="8" name="Text 6"/>
          <p:cNvSpPr/>
          <p:nvPr/>
        </p:nvSpPr>
        <p:spPr>
          <a:xfrm>
            <a:off x="640080" y="2002536"/>
            <a:ext cx="30175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6D8A5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从生产者(草)开始,按被吃→吃依次点。</a:t>
            </a:r>
            <a:endParaRPr lang="en-US" sz="1100" dirty="0"/>
          </a:p>
        </p:txBody>
      </p:sp>
      <p:sp>
        <p:nvSpPr>
          <p:cNvPr id="9" name="Shape 7"/>
          <p:cNvSpPr/>
          <p:nvPr/>
        </p:nvSpPr>
        <p:spPr>
          <a:xfrm>
            <a:off x="457200" y="2752344"/>
            <a:ext cx="77724" cy="777240"/>
          </a:xfrm>
          <a:prstGeom prst="rect">
            <a:avLst/>
          </a:prstGeom>
          <a:solidFill>
            <a:srgbClr val="4A9A4A"/>
          </a:solidFill>
          <a:ln/>
        </p:spPr>
      </p:sp>
      <p:sp>
        <p:nvSpPr>
          <p:cNvPr id="10" name="Text 8"/>
          <p:cNvSpPr/>
          <p:nvPr/>
        </p:nvSpPr>
        <p:spPr>
          <a:xfrm>
            <a:off x="640080" y="2697480"/>
            <a:ext cx="30175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D3517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查对错</a:t>
            </a:r>
            <a:endParaRPr lang="en-US" sz="1400" dirty="0"/>
          </a:p>
        </p:txBody>
      </p:sp>
      <p:sp>
        <p:nvSpPr>
          <p:cNvPr id="11" name="Text 9"/>
          <p:cNvSpPr/>
          <p:nvPr/>
        </p:nvSpPr>
        <p:spPr>
          <a:xfrm>
            <a:off x="640080" y="3008376"/>
            <a:ext cx="30175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6D8A5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点“检查这条链”,即时判定起点/箭头。</a:t>
            </a:r>
            <a:endParaRPr lang="en-US" sz="1100" dirty="0"/>
          </a:p>
        </p:txBody>
      </p:sp>
      <p:sp>
        <p:nvSpPr>
          <p:cNvPr id="12" name="Shape 10"/>
          <p:cNvSpPr/>
          <p:nvPr/>
        </p:nvSpPr>
        <p:spPr>
          <a:xfrm>
            <a:off x="457200" y="3758184"/>
            <a:ext cx="77724" cy="777240"/>
          </a:xfrm>
          <a:prstGeom prst="rect">
            <a:avLst/>
          </a:prstGeom>
          <a:solidFill>
            <a:srgbClr val="9A7A3A"/>
          </a:solidFill>
          <a:ln/>
        </p:spPr>
      </p:sp>
      <p:sp>
        <p:nvSpPr>
          <p:cNvPr id="13" name="Text 11"/>
          <p:cNvSpPr/>
          <p:nvPr/>
        </p:nvSpPr>
        <p:spPr>
          <a:xfrm>
            <a:off x="640080" y="3703320"/>
            <a:ext cx="30175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D3517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看高亮</a:t>
            </a:r>
            <a:endParaRPr lang="en-US" sz="1400" dirty="0"/>
          </a:p>
        </p:txBody>
      </p:sp>
      <p:sp>
        <p:nvSpPr>
          <p:cNvPr id="14" name="Text 12"/>
          <p:cNvSpPr/>
          <p:nvPr/>
        </p:nvSpPr>
        <p:spPr>
          <a:xfrm>
            <a:off x="640080" y="4014216"/>
            <a:ext cx="30175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6D8A5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连对则整条链高亮,并给出正确写法。</a:t>
            </a:r>
            <a:endParaRPr lang="en-US" sz="1100" dirty="0"/>
          </a:p>
        </p:txBody>
      </p:sp>
      <p:sp>
        <p:nvSpPr>
          <p:cNvPr id="15" name="Shape 13"/>
          <p:cNvSpPr/>
          <p:nvPr/>
        </p:nvSpPr>
        <p:spPr>
          <a:xfrm>
            <a:off x="3913632" y="1655064"/>
            <a:ext cx="4809744" cy="2724912"/>
          </a:xfrm>
          <a:prstGeom prst="rect">
            <a:avLst/>
          </a:prstGeom>
          <a:solidFill>
            <a:srgbClr val="FFFFFF"/>
          </a:solidFill>
          <a:ln w="12700">
            <a:solidFill>
              <a:srgbClr val="CBDFB8"/>
            </a:solidFill>
            <a:prstDash val="solid"/>
          </a:ln>
          <a:effectLst>
            <a:outerShdw sx="100000" sy="100000" kx="0" ky="0" algn="bl" rotWithShape="0" blurRad="152400" dist="38100" dir="5400000">
              <a:srgbClr val="6D8A5E">
                <a:alpha val="30000"/>
              </a:srgbClr>
            </a:outerShdw>
          </a:effectLst>
        </p:spPr>
      </p:sp>
      <p:pic>
        <p:nvPicPr>
          <p:cNvPr id="16" name="Image 0" descr="/Users/shaorunze/Documents/Claude/Projects/ai推演/食物链-生态台/ppt-assets/c-chain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3950208" y="1691640"/>
            <a:ext cx="4736592" cy="2651760"/>
          </a:xfrm>
          <a:prstGeom prst="rect">
            <a:avLst/>
          </a:prstGeom>
        </p:spPr>
      </p:pic>
      <p:sp>
        <p:nvSpPr>
          <p:cNvPr id="17" name="Shape 14"/>
          <p:cNvSpPr/>
          <p:nvPr/>
        </p:nvSpPr>
        <p:spPr>
          <a:xfrm>
            <a:off x="4041648" y="1783080"/>
            <a:ext cx="1234440" cy="274320"/>
          </a:xfrm>
          <a:prstGeom prst="rect">
            <a:avLst/>
          </a:prstGeom>
          <a:solidFill>
            <a:srgbClr val="1D3517"/>
          </a:solidFill>
          <a:ln/>
        </p:spPr>
      </p:sp>
      <p:sp>
        <p:nvSpPr>
          <p:cNvPr id="18" name="Text 15"/>
          <p:cNvSpPr/>
          <p:nvPr/>
        </p:nvSpPr>
        <p:spPr>
          <a:xfrm>
            <a:off x="4041648" y="1772107"/>
            <a:ext cx="123444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EEF6E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草 → 兔 → 鹰</a:t>
            </a:r>
            <a:endParaRPr lang="en-US" sz="1000" dirty="0"/>
          </a:p>
        </p:txBody>
      </p:sp>
      <p:sp>
        <p:nvSpPr>
          <p:cNvPr id="19" name="Shape 16"/>
          <p:cNvSpPr/>
          <p:nvPr/>
        </p:nvSpPr>
        <p:spPr>
          <a:xfrm>
            <a:off x="3950208" y="4434840"/>
            <a:ext cx="1737360" cy="365760"/>
          </a:xfrm>
          <a:prstGeom prst="roundRect">
            <a:avLst>
              <a:gd name="adj" fmla="val 12500"/>
            </a:avLst>
          </a:prstGeom>
          <a:solidFill>
            <a:srgbClr val="4A9A4A"/>
          </a:solidFill>
          <a:ln/>
        </p:spPr>
      </p:sp>
      <p:sp>
        <p:nvSpPr>
          <p:cNvPr id="20" name="Text 17"/>
          <p:cNvSpPr/>
          <p:nvPr/>
        </p:nvSpPr>
        <p:spPr>
          <a:xfrm>
            <a:off x="3950208" y="4425696"/>
            <a:ext cx="173736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50" b="1" u="sng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2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  生态台 · 连食物链</a:t>
            </a:r>
            <a:endParaRPr lang="en-US" sz="1150" dirty="0"/>
          </a:p>
        </p:txBody>
      </p:sp>
      <p:sp>
        <p:nvSpPr>
          <p:cNvPr id="21" name="Text 18"/>
          <p:cNvSpPr/>
          <p:nvPr/>
        </p:nvSpPr>
        <p:spPr>
          <a:xfrm>
            <a:off x="411480" y="4809744"/>
            <a:ext cx="5943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6D8A5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食物链与食物网 · 人教版生物 · 生态系统</a:t>
            </a:r>
            <a:endParaRPr lang="en-US" sz="850" dirty="0"/>
          </a:p>
        </p:txBody>
      </p:sp>
      <p:sp>
        <p:nvSpPr>
          <p:cNvPr id="22" name="Text 19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367A3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P.5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5FA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384048"/>
            <a:ext cx="1353312" cy="292608"/>
          </a:xfrm>
          <a:prstGeom prst="rect">
            <a:avLst/>
          </a:prstGeom>
          <a:solidFill>
            <a:srgbClr val="1D3517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373075"/>
            <a:ext cx="1353312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spc="200" kern="0" dirty="0">
                <a:solidFill>
                  <a:srgbClr val="EEF6E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演示 · 食物网与能量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393192" y="713232"/>
            <a:ext cx="82296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500" b="1" spc="100" kern="0" dirty="0">
                <a:solidFill>
                  <a:srgbClr val="1D3517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链交错成网,能量逐级递减</a:t>
            </a:r>
            <a:endParaRPr lang="en-US" sz="2500" dirty="0"/>
          </a:p>
        </p:txBody>
      </p:sp>
      <p:sp>
        <p:nvSpPr>
          <p:cNvPr id="5" name="Shape 3"/>
          <p:cNvSpPr/>
          <p:nvPr/>
        </p:nvSpPr>
        <p:spPr>
          <a:xfrm>
            <a:off x="429768" y="1335024"/>
            <a:ext cx="566928" cy="41148"/>
          </a:xfrm>
          <a:prstGeom prst="rect">
            <a:avLst/>
          </a:prstGeom>
          <a:solidFill>
            <a:srgbClr val="4A9A4A"/>
          </a:solidFill>
          <a:ln/>
        </p:spPr>
      </p:sp>
      <p:sp>
        <p:nvSpPr>
          <p:cNvPr id="6" name="Shape 4"/>
          <p:cNvSpPr/>
          <p:nvPr/>
        </p:nvSpPr>
        <p:spPr>
          <a:xfrm>
            <a:off x="457200" y="1746504"/>
            <a:ext cx="77724" cy="777240"/>
          </a:xfrm>
          <a:prstGeom prst="rect">
            <a:avLst/>
          </a:prstGeom>
          <a:solidFill>
            <a:srgbClr val="4A9A4A"/>
          </a:solidFill>
          <a:ln/>
        </p:spPr>
      </p:sp>
      <p:sp>
        <p:nvSpPr>
          <p:cNvPr id="7" name="Text 5"/>
          <p:cNvSpPr/>
          <p:nvPr/>
        </p:nvSpPr>
        <p:spPr>
          <a:xfrm>
            <a:off x="640080" y="1691640"/>
            <a:ext cx="30175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D3517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看食物网</a:t>
            </a:r>
            <a:endParaRPr lang="en-US" sz="1400" dirty="0"/>
          </a:p>
        </p:txBody>
      </p:sp>
      <p:sp>
        <p:nvSpPr>
          <p:cNvPr id="8" name="Text 6"/>
          <p:cNvSpPr/>
          <p:nvPr/>
        </p:nvSpPr>
        <p:spPr>
          <a:xfrm>
            <a:off x="640080" y="2002536"/>
            <a:ext cx="30175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6D8A5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多条食物链交错成网,点生物看高亮链。</a:t>
            </a:r>
            <a:endParaRPr lang="en-US" sz="1100" dirty="0"/>
          </a:p>
        </p:txBody>
      </p:sp>
      <p:sp>
        <p:nvSpPr>
          <p:cNvPr id="9" name="Shape 7"/>
          <p:cNvSpPr/>
          <p:nvPr/>
        </p:nvSpPr>
        <p:spPr>
          <a:xfrm>
            <a:off x="457200" y="2752344"/>
            <a:ext cx="77724" cy="777240"/>
          </a:xfrm>
          <a:prstGeom prst="rect">
            <a:avLst/>
          </a:prstGeom>
          <a:solidFill>
            <a:srgbClr val="4A9A4A"/>
          </a:solidFill>
          <a:ln/>
        </p:spPr>
      </p:sp>
      <p:sp>
        <p:nvSpPr>
          <p:cNvPr id="10" name="Text 8"/>
          <p:cNvSpPr/>
          <p:nvPr/>
        </p:nvSpPr>
        <p:spPr>
          <a:xfrm>
            <a:off x="640080" y="2697480"/>
            <a:ext cx="30175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D3517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能量递减</a:t>
            </a:r>
            <a:endParaRPr lang="en-US" sz="1400" dirty="0"/>
          </a:p>
        </p:txBody>
      </p:sp>
      <p:sp>
        <p:nvSpPr>
          <p:cNvPr id="11" name="Text 9"/>
          <p:cNvSpPr/>
          <p:nvPr/>
        </p:nvSpPr>
        <p:spPr>
          <a:xfrm>
            <a:off x="640080" y="3008376"/>
            <a:ext cx="30175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6D8A5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能量单向流动、逐级递减,营养级越高越少。</a:t>
            </a:r>
            <a:endParaRPr lang="en-US" sz="1100" dirty="0"/>
          </a:p>
        </p:txBody>
      </p:sp>
      <p:sp>
        <p:nvSpPr>
          <p:cNvPr id="12" name="Shape 10"/>
          <p:cNvSpPr/>
          <p:nvPr/>
        </p:nvSpPr>
        <p:spPr>
          <a:xfrm>
            <a:off x="457200" y="3758184"/>
            <a:ext cx="77724" cy="777240"/>
          </a:xfrm>
          <a:prstGeom prst="rect">
            <a:avLst/>
          </a:prstGeom>
          <a:solidFill>
            <a:srgbClr val="9A7A3A"/>
          </a:solidFill>
          <a:ln/>
        </p:spPr>
      </p:sp>
      <p:sp>
        <p:nvSpPr>
          <p:cNvPr id="13" name="Text 11"/>
          <p:cNvSpPr/>
          <p:nvPr/>
        </p:nvSpPr>
        <p:spPr>
          <a:xfrm>
            <a:off x="640080" y="3703320"/>
            <a:ext cx="30175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D3517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生物富集</a:t>
            </a:r>
            <a:endParaRPr lang="en-US" sz="1400" dirty="0"/>
          </a:p>
        </p:txBody>
      </p:sp>
      <p:sp>
        <p:nvSpPr>
          <p:cNvPr id="14" name="Text 12"/>
          <p:cNvSpPr/>
          <p:nvPr/>
        </p:nvSpPr>
        <p:spPr>
          <a:xfrm>
            <a:off x="640080" y="4014216"/>
            <a:ext cx="30175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6D8A5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有毒物质沿链积累,营养级越高积累越多。</a:t>
            </a:r>
            <a:endParaRPr lang="en-US" sz="1100" dirty="0"/>
          </a:p>
        </p:txBody>
      </p:sp>
      <p:sp>
        <p:nvSpPr>
          <p:cNvPr id="15" name="Shape 13"/>
          <p:cNvSpPr/>
          <p:nvPr/>
        </p:nvSpPr>
        <p:spPr>
          <a:xfrm>
            <a:off x="3913632" y="1655064"/>
            <a:ext cx="4809744" cy="2724912"/>
          </a:xfrm>
          <a:prstGeom prst="rect">
            <a:avLst/>
          </a:prstGeom>
          <a:solidFill>
            <a:srgbClr val="FFFFFF"/>
          </a:solidFill>
          <a:ln w="12700">
            <a:solidFill>
              <a:srgbClr val="CBDFB8"/>
            </a:solidFill>
            <a:prstDash val="solid"/>
          </a:ln>
          <a:effectLst>
            <a:outerShdw sx="100000" sy="100000" kx="0" ky="0" algn="bl" rotWithShape="0" blurRad="152400" dist="38100" dir="5400000">
              <a:srgbClr val="6D8A5E">
                <a:alpha val="30000"/>
              </a:srgbClr>
            </a:outerShdw>
          </a:effectLst>
        </p:spPr>
      </p:sp>
      <p:pic>
        <p:nvPicPr>
          <p:cNvPr id="16" name="Image 0" descr="/Users/shaorunze/Documents/Claude/Projects/ai推演/食物链-生态台/ppt-assets/c-web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3950208" y="1691640"/>
            <a:ext cx="4736592" cy="2651760"/>
          </a:xfrm>
          <a:prstGeom prst="rect">
            <a:avLst/>
          </a:prstGeom>
        </p:spPr>
      </p:pic>
      <p:sp>
        <p:nvSpPr>
          <p:cNvPr id="17" name="Shape 14"/>
          <p:cNvSpPr/>
          <p:nvPr/>
        </p:nvSpPr>
        <p:spPr>
          <a:xfrm>
            <a:off x="4041648" y="1783080"/>
            <a:ext cx="1709928" cy="274320"/>
          </a:xfrm>
          <a:prstGeom prst="rect">
            <a:avLst/>
          </a:prstGeom>
          <a:solidFill>
            <a:srgbClr val="1D3517"/>
          </a:solidFill>
          <a:ln/>
        </p:spPr>
      </p:sp>
      <p:sp>
        <p:nvSpPr>
          <p:cNvPr id="18" name="Text 15"/>
          <p:cNvSpPr/>
          <p:nvPr/>
        </p:nvSpPr>
        <p:spPr>
          <a:xfrm>
            <a:off x="4041648" y="1772107"/>
            <a:ext cx="1709928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EEF6E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Food Web · 能量</a:t>
            </a:r>
            <a:endParaRPr lang="en-US" sz="1000" dirty="0"/>
          </a:p>
        </p:txBody>
      </p:sp>
      <p:sp>
        <p:nvSpPr>
          <p:cNvPr id="19" name="Shape 16"/>
          <p:cNvSpPr/>
          <p:nvPr/>
        </p:nvSpPr>
        <p:spPr>
          <a:xfrm>
            <a:off x="3950208" y="4434840"/>
            <a:ext cx="1993392" cy="365760"/>
          </a:xfrm>
          <a:prstGeom prst="roundRect">
            <a:avLst>
              <a:gd name="adj" fmla="val 12500"/>
            </a:avLst>
          </a:prstGeom>
          <a:solidFill>
            <a:srgbClr val="4A9A4A"/>
          </a:solidFill>
          <a:ln/>
        </p:spPr>
      </p:sp>
      <p:sp>
        <p:nvSpPr>
          <p:cNvPr id="20" name="Text 17"/>
          <p:cNvSpPr/>
          <p:nvPr/>
        </p:nvSpPr>
        <p:spPr>
          <a:xfrm>
            <a:off x="3950208" y="4425696"/>
            <a:ext cx="1993392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50" b="1" u="sng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2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  生态台 · 食物网与能量</a:t>
            </a:r>
            <a:endParaRPr lang="en-US" sz="1150" dirty="0"/>
          </a:p>
        </p:txBody>
      </p:sp>
      <p:sp>
        <p:nvSpPr>
          <p:cNvPr id="21" name="Text 18"/>
          <p:cNvSpPr/>
          <p:nvPr/>
        </p:nvSpPr>
        <p:spPr>
          <a:xfrm>
            <a:off x="411480" y="4809744"/>
            <a:ext cx="5943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6D8A5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食物链与食物网 · 人教版生物 · 生态系统</a:t>
            </a:r>
            <a:endParaRPr lang="en-US" sz="850" dirty="0"/>
          </a:p>
        </p:txBody>
      </p:sp>
      <p:sp>
        <p:nvSpPr>
          <p:cNvPr id="22" name="Text 19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367A3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P.6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5FA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411480"/>
            <a:ext cx="1463040" cy="292608"/>
          </a:xfrm>
          <a:prstGeom prst="rect">
            <a:avLst/>
          </a:prstGeom>
          <a:solidFill>
            <a:srgbClr val="1D3517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400507"/>
            <a:ext cx="146304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spc="200" kern="0" dirty="0">
                <a:solidFill>
                  <a:srgbClr val="EEF6E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Summary · 板书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393192" y="749808"/>
            <a:ext cx="822960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300" b="1" dirty="0">
                <a:solidFill>
                  <a:srgbClr val="1D3517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食物链与食物网 · 生态系统</a:t>
            </a:r>
            <a:endParaRPr lang="en-US" sz="2300" dirty="0"/>
          </a:p>
        </p:txBody>
      </p:sp>
      <p:sp>
        <p:nvSpPr>
          <p:cNvPr id="5" name="Shape 3"/>
          <p:cNvSpPr/>
          <p:nvPr/>
        </p:nvSpPr>
        <p:spPr>
          <a:xfrm>
            <a:off x="429768" y="1371600"/>
            <a:ext cx="566928" cy="41148"/>
          </a:xfrm>
          <a:prstGeom prst="rect">
            <a:avLst/>
          </a:prstGeom>
          <a:solidFill>
            <a:srgbClr val="4A9A4A"/>
          </a:solidFill>
          <a:ln/>
        </p:spPr>
      </p:sp>
      <p:sp>
        <p:nvSpPr>
          <p:cNvPr id="6" name="Text 4"/>
          <p:cNvSpPr/>
          <p:nvPr/>
        </p:nvSpPr>
        <p:spPr>
          <a:xfrm>
            <a:off x="548640" y="1828800"/>
            <a:ext cx="804672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b="1" dirty="0">
                <a:solidFill>
                  <a:srgbClr val="1D3517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生态系统 </a:t>
            </a:r>
            <a:pPr indent="0" marL="0">
              <a:buNone/>
            </a:pPr>
            <a:r>
              <a:rPr lang="en-US" sz="1500" b="1" dirty="0">
                <a:solidFill>
                  <a:srgbClr val="367A3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= 生物部分(生产者·消费者·分解者) + 非生物部分</a:t>
            </a:r>
            <a:endParaRPr lang="en-US" sz="1500" dirty="0"/>
          </a:p>
        </p:txBody>
      </p:sp>
      <p:sp>
        <p:nvSpPr>
          <p:cNvPr id="7" name="Text 5"/>
          <p:cNvSpPr/>
          <p:nvPr/>
        </p:nvSpPr>
        <p:spPr>
          <a:xfrm>
            <a:off x="548640" y="2468880"/>
            <a:ext cx="804672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50" b="1" dirty="0">
                <a:solidFill>
                  <a:srgbClr val="1D3517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食物链:</a:t>
            </a:r>
            <a:pPr indent="0" marL="0">
              <a:buNone/>
            </a:pPr>
            <a:r>
              <a:rPr lang="en-US" sz="1450" b="1" dirty="0">
                <a:solidFill>
                  <a:srgbClr val="367A3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从生产者开始 → 箭头指向吃它的(草→兔→鹰);不含分解者和非生物</a:t>
            </a:r>
            <a:endParaRPr lang="en-US" sz="1450" dirty="0"/>
          </a:p>
        </p:txBody>
      </p:sp>
      <p:sp>
        <p:nvSpPr>
          <p:cNvPr id="8" name="Text 6"/>
          <p:cNvSpPr/>
          <p:nvPr/>
        </p:nvSpPr>
        <p:spPr>
          <a:xfrm>
            <a:off x="548640" y="3200400"/>
            <a:ext cx="80467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367A3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能量:沿食物链单向流动、逐级递减;有毒物质生物富集——营养级越高积累越多</a:t>
            </a:r>
            <a:endParaRPr lang="en-US" sz="1400" dirty="0"/>
          </a:p>
        </p:txBody>
      </p:sp>
      <p:sp>
        <p:nvSpPr>
          <p:cNvPr id="9" name="Shape 7"/>
          <p:cNvSpPr/>
          <p:nvPr/>
        </p:nvSpPr>
        <p:spPr>
          <a:xfrm>
            <a:off x="3291840" y="4114800"/>
            <a:ext cx="2560320" cy="365760"/>
          </a:xfrm>
          <a:prstGeom prst="roundRect">
            <a:avLst>
              <a:gd name="adj" fmla="val 12500"/>
            </a:avLst>
          </a:prstGeom>
          <a:solidFill>
            <a:srgbClr val="4A9A4A"/>
          </a:solidFill>
          <a:ln/>
        </p:spPr>
      </p:sp>
      <p:sp>
        <p:nvSpPr>
          <p:cNvPr id="10" name="Text 8"/>
          <p:cNvSpPr/>
          <p:nvPr/>
        </p:nvSpPr>
        <p:spPr>
          <a:xfrm>
            <a:off x="3291840" y="4105656"/>
            <a:ext cx="256032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50" b="1" u="sng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  生态台 · 闯关检测</a:t>
            </a:r>
            <a:endParaRPr lang="en-US" sz="1150" dirty="0"/>
          </a:p>
        </p:txBody>
      </p:sp>
      <p:sp>
        <p:nvSpPr>
          <p:cNvPr id="11" name="Text 9"/>
          <p:cNvSpPr/>
          <p:nvPr/>
        </p:nvSpPr>
        <p:spPr>
          <a:xfrm>
            <a:off x="411480" y="4809744"/>
            <a:ext cx="5943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6D8A5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食物链与食物网 · 人教版生物 · 生态系统</a:t>
            </a:r>
            <a:endParaRPr lang="en-US" sz="850" dirty="0"/>
          </a:p>
        </p:txBody>
      </p:sp>
      <p:sp>
        <p:nvSpPr>
          <p:cNvPr id="12" name="Text 10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367A3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P.7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5FA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384048"/>
            <a:ext cx="1572768" cy="292608"/>
          </a:xfrm>
          <a:prstGeom prst="rect">
            <a:avLst/>
          </a:prstGeom>
          <a:solidFill>
            <a:srgbClr val="1D3517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373075"/>
            <a:ext cx="1572768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spc="200" kern="0" dirty="0">
                <a:solidFill>
                  <a:srgbClr val="EEF6E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Homework · 作业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393192" y="713232"/>
            <a:ext cx="82296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500" b="1" spc="100" kern="0" dirty="0">
                <a:solidFill>
                  <a:srgbClr val="1D3517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连得出,讲得清</a:t>
            </a:r>
            <a:endParaRPr lang="en-US" sz="2500" dirty="0"/>
          </a:p>
        </p:txBody>
      </p:sp>
      <p:sp>
        <p:nvSpPr>
          <p:cNvPr id="5" name="Shape 3"/>
          <p:cNvSpPr/>
          <p:nvPr/>
        </p:nvSpPr>
        <p:spPr>
          <a:xfrm>
            <a:off x="429768" y="1335024"/>
            <a:ext cx="566928" cy="41148"/>
          </a:xfrm>
          <a:prstGeom prst="rect">
            <a:avLst/>
          </a:prstGeom>
          <a:solidFill>
            <a:srgbClr val="4A9A4A"/>
          </a:solidFill>
          <a:ln/>
        </p:spPr>
      </p:sp>
      <p:sp>
        <p:nvSpPr>
          <p:cNvPr id="6" name="Shape 4"/>
          <p:cNvSpPr/>
          <p:nvPr/>
        </p:nvSpPr>
        <p:spPr>
          <a:xfrm>
            <a:off x="457200" y="1691640"/>
            <a:ext cx="8229600" cy="786384"/>
          </a:xfrm>
          <a:prstGeom prst="roundRect">
            <a:avLst>
              <a:gd name="adj" fmla="val 6977"/>
            </a:avLst>
          </a:prstGeom>
          <a:solidFill>
            <a:srgbClr val="E6F2DA"/>
          </a:solidFill>
          <a:ln w="12700">
            <a:solidFill>
              <a:srgbClr val="4A9A4A"/>
            </a:solidFill>
            <a:prstDash val="solid"/>
          </a:ln>
        </p:spPr>
      </p:sp>
      <p:sp>
        <p:nvSpPr>
          <p:cNvPr id="7" name="Shape 5"/>
          <p:cNvSpPr/>
          <p:nvPr/>
        </p:nvSpPr>
        <p:spPr>
          <a:xfrm>
            <a:off x="457200" y="1801368"/>
            <a:ext cx="73152" cy="566928"/>
          </a:xfrm>
          <a:prstGeom prst="rect">
            <a:avLst/>
          </a:prstGeom>
          <a:solidFill>
            <a:srgbClr val="4A9A4A"/>
          </a:solidFill>
          <a:ln/>
        </p:spPr>
      </p:sp>
      <p:sp>
        <p:nvSpPr>
          <p:cNvPr id="8" name="Text 6"/>
          <p:cNvSpPr/>
          <p:nvPr/>
        </p:nvSpPr>
        <p:spPr>
          <a:xfrm>
            <a:off x="676656" y="1783080"/>
            <a:ext cx="1280160" cy="60350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D3517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必做</a:t>
            </a:r>
            <a:endParaRPr lang="en-US" sz="1400" dirty="0"/>
          </a:p>
        </p:txBody>
      </p:sp>
      <p:sp>
        <p:nvSpPr>
          <p:cNvPr id="9" name="Text 7"/>
          <p:cNvSpPr/>
          <p:nvPr/>
        </p:nvSpPr>
        <p:spPr>
          <a:xfrm>
            <a:off x="2103120" y="1764792"/>
            <a:ext cx="640080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50" dirty="0">
                <a:solidFill>
                  <a:srgbClr val="6D8A5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从生物组中写出 2 条不同的食物链,标好箭头方向,并指出起点是不是生产者。</a:t>
            </a:r>
            <a:endParaRPr lang="en-US" sz="1150" dirty="0"/>
          </a:p>
        </p:txBody>
      </p:sp>
      <p:sp>
        <p:nvSpPr>
          <p:cNvPr id="10" name="Shape 8"/>
          <p:cNvSpPr/>
          <p:nvPr/>
        </p:nvSpPr>
        <p:spPr>
          <a:xfrm>
            <a:off x="457200" y="2606040"/>
            <a:ext cx="8229600" cy="786384"/>
          </a:xfrm>
          <a:prstGeom prst="roundRect">
            <a:avLst>
              <a:gd name="adj" fmla="val 6977"/>
            </a:avLst>
          </a:prstGeom>
          <a:solidFill>
            <a:srgbClr val="DDEFCF"/>
          </a:solidFill>
          <a:ln w="9525">
            <a:solidFill>
              <a:srgbClr val="CBDFB8"/>
            </a:solidFill>
            <a:prstDash val="solid"/>
          </a:ln>
        </p:spPr>
      </p:sp>
      <p:sp>
        <p:nvSpPr>
          <p:cNvPr id="11" name="Shape 9"/>
          <p:cNvSpPr/>
          <p:nvPr/>
        </p:nvSpPr>
        <p:spPr>
          <a:xfrm>
            <a:off x="457200" y="2715768"/>
            <a:ext cx="73152" cy="566928"/>
          </a:xfrm>
          <a:prstGeom prst="rect">
            <a:avLst/>
          </a:prstGeom>
          <a:solidFill>
            <a:srgbClr val="4A9A4A"/>
          </a:solidFill>
          <a:ln/>
        </p:spPr>
      </p:sp>
      <p:sp>
        <p:nvSpPr>
          <p:cNvPr id="12" name="Text 10"/>
          <p:cNvSpPr/>
          <p:nvPr/>
        </p:nvSpPr>
        <p:spPr>
          <a:xfrm>
            <a:off x="676656" y="2697480"/>
            <a:ext cx="1280160" cy="60350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D3517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实践</a:t>
            </a:r>
            <a:endParaRPr lang="en-US" sz="1400" dirty="0"/>
          </a:p>
        </p:txBody>
      </p:sp>
      <p:sp>
        <p:nvSpPr>
          <p:cNvPr id="13" name="Text 11"/>
          <p:cNvSpPr/>
          <p:nvPr/>
        </p:nvSpPr>
        <p:spPr>
          <a:xfrm>
            <a:off x="2103120" y="2679192"/>
            <a:ext cx="640080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50" dirty="0">
                <a:solidFill>
                  <a:srgbClr val="6D8A5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画一幅含至少 3 条交叉链的食物网,圈出最高营养级,说明能量为什么逐级递减。</a:t>
            </a:r>
            <a:endParaRPr lang="en-US" sz="1150" dirty="0"/>
          </a:p>
        </p:txBody>
      </p:sp>
      <p:sp>
        <p:nvSpPr>
          <p:cNvPr id="14" name="Shape 12"/>
          <p:cNvSpPr/>
          <p:nvPr/>
        </p:nvSpPr>
        <p:spPr>
          <a:xfrm>
            <a:off x="457200" y="3520440"/>
            <a:ext cx="8229600" cy="786384"/>
          </a:xfrm>
          <a:prstGeom prst="roundRect">
            <a:avLst>
              <a:gd name="adj" fmla="val 6977"/>
            </a:avLst>
          </a:prstGeom>
          <a:solidFill>
            <a:srgbClr val="DDEFCF"/>
          </a:solidFill>
          <a:ln w="9525">
            <a:solidFill>
              <a:srgbClr val="CBDFB8"/>
            </a:solidFill>
            <a:prstDash val="solid"/>
          </a:ln>
        </p:spPr>
      </p:sp>
      <p:sp>
        <p:nvSpPr>
          <p:cNvPr id="15" name="Shape 13"/>
          <p:cNvSpPr/>
          <p:nvPr/>
        </p:nvSpPr>
        <p:spPr>
          <a:xfrm>
            <a:off x="457200" y="3630168"/>
            <a:ext cx="73152" cy="566928"/>
          </a:xfrm>
          <a:prstGeom prst="rect">
            <a:avLst/>
          </a:prstGeom>
          <a:solidFill>
            <a:srgbClr val="9A7A3A"/>
          </a:solidFill>
          <a:ln/>
        </p:spPr>
      </p:sp>
      <p:sp>
        <p:nvSpPr>
          <p:cNvPr id="16" name="Text 14"/>
          <p:cNvSpPr/>
          <p:nvPr/>
        </p:nvSpPr>
        <p:spPr>
          <a:xfrm>
            <a:off x="676656" y="3611880"/>
            <a:ext cx="1280160" cy="60350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D3517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挑战</a:t>
            </a:r>
            <a:endParaRPr lang="en-US" sz="1400" dirty="0"/>
          </a:p>
        </p:txBody>
      </p:sp>
      <p:sp>
        <p:nvSpPr>
          <p:cNvPr id="17" name="Text 15"/>
          <p:cNvSpPr/>
          <p:nvPr/>
        </p:nvSpPr>
        <p:spPr>
          <a:xfrm>
            <a:off x="2103120" y="3593592"/>
            <a:ext cx="640080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50" dirty="0">
                <a:solidFill>
                  <a:srgbClr val="6D8A5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查“生物富集”真实例子(DDT、汞),说明为什么营养级越高有毒物质积累越多。</a:t>
            </a:r>
            <a:endParaRPr lang="en-US" sz="1150" dirty="0"/>
          </a:p>
        </p:txBody>
      </p:sp>
      <p:sp>
        <p:nvSpPr>
          <p:cNvPr id="18" name="Text 16"/>
          <p:cNvSpPr/>
          <p:nvPr/>
        </p:nvSpPr>
        <p:spPr>
          <a:xfrm>
            <a:off x="411480" y="4809744"/>
            <a:ext cx="5943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6D8A5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食物链与食物网 · 人教版生物 · 生态系统</a:t>
            </a:r>
            <a:endParaRPr lang="en-US" sz="850" dirty="0"/>
          </a:p>
        </p:txBody>
      </p:sp>
      <p:sp>
        <p:nvSpPr>
          <p:cNvPr id="19" name="Text 17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367A3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P.8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DDEFC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Users/shaorunze/Documents/Claude/Projects/ai推演/食物链-生态台/ppt-assets/c-chain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12260D">
              <a:alpha val="58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457200" y="2103120"/>
            <a:ext cx="8229600" cy="731520"/>
          </a:xfrm>
          <a:prstGeom prst="rect">
            <a:avLst/>
          </a:prstGeom>
          <a:noFill/>
          <a:ln/>
          <a:effectLst>
            <a:outerShdw sx="100000" sy="100000" kx="0" ky="0" algn="bl" rotWithShape="0" blurRad="101600" dist="25400" dir="5400000">
              <a:srgbClr val="000000">
                <a:alpha val="50000"/>
              </a:srgbClr>
            </a:outerShdw>
          </a:effectLst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34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Who eats whom?</a:t>
            </a:r>
            <a:endParaRPr lang="en-US" sz="3400" dirty="0"/>
          </a:p>
        </p:txBody>
      </p:sp>
      <p:sp>
        <p:nvSpPr>
          <p:cNvPr id="5" name="Text 2"/>
          <p:cNvSpPr/>
          <p:nvPr/>
        </p:nvSpPr>
        <p:spPr>
          <a:xfrm>
            <a:off x="457200" y="3017520"/>
            <a:ext cx="82296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600" b="1" spc="200" kern="0" dirty="0">
                <a:solidFill>
                  <a:srgbClr val="E6F2D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连出食物链 · 看懂食物网 · 理解能量流动</a:t>
            </a:r>
            <a:endParaRPr lang="en-US" sz="1600" dirty="0"/>
          </a:p>
        </p:txBody>
      </p:sp>
      <p:sp>
        <p:nvSpPr>
          <p:cNvPr id="6" name="Text 3"/>
          <p:cNvSpPr/>
          <p:nvPr/>
        </p:nvSpPr>
        <p:spPr>
          <a:xfrm>
            <a:off x="411480" y="4809744"/>
            <a:ext cx="5943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CBDFB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食物链与食物网 · 人教版生物 · 生态系统</a:t>
            </a:r>
            <a:endParaRPr lang="en-US" sz="850" dirty="0"/>
          </a:p>
        </p:txBody>
      </p:sp>
      <p:sp>
        <p:nvSpPr>
          <p:cNvPr id="7" name="Text 4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CBDFB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P.9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食物链与食物网</dc:title>
  <dc:subject>PptxGenJS Presentation</dc:subject>
  <dc:creator>光鹿课件</dc:creator>
  <cp:lastModifiedBy>光鹿课件</cp:lastModifiedBy>
  <cp:revision>1</cp:revision>
  <dcterms:created xsi:type="dcterms:W3CDTF">2026-06-14T11:52:11Z</dcterms:created>
  <dcterms:modified xsi:type="dcterms:W3CDTF">2026-06-14T11:52:11Z</dcterms:modified>
</cp:coreProperties>
</file>