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notesMasterIdLst>
    <p:notesMasterId r:id="rId11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notesMaster" Target="notesMasters/notesMaster1.xml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globalaits.com/files/fengqiao-night/index.html" TargetMode="External"/><Relationship Id="rId1" Type="http://schemas.openxmlformats.org/officeDocument/2006/relationships/image" Target="../media/image-1-1.jp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hyperlink" Target="https://globalaits.com/files/fengqiao-night/index.html" TargetMode="Externa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hyperlink" Target="https://globalaits.com/files/fengqiao-night/index.html?sec=1" TargetMode="Externa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hyperlink" Target="https://globalaits.com/files/fengqiao-night/index.html?sec=3" TargetMode="Externa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hyperlink" Target="https://globalaits.com/files/fengqiao-night/index.html" TargetMode="Externa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B172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Users/shaorunze/Documents/Claude/Projects/ai推演/枫桥夜泊-夜泊台/images/scene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7101A">
              <a:alpha val="74000"/>
            </a:srgbClr>
          </a:solidFill>
          <a:ln/>
        </p:spPr>
      </p:sp>
      <p:sp>
        <p:nvSpPr>
          <p:cNvPr id="4" name="Shape 1"/>
          <p:cNvSpPr/>
          <p:nvPr/>
        </p:nvSpPr>
        <p:spPr>
          <a:xfrm>
            <a:off x="0" y="3246120"/>
            <a:ext cx="9144000" cy="1897380"/>
          </a:xfrm>
          <a:prstGeom prst="rect">
            <a:avLst/>
          </a:prstGeom>
          <a:solidFill>
            <a:srgbClr val="07101A">
              <a:alpha val="82000"/>
            </a:srgbClr>
          </a:solidFill>
          <a:ln/>
        </p:spPr>
      </p:sp>
      <p:sp>
        <p:nvSpPr>
          <p:cNvPr id="5" name="Text 2"/>
          <p:cNvSpPr/>
          <p:nvPr/>
        </p:nvSpPr>
        <p:spPr>
          <a:xfrm>
            <a:off x="548640" y="1234440"/>
            <a:ext cx="80467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500" b="1" spc="400" kern="0" dirty="0">
                <a:solidFill>
                  <a:srgbClr val="E9BD7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招牌课 · 电影意境</a:t>
            </a:r>
            <a:endParaRPr lang="en-US" sz="1500" dirty="0"/>
          </a:p>
        </p:txBody>
      </p:sp>
      <p:sp>
        <p:nvSpPr>
          <p:cNvPr id="6" name="Text 3"/>
          <p:cNvSpPr/>
          <p:nvPr/>
        </p:nvSpPr>
        <p:spPr>
          <a:xfrm>
            <a:off x="457200" y="1737360"/>
            <a:ext cx="822960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5400" b="1" spc="1200" kern="0" dirty="0">
                <a:solidFill>
                  <a:srgbClr val="FFFFFF"/>
                </a:solidFill>
                <a:latin typeface="STSong" pitchFamily="34" charset="0"/>
                <a:ea typeface="STSong" pitchFamily="34" charset="-122"/>
                <a:cs typeface="STSong" pitchFamily="34" charset="-120"/>
              </a:rPr>
              <a:t>枫桥夜泊</a:t>
            </a:r>
            <a:endParaRPr lang="en-US" sz="5400" dirty="0"/>
          </a:p>
        </p:txBody>
      </p:sp>
      <p:sp>
        <p:nvSpPr>
          <p:cNvPr id="7" name="Text 4"/>
          <p:cNvSpPr/>
          <p:nvPr/>
        </p:nvSpPr>
        <p:spPr>
          <a:xfrm>
            <a:off x="457200" y="3035808"/>
            <a:ext cx="82296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500" i="1" dirty="0">
                <a:solidFill>
                  <a:srgbClr val="F0E6D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唐 · 张继　|　一江秋夜,半世羁愁</a:t>
            </a:r>
            <a:endParaRPr lang="en-US" sz="1500" dirty="0"/>
          </a:p>
        </p:txBody>
      </p:sp>
      <p:sp>
        <p:nvSpPr>
          <p:cNvPr id="8" name="Shape 5"/>
          <p:cNvSpPr/>
          <p:nvPr/>
        </p:nvSpPr>
        <p:spPr>
          <a:xfrm>
            <a:off x="3566160" y="4114800"/>
            <a:ext cx="2011680" cy="365760"/>
          </a:xfrm>
          <a:prstGeom prst="roundRect">
            <a:avLst>
              <a:gd name="adj" fmla="val 12500"/>
            </a:avLst>
          </a:prstGeom>
          <a:solidFill>
            <a:srgbClr val="B0463A"/>
          </a:solidFill>
          <a:ln/>
        </p:spPr>
      </p:sp>
      <p:sp>
        <p:nvSpPr>
          <p:cNvPr id="9" name="Text 6"/>
          <p:cNvSpPr/>
          <p:nvPr/>
        </p:nvSpPr>
        <p:spPr>
          <a:xfrm>
            <a:off x="3566160" y="4105656"/>
            <a:ext cx="201168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50" b="1" u="sng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  <a:hlinkClick r:id="rId2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▶  打开夜泊台</a:t>
            </a:r>
            <a:endParaRPr lang="en-US" sz="115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CF9F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384048"/>
            <a:ext cx="493776" cy="292608"/>
          </a:xfrm>
          <a:prstGeom prst="rect">
            <a:avLst/>
          </a:prstGeom>
          <a:solidFill>
            <a:srgbClr val="241A14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373075"/>
            <a:ext cx="493776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7F0E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导入</a:t>
            </a:r>
            <a:endParaRPr lang="en-US" sz="1100" dirty="0"/>
          </a:p>
        </p:txBody>
      </p:sp>
      <p:sp>
        <p:nvSpPr>
          <p:cNvPr id="4" name="Text 2"/>
          <p:cNvSpPr/>
          <p:nvPr/>
        </p:nvSpPr>
        <p:spPr>
          <a:xfrm>
            <a:off x="393192" y="713232"/>
            <a:ext cx="822960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500" b="1" dirty="0">
                <a:solidFill>
                  <a:srgbClr val="241A1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一首写尽秋夜乡愁的唐诗</a:t>
            </a:r>
            <a:endParaRPr lang="en-US" sz="2500" dirty="0"/>
          </a:p>
        </p:txBody>
      </p:sp>
      <p:sp>
        <p:nvSpPr>
          <p:cNvPr id="5" name="Shape 3"/>
          <p:cNvSpPr/>
          <p:nvPr/>
        </p:nvSpPr>
        <p:spPr>
          <a:xfrm>
            <a:off x="429768" y="1335024"/>
            <a:ext cx="566928" cy="41148"/>
          </a:xfrm>
          <a:prstGeom prst="rect">
            <a:avLst/>
          </a:prstGeom>
          <a:solidFill>
            <a:srgbClr val="B0463A"/>
          </a:solidFill>
          <a:ln/>
        </p:spPr>
      </p:sp>
      <p:sp>
        <p:nvSpPr>
          <p:cNvPr id="6" name="Shape 4"/>
          <p:cNvSpPr/>
          <p:nvPr/>
        </p:nvSpPr>
        <p:spPr>
          <a:xfrm>
            <a:off x="457200" y="1737360"/>
            <a:ext cx="8229600" cy="868680"/>
          </a:xfrm>
          <a:prstGeom prst="rect">
            <a:avLst/>
          </a:prstGeom>
          <a:solidFill>
            <a:srgbClr val="F1E7D6"/>
          </a:solidFill>
          <a:ln w="9525">
            <a:solidFill>
              <a:srgbClr val="E6D8C8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640080" y="1737360"/>
            <a:ext cx="7863840" cy="8686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lnSpc>
                <a:spcPts val="2800"/>
              </a:lnSpc>
              <a:buNone/>
            </a:pPr>
            <a:r>
              <a:rPr lang="en-US" sz="1700" spc="100" kern="0" dirty="0">
                <a:solidFill>
                  <a:srgbClr val="241A14"/>
                </a:solidFill>
                <a:latin typeface="STSong" pitchFamily="34" charset="0"/>
                <a:ea typeface="STSong" pitchFamily="34" charset="-122"/>
                <a:cs typeface="STSong" pitchFamily="34" charset="-120"/>
              </a:rPr>
              <a:t>月落乌啼霜满天,江枫渔火对愁眠。姑苏城外寒山寺,夜半钟声到客船。</a:t>
            </a:r>
            <a:endParaRPr lang="en-US" sz="1700" dirty="0"/>
          </a:p>
        </p:txBody>
      </p:sp>
      <p:sp>
        <p:nvSpPr>
          <p:cNvPr id="8" name="Text 6"/>
          <p:cNvSpPr/>
          <p:nvPr/>
        </p:nvSpPr>
        <p:spPr>
          <a:xfrm>
            <a:off x="548640" y="2834640"/>
            <a:ext cx="804672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900"/>
              </a:lnSpc>
              <a:buNone/>
            </a:pPr>
            <a:r>
              <a:rPr lang="en-US" sz="1300" b="1" dirty="0">
                <a:solidFill>
                  <a:srgbClr val="B0463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看一看　</a:t>
            </a:r>
            <a:pPr indent="0" marL="0">
              <a:lnSpc>
                <a:spcPts val="1900"/>
              </a:lnSpc>
              <a:buNone/>
            </a:pPr>
            <a:r>
              <a:rPr lang="en-US" sz="1300" dirty="0">
                <a:solidFill>
                  <a:srgbClr val="4A382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画中是深秋的夜半:月已西沉,寒霜满天,江枫渔火,一叶孤舟——诗人为何彻夜难眠?</a:t>
            </a:r>
            <a:endParaRPr lang="en-US" sz="1300" dirty="0"/>
          </a:p>
        </p:txBody>
      </p:sp>
      <p:sp>
        <p:nvSpPr>
          <p:cNvPr id="9" name="Text 7"/>
          <p:cNvSpPr/>
          <p:nvPr/>
        </p:nvSpPr>
        <p:spPr>
          <a:xfrm>
            <a:off x="548640" y="3474720"/>
            <a:ext cx="804672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900"/>
              </a:lnSpc>
              <a:buNone/>
            </a:pPr>
            <a:r>
              <a:rPr lang="en-US" sz="1300" b="1" dirty="0">
                <a:solidFill>
                  <a:srgbClr val="CF9C45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今天学　</a:t>
            </a:r>
            <a:pPr indent="0" marL="0">
              <a:lnSpc>
                <a:spcPts val="1900"/>
              </a:lnSpc>
              <a:buNone/>
            </a:pPr>
            <a:r>
              <a:rPr lang="en-US" sz="1300" dirty="0">
                <a:solidFill>
                  <a:srgbClr val="4A382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读懂诗意,品味月落、渔火等意象与‘以声衬静’的手法,体会诗人客居他乡的羁旅愁思。</a:t>
            </a:r>
            <a:endParaRPr lang="en-US" sz="1300" dirty="0"/>
          </a:p>
        </p:txBody>
      </p:sp>
      <p:sp>
        <p:nvSpPr>
          <p:cNvPr id="10" name="Shape 8"/>
          <p:cNvSpPr/>
          <p:nvPr/>
        </p:nvSpPr>
        <p:spPr>
          <a:xfrm>
            <a:off x="548640" y="4206240"/>
            <a:ext cx="2377440" cy="365760"/>
          </a:xfrm>
          <a:prstGeom prst="roundRect">
            <a:avLst>
              <a:gd name="adj" fmla="val 12500"/>
            </a:avLst>
          </a:prstGeom>
          <a:solidFill>
            <a:srgbClr val="B0463A"/>
          </a:solidFill>
          <a:ln/>
        </p:spPr>
      </p:sp>
      <p:sp>
        <p:nvSpPr>
          <p:cNvPr id="11" name="Text 9"/>
          <p:cNvSpPr/>
          <p:nvPr/>
        </p:nvSpPr>
        <p:spPr>
          <a:xfrm>
            <a:off x="548640" y="4197096"/>
            <a:ext cx="237744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50" b="1" u="sng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▶  夜泊台 · 诗境品读</a:t>
            </a:r>
            <a:endParaRPr lang="en-US" sz="1150" dirty="0"/>
          </a:p>
        </p:txBody>
      </p:sp>
      <p:sp>
        <p:nvSpPr>
          <p:cNvPr id="12" name="Text 10"/>
          <p:cNvSpPr/>
          <p:nvPr/>
        </p:nvSpPr>
        <p:spPr>
          <a:xfrm>
            <a:off x="411480" y="4809744"/>
            <a:ext cx="54864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dirty="0">
                <a:solidFill>
                  <a:srgbClr val="8A7A6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枫桥夜泊 · 唐·张继 · 部编版语文</a:t>
            </a:r>
            <a:endParaRPr lang="en-US" sz="850" dirty="0"/>
          </a:p>
        </p:txBody>
      </p:sp>
      <p:sp>
        <p:nvSpPr>
          <p:cNvPr id="13" name="Text 11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8A332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P.2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B172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Users/shaorunze/Documents/Claude/Projects/ai推演/枫桥夜泊-夜泊台/images/scene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7101A">
              <a:alpha val="70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457200" y="457200"/>
            <a:ext cx="82296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b="1" spc="600" kern="0" dirty="0">
                <a:solidFill>
                  <a:srgbClr val="E9BD7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诵 读 全 诗</a:t>
            </a:r>
            <a:endParaRPr lang="en-US" sz="1400" dirty="0"/>
          </a:p>
        </p:txBody>
      </p:sp>
      <p:sp>
        <p:nvSpPr>
          <p:cNvPr id="5" name="Text 2"/>
          <p:cNvSpPr/>
          <p:nvPr/>
        </p:nvSpPr>
        <p:spPr>
          <a:xfrm>
            <a:off x="457200" y="1188720"/>
            <a:ext cx="8229600" cy="640080"/>
          </a:xfrm>
          <a:prstGeom prst="rect">
            <a:avLst/>
          </a:prstGeom>
          <a:noFill/>
          <a:ln/>
          <a:effectLst>
            <a:outerShdw sx="100000" sy="100000" kx="0" ky="0" algn="bl" rotWithShape="0" blurRad="101600" dist="25400" dir="5400000">
              <a:srgbClr val="000000">
                <a:alpha val="50000"/>
              </a:srgbClr>
            </a:outerShdw>
          </a:effectLst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2800" b="1" spc="400" kern="0" dirty="0">
                <a:solidFill>
                  <a:srgbClr val="FFFFFF"/>
                </a:solidFill>
                <a:latin typeface="STSong" pitchFamily="34" charset="0"/>
                <a:ea typeface="STSong" pitchFamily="34" charset="-122"/>
                <a:cs typeface="STSong" pitchFamily="34" charset="-120"/>
              </a:rPr>
              <a:t>月落乌啼霜满天,</a:t>
            </a:r>
            <a:endParaRPr lang="en-US" sz="2800" dirty="0"/>
          </a:p>
        </p:txBody>
      </p:sp>
      <p:sp>
        <p:nvSpPr>
          <p:cNvPr id="6" name="Text 3"/>
          <p:cNvSpPr/>
          <p:nvPr/>
        </p:nvSpPr>
        <p:spPr>
          <a:xfrm>
            <a:off x="457200" y="1975104"/>
            <a:ext cx="8229600" cy="640080"/>
          </a:xfrm>
          <a:prstGeom prst="rect">
            <a:avLst/>
          </a:prstGeom>
          <a:noFill/>
          <a:ln/>
          <a:effectLst>
            <a:outerShdw sx="100000" sy="100000" kx="0" ky="0" algn="bl" rotWithShape="0" blurRad="101600" dist="25400" dir="5400000">
              <a:srgbClr val="000000">
                <a:alpha val="50000"/>
              </a:srgbClr>
            </a:outerShdw>
          </a:effectLst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2800" b="1" spc="400" kern="0" dirty="0">
                <a:solidFill>
                  <a:srgbClr val="FFFFFF"/>
                </a:solidFill>
                <a:latin typeface="STSong" pitchFamily="34" charset="0"/>
                <a:ea typeface="STSong" pitchFamily="34" charset="-122"/>
                <a:cs typeface="STSong" pitchFamily="34" charset="-120"/>
              </a:rPr>
              <a:t>江枫渔火对愁眠。</a:t>
            </a:r>
            <a:endParaRPr lang="en-US" sz="2800" dirty="0"/>
          </a:p>
        </p:txBody>
      </p:sp>
      <p:sp>
        <p:nvSpPr>
          <p:cNvPr id="7" name="Text 4"/>
          <p:cNvSpPr/>
          <p:nvPr/>
        </p:nvSpPr>
        <p:spPr>
          <a:xfrm>
            <a:off x="457200" y="2761488"/>
            <a:ext cx="8229600" cy="640080"/>
          </a:xfrm>
          <a:prstGeom prst="rect">
            <a:avLst/>
          </a:prstGeom>
          <a:noFill/>
          <a:ln/>
          <a:effectLst>
            <a:outerShdw sx="100000" sy="100000" kx="0" ky="0" algn="bl" rotWithShape="0" blurRad="101600" dist="25400" dir="5400000">
              <a:srgbClr val="000000">
                <a:alpha val="50000"/>
              </a:srgbClr>
            </a:outerShdw>
          </a:effectLst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2800" b="1" spc="400" kern="0" dirty="0">
                <a:solidFill>
                  <a:srgbClr val="FFFFFF"/>
                </a:solidFill>
                <a:latin typeface="STSong" pitchFamily="34" charset="0"/>
                <a:ea typeface="STSong" pitchFamily="34" charset="-122"/>
                <a:cs typeface="STSong" pitchFamily="34" charset="-120"/>
              </a:rPr>
              <a:t>姑苏城外寒山寺,</a:t>
            </a:r>
            <a:endParaRPr lang="en-US" sz="2800" dirty="0"/>
          </a:p>
        </p:txBody>
      </p:sp>
      <p:sp>
        <p:nvSpPr>
          <p:cNvPr id="8" name="Text 5"/>
          <p:cNvSpPr/>
          <p:nvPr/>
        </p:nvSpPr>
        <p:spPr>
          <a:xfrm>
            <a:off x="457200" y="3547872"/>
            <a:ext cx="8229600" cy="640080"/>
          </a:xfrm>
          <a:prstGeom prst="rect">
            <a:avLst/>
          </a:prstGeom>
          <a:noFill/>
          <a:ln/>
          <a:effectLst>
            <a:outerShdw sx="100000" sy="100000" kx="0" ky="0" algn="bl" rotWithShape="0" blurRad="101600" dist="25400" dir="5400000">
              <a:srgbClr val="000000">
                <a:alpha val="50000"/>
              </a:srgbClr>
            </a:outerShdw>
          </a:effectLst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2800" b="1" spc="400" kern="0" dirty="0">
                <a:solidFill>
                  <a:srgbClr val="FFFFFF"/>
                </a:solidFill>
                <a:latin typeface="STSong" pitchFamily="34" charset="0"/>
                <a:ea typeface="STSong" pitchFamily="34" charset="-122"/>
                <a:cs typeface="STSong" pitchFamily="34" charset="-120"/>
              </a:rPr>
              <a:t>夜半钟声到客船。</a:t>
            </a:r>
            <a:endParaRPr lang="en-US" sz="2800" dirty="0"/>
          </a:p>
        </p:txBody>
      </p:sp>
      <p:sp>
        <p:nvSpPr>
          <p:cNvPr id="9" name="Text 6"/>
          <p:cNvSpPr/>
          <p:nvPr/>
        </p:nvSpPr>
        <p:spPr>
          <a:xfrm>
            <a:off x="457200" y="4434840"/>
            <a:ext cx="82296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300" dirty="0">
                <a:solidFill>
                  <a:srgbClr val="F0E6D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唐 · 张继</a:t>
            </a:r>
            <a:endParaRPr lang="en-US" sz="1300" dirty="0"/>
          </a:p>
        </p:txBody>
      </p:sp>
      <p:sp>
        <p:nvSpPr>
          <p:cNvPr id="10" name="Text 7"/>
          <p:cNvSpPr/>
          <p:nvPr/>
        </p:nvSpPr>
        <p:spPr>
          <a:xfrm>
            <a:off x="411480" y="4809744"/>
            <a:ext cx="54864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dirty="0">
                <a:solidFill>
                  <a:srgbClr val="E6D8C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枫桥夜泊 · 唐·张继 · 部编版语文</a:t>
            </a:r>
            <a:endParaRPr lang="en-US" sz="850" dirty="0"/>
          </a:p>
        </p:txBody>
      </p:sp>
      <p:sp>
        <p:nvSpPr>
          <p:cNvPr id="11" name="Text 8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E6D8C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P.3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CF9F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384048"/>
            <a:ext cx="1536192" cy="292608"/>
          </a:xfrm>
          <a:prstGeom prst="rect">
            <a:avLst/>
          </a:prstGeom>
          <a:solidFill>
            <a:srgbClr val="241A14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373075"/>
            <a:ext cx="1536192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7F0E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逐句品读 · 一</a:t>
            </a:r>
            <a:endParaRPr lang="en-US" sz="1100" dirty="0"/>
          </a:p>
        </p:txBody>
      </p:sp>
      <p:sp>
        <p:nvSpPr>
          <p:cNvPr id="4" name="Text 2"/>
          <p:cNvSpPr/>
          <p:nvPr/>
        </p:nvSpPr>
        <p:spPr>
          <a:xfrm>
            <a:off x="393192" y="713232"/>
            <a:ext cx="822960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500" b="1" dirty="0">
                <a:solidFill>
                  <a:srgbClr val="241A1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月落乌啼 · 江枫渔火</a:t>
            </a:r>
            <a:endParaRPr lang="en-US" sz="2500" dirty="0"/>
          </a:p>
        </p:txBody>
      </p:sp>
      <p:sp>
        <p:nvSpPr>
          <p:cNvPr id="5" name="Shape 3"/>
          <p:cNvSpPr/>
          <p:nvPr/>
        </p:nvSpPr>
        <p:spPr>
          <a:xfrm>
            <a:off x="429768" y="1335024"/>
            <a:ext cx="566928" cy="41148"/>
          </a:xfrm>
          <a:prstGeom prst="rect">
            <a:avLst/>
          </a:prstGeom>
          <a:solidFill>
            <a:srgbClr val="B0463A"/>
          </a:solidFill>
          <a:ln/>
        </p:spPr>
      </p:sp>
      <p:sp>
        <p:nvSpPr>
          <p:cNvPr id="6" name="Shape 4"/>
          <p:cNvSpPr/>
          <p:nvPr/>
        </p:nvSpPr>
        <p:spPr>
          <a:xfrm>
            <a:off x="457200" y="1664208"/>
            <a:ext cx="77724" cy="1335024"/>
          </a:xfrm>
          <a:prstGeom prst="rect">
            <a:avLst/>
          </a:prstGeom>
          <a:solidFill>
            <a:srgbClr val="B0463A"/>
          </a:solidFill>
          <a:ln/>
        </p:spPr>
      </p:sp>
      <p:sp>
        <p:nvSpPr>
          <p:cNvPr id="7" name="Text 5"/>
          <p:cNvSpPr/>
          <p:nvPr/>
        </p:nvSpPr>
        <p:spPr>
          <a:xfrm>
            <a:off x="640080" y="1627632"/>
            <a:ext cx="393192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700" b="1" dirty="0">
                <a:solidFill>
                  <a:srgbClr val="241A14"/>
                </a:solidFill>
                <a:latin typeface="STSong" pitchFamily="34" charset="0"/>
                <a:ea typeface="STSong" pitchFamily="34" charset="-122"/>
                <a:cs typeface="STSong" pitchFamily="34" charset="-120"/>
              </a:rPr>
              <a:t>月落乌啼霜满天,</a:t>
            </a:r>
            <a:endParaRPr lang="en-US" sz="1700" dirty="0"/>
          </a:p>
        </p:txBody>
      </p:sp>
      <p:sp>
        <p:nvSpPr>
          <p:cNvPr id="8" name="Text 6"/>
          <p:cNvSpPr/>
          <p:nvPr/>
        </p:nvSpPr>
        <p:spPr>
          <a:xfrm>
            <a:off x="640080" y="2048256"/>
            <a:ext cx="3931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500"/>
              </a:lnSpc>
              <a:buNone/>
            </a:pPr>
            <a:r>
              <a:rPr lang="en-US" sz="1100" b="1" dirty="0">
                <a:solidFill>
                  <a:srgbClr val="B0463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释义　</a:t>
            </a:r>
            <a:pPr indent="0" marL="0">
              <a:lnSpc>
                <a:spcPts val="1500"/>
              </a:lnSpc>
              <a:buNone/>
            </a:pPr>
            <a:r>
              <a:rPr lang="en-US" sz="1100" dirty="0">
                <a:solidFill>
                  <a:srgbClr val="4A382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月亮西沉,栖鸟受惊啼叫,清冷的寒霜仿佛弥漫整个夜空。</a:t>
            </a:r>
            <a:endParaRPr lang="en-US" sz="1100" dirty="0"/>
          </a:p>
        </p:txBody>
      </p:sp>
      <p:sp>
        <p:nvSpPr>
          <p:cNvPr id="9" name="Text 7"/>
          <p:cNvSpPr/>
          <p:nvPr/>
        </p:nvSpPr>
        <p:spPr>
          <a:xfrm>
            <a:off x="640080" y="2523744"/>
            <a:ext cx="39319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400"/>
              </a:lnSpc>
              <a:buNone/>
            </a:pPr>
            <a:r>
              <a:rPr lang="en-US" sz="1050" b="1" dirty="0">
                <a:solidFill>
                  <a:srgbClr val="CF9C45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赏析　</a:t>
            </a:r>
            <a:pPr indent="0" marL="0">
              <a:lnSpc>
                <a:spcPts val="1400"/>
              </a:lnSpc>
              <a:buNone/>
            </a:pPr>
            <a:r>
              <a:rPr lang="en-US" sz="1050" dirty="0">
                <a:solidFill>
                  <a:srgbClr val="8A7A6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连用月落、乌啼、霜三个意象,从视、听、感写尽秋夜清冷,定下‘愁’的基调。</a:t>
            </a:r>
            <a:endParaRPr lang="en-US" sz="1050" dirty="0"/>
          </a:p>
        </p:txBody>
      </p:sp>
      <p:sp>
        <p:nvSpPr>
          <p:cNvPr id="10" name="Shape 8"/>
          <p:cNvSpPr/>
          <p:nvPr/>
        </p:nvSpPr>
        <p:spPr>
          <a:xfrm>
            <a:off x="4663440" y="1664208"/>
            <a:ext cx="77724" cy="1335024"/>
          </a:xfrm>
          <a:prstGeom prst="rect">
            <a:avLst/>
          </a:prstGeom>
          <a:solidFill>
            <a:srgbClr val="CF9C45"/>
          </a:solidFill>
          <a:ln/>
        </p:spPr>
      </p:sp>
      <p:sp>
        <p:nvSpPr>
          <p:cNvPr id="11" name="Text 9"/>
          <p:cNvSpPr/>
          <p:nvPr/>
        </p:nvSpPr>
        <p:spPr>
          <a:xfrm>
            <a:off x="4846320" y="1627632"/>
            <a:ext cx="393192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700" b="1" dirty="0">
                <a:solidFill>
                  <a:srgbClr val="241A14"/>
                </a:solidFill>
                <a:latin typeface="STSong" pitchFamily="34" charset="0"/>
                <a:ea typeface="STSong" pitchFamily="34" charset="-122"/>
                <a:cs typeface="STSong" pitchFamily="34" charset="-120"/>
              </a:rPr>
              <a:t>江枫渔火对愁眠。</a:t>
            </a:r>
            <a:endParaRPr lang="en-US" sz="1700" dirty="0"/>
          </a:p>
        </p:txBody>
      </p:sp>
      <p:sp>
        <p:nvSpPr>
          <p:cNvPr id="12" name="Text 10"/>
          <p:cNvSpPr/>
          <p:nvPr/>
        </p:nvSpPr>
        <p:spPr>
          <a:xfrm>
            <a:off x="4846320" y="2048256"/>
            <a:ext cx="3931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500"/>
              </a:lnSpc>
              <a:buNone/>
            </a:pPr>
            <a:r>
              <a:rPr lang="en-US" sz="1100" b="1" dirty="0">
                <a:solidFill>
                  <a:srgbClr val="B0463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释义　</a:t>
            </a:r>
            <a:pPr indent="0" marL="0">
              <a:lnSpc>
                <a:spcPts val="1500"/>
              </a:lnSpc>
              <a:buNone/>
            </a:pPr>
            <a:r>
              <a:rPr lang="en-US" sz="1100" dirty="0">
                <a:solidFill>
                  <a:srgbClr val="4A382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江边枫树、点点渔火,陪伴着满怀愁绪、难以入眠的旅人。</a:t>
            </a:r>
            <a:endParaRPr lang="en-US" sz="1100" dirty="0"/>
          </a:p>
        </p:txBody>
      </p:sp>
      <p:sp>
        <p:nvSpPr>
          <p:cNvPr id="13" name="Text 11"/>
          <p:cNvSpPr/>
          <p:nvPr/>
        </p:nvSpPr>
        <p:spPr>
          <a:xfrm>
            <a:off x="4846320" y="2523744"/>
            <a:ext cx="39319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400"/>
              </a:lnSpc>
              <a:buNone/>
            </a:pPr>
            <a:r>
              <a:rPr lang="en-US" sz="1050" b="1" dirty="0">
                <a:solidFill>
                  <a:srgbClr val="CF9C45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赏析　</a:t>
            </a:r>
            <a:pPr indent="0" marL="0">
              <a:lnSpc>
                <a:spcPts val="1400"/>
              </a:lnSpc>
              <a:buNone/>
            </a:pPr>
            <a:r>
              <a:rPr lang="en-US" sz="1050" dirty="0">
                <a:solidFill>
                  <a:srgbClr val="8A7A6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江枫幽暗、渔火微明,一暗一明相映;一个‘愁’字道尽羁旅孤寂。</a:t>
            </a:r>
            <a:endParaRPr lang="en-US" sz="1050" dirty="0"/>
          </a:p>
        </p:txBody>
      </p:sp>
      <p:sp>
        <p:nvSpPr>
          <p:cNvPr id="14" name="Shape 12"/>
          <p:cNvSpPr/>
          <p:nvPr/>
        </p:nvSpPr>
        <p:spPr>
          <a:xfrm>
            <a:off x="457200" y="4160520"/>
            <a:ext cx="2468880" cy="365760"/>
          </a:xfrm>
          <a:prstGeom prst="roundRect">
            <a:avLst>
              <a:gd name="adj" fmla="val 12500"/>
            </a:avLst>
          </a:prstGeom>
          <a:solidFill>
            <a:srgbClr val="B0463A"/>
          </a:solidFill>
          <a:ln/>
        </p:spPr>
      </p:sp>
      <p:sp>
        <p:nvSpPr>
          <p:cNvPr id="15" name="Text 13"/>
          <p:cNvSpPr/>
          <p:nvPr/>
        </p:nvSpPr>
        <p:spPr>
          <a:xfrm>
            <a:off x="457200" y="4151376"/>
            <a:ext cx="246888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50" b="1" u="sng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▶  夜泊台 · 点句品读</a:t>
            </a:r>
            <a:endParaRPr lang="en-US" sz="1150" dirty="0"/>
          </a:p>
        </p:txBody>
      </p:sp>
      <p:sp>
        <p:nvSpPr>
          <p:cNvPr id="16" name="Text 14"/>
          <p:cNvSpPr/>
          <p:nvPr/>
        </p:nvSpPr>
        <p:spPr>
          <a:xfrm>
            <a:off x="411480" y="4809744"/>
            <a:ext cx="54864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dirty="0">
                <a:solidFill>
                  <a:srgbClr val="8A7A6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枫桥夜泊 · 唐·张继 · 部编版语文</a:t>
            </a:r>
            <a:endParaRPr lang="en-US" sz="850" dirty="0"/>
          </a:p>
        </p:txBody>
      </p:sp>
      <p:sp>
        <p:nvSpPr>
          <p:cNvPr id="17" name="Text 15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8A332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P.4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CF9F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384048"/>
            <a:ext cx="1536192" cy="292608"/>
          </a:xfrm>
          <a:prstGeom prst="rect">
            <a:avLst/>
          </a:prstGeom>
          <a:solidFill>
            <a:srgbClr val="241A14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373075"/>
            <a:ext cx="1536192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7F0E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逐句品读 · 二</a:t>
            </a:r>
            <a:endParaRPr lang="en-US" sz="1100" dirty="0"/>
          </a:p>
        </p:txBody>
      </p:sp>
      <p:sp>
        <p:nvSpPr>
          <p:cNvPr id="4" name="Text 2"/>
          <p:cNvSpPr/>
          <p:nvPr/>
        </p:nvSpPr>
        <p:spPr>
          <a:xfrm>
            <a:off x="393192" y="713232"/>
            <a:ext cx="822960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500" b="1" dirty="0">
                <a:solidFill>
                  <a:srgbClr val="241A1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寒山古寺 · 夜半钟声</a:t>
            </a:r>
            <a:endParaRPr lang="en-US" sz="2500" dirty="0"/>
          </a:p>
        </p:txBody>
      </p:sp>
      <p:sp>
        <p:nvSpPr>
          <p:cNvPr id="5" name="Shape 3"/>
          <p:cNvSpPr/>
          <p:nvPr/>
        </p:nvSpPr>
        <p:spPr>
          <a:xfrm>
            <a:off x="429768" y="1335024"/>
            <a:ext cx="566928" cy="41148"/>
          </a:xfrm>
          <a:prstGeom prst="rect">
            <a:avLst/>
          </a:prstGeom>
          <a:solidFill>
            <a:srgbClr val="B0463A"/>
          </a:solidFill>
          <a:ln/>
        </p:spPr>
      </p:sp>
      <p:sp>
        <p:nvSpPr>
          <p:cNvPr id="6" name="Shape 4"/>
          <p:cNvSpPr/>
          <p:nvPr/>
        </p:nvSpPr>
        <p:spPr>
          <a:xfrm>
            <a:off x="457200" y="1664208"/>
            <a:ext cx="77724" cy="1335024"/>
          </a:xfrm>
          <a:prstGeom prst="rect">
            <a:avLst/>
          </a:prstGeom>
          <a:solidFill>
            <a:srgbClr val="3A5566"/>
          </a:solidFill>
          <a:ln/>
        </p:spPr>
      </p:sp>
      <p:sp>
        <p:nvSpPr>
          <p:cNvPr id="7" name="Text 5"/>
          <p:cNvSpPr/>
          <p:nvPr/>
        </p:nvSpPr>
        <p:spPr>
          <a:xfrm>
            <a:off x="640080" y="1627632"/>
            <a:ext cx="393192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700" b="1" dirty="0">
                <a:solidFill>
                  <a:srgbClr val="241A14"/>
                </a:solidFill>
                <a:latin typeface="STSong" pitchFamily="34" charset="0"/>
                <a:ea typeface="STSong" pitchFamily="34" charset="-122"/>
                <a:cs typeface="STSong" pitchFamily="34" charset="-120"/>
              </a:rPr>
              <a:t>姑苏城外寒山寺,</a:t>
            </a:r>
            <a:endParaRPr lang="en-US" sz="1700" dirty="0"/>
          </a:p>
        </p:txBody>
      </p:sp>
      <p:sp>
        <p:nvSpPr>
          <p:cNvPr id="8" name="Text 6"/>
          <p:cNvSpPr/>
          <p:nvPr/>
        </p:nvSpPr>
        <p:spPr>
          <a:xfrm>
            <a:off x="640080" y="2048256"/>
            <a:ext cx="3931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500"/>
              </a:lnSpc>
              <a:buNone/>
            </a:pPr>
            <a:r>
              <a:rPr lang="en-US" sz="1100" b="1" dirty="0">
                <a:solidFill>
                  <a:srgbClr val="B0463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释义　</a:t>
            </a:r>
            <a:pPr indent="0" marL="0">
              <a:lnSpc>
                <a:spcPts val="1500"/>
              </a:lnSpc>
              <a:buNone/>
            </a:pPr>
            <a:r>
              <a:rPr lang="en-US" sz="1100" dirty="0">
                <a:solidFill>
                  <a:srgbClr val="4A382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姑苏城(今苏州)外,有一座古老的寒山寺。</a:t>
            </a:r>
            <a:endParaRPr lang="en-US" sz="1100" dirty="0"/>
          </a:p>
        </p:txBody>
      </p:sp>
      <p:sp>
        <p:nvSpPr>
          <p:cNvPr id="9" name="Text 7"/>
          <p:cNvSpPr/>
          <p:nvPr/>
        </p:nvSpPr>
        <p:spPr>
          <a:xfrm>
            <a:off x="640080" y="2523744"/>
            <a:ext cx="39319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400"/>
              </a:lnSpc>
              <a:buNone/>
            </a:pPr>
            <a:r>
              <a:rPr lang="en-US" sz="1050" b="1" dirty="0">
                <a:solidFill>
                  <a:srgbClr val="CF9C45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赏析　</a:t>
            </a:r>
            <a:pPr indent="0" marL="0">
              <a:lnSpc>
                <a:spcPts val="1400"/>
              </a:lnSpc>
              <a:buNone/>
            </a:pPr>
            <a:r>
              <a:rPr lang="en-US" sz="1050" dirty="0">
                <a:solidFill>
                  <a:srgbClr val="8A7A6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由近景的江枫渔火转向远处古寺,由景入声,为下句钟声作铺垫。</a:t>
            </a:r>
            <a:endParaRPr lang="en-US" sz="1050" dirty="0"/>
          </a:p>
        </p:txBody>
      </p:sp>
      <p:sp>
        <p:nvSpPr>
          <p:cNvPr id="10" name="Shape 8"/>
          <p:cNvSpPr/>
          <p:nvPr/>
        </p:nvSpPr>
        <p:spPr>
          <a:xfrm>
            <a:off x="4663440" y="1664208"/>
            <a:ext cx="77724" cy="1335024"/>
          </a:xfrm>
          <a:prstGeom prst="rect">
            <a:avLst/>
          </a:prstGeom>
          <a:solidFill>
            <a:srgbClr val="B0463A"/>
          </a:solidFill>
          <a:ln/>
        </p:spPr>
      </p:sp>
      <p:sp>
        <p:nvSpPr>
          <p:cNvPr id="11" name="Text 9"/>
          <p:cNvSpPr/>
          <p:nvPr/>
        </p:nvSpPr>
        <p:spPr>
          <a:xfrm>
            <a:off x="4846320" y="1627632"/>
            <a:ext cx="393192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700" b="1" dirty="0">
                <a:solidFill>
                  <a:srgbClr val="241A14"/>
                </a:solidFill>
                <a:latin typeface="STSong" pitchFamily="34" charset="0"/>
                <a:ea typeface="STSong" pitchFamily="34" charset="-122"/>
                <a:cs typeface="STSong" pitchFamily="34" charset="-120"/>
              </a:rPr>
              <a:t>夜半钟声到客船。</a:t>
            </a:r>
            <a:endParaRPr lang="en-US" sz="1700" dirty="0"/>
          </a:p>
        </p:txBody>
      </p:sp>
      <p:sp>
        <p:nvSpPr>
          <p:cNvPr id="12" name="Text 10"/>
          <p:cNvSpPr/>
          <p:nvPr/>
        </p:nvSpPr>
        <p:spPr>
          <a:xfrm>
            <a:off x="4846320" y="2048256"/>
            <a:ext cx="3931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500"/>
              </a:lnSpc>
              <a:buNone/>
            </a:pPr>
            <a:r>
              <a:rPr lang="en-US" sz="1100" b="1" dirty="0">
                <a:solidFill>
                  <a:srgbClr val="B0463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释义　</a:t>
            </a:r>
            <a:pPr indent="0" marL="0">
              <a:lnSpc>
                <a:spcPts val="1500"/>
              </a:lnSpc>
              <a:buNone/>
            </a:pPr>
            <a:r>
              <a:rPr lang="en-US" sz="1100" dirty="0">
                <a:solidFill>
                  <a:srgbClr val="4A382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半夜里,寒山寺幽远的钟声一声声传到停泊的客船上。</a:t>
            </a:r>
            <a:endParaRPr lang="en-US" sz="1100" dirty="0"/>
          </a:p>
        </p:txBody>
      </p:sp>
      <p:sp>
        <p:nvSpPr>
          <p:cNvPr id="13" name="Text 11"/>
          <p:cNvSpPr/>
          <p:nvPr/>
        </p:nvSpPr>
        <p:spPr>
          <a:xfrm>
            <a:off x="4846320" y="2523744"/>
            <a:ext cx="39319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400"/>
              </a:lnSpc>
              <a:buNone/>
            </a:pPr>
            <a:r>
              <a:rPr lang="en-US" sz="1050" b="1" dirty="0">
                <a:solidFill>
                  <a:srgbClr val="CF9C45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赏析　</a:t>
            </a:r>
            <a:pPr indent="0" marL="0">
              <a:lnSpc>
                <a:spcPts val="1400"/>
              </a:lnSpc>
              <a:buNone/>
            </a:pPr>
            <a:r>
              <a:rPr lang="en-US" sz="1050" dirty="0">
                <a:solidFill>
                  <a:srgbClr val="8A7A6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以夜半钟声收束:以声衬静,寂静中一缕钟声更显孤独,余韵不尽。</a:t>
            </a:r>
            <a:endParaRPr lang="en-US" sz="1050" dirty="0"/>
          </a:p>
        </p:txBody>
      </p:sp>
      <p:sp>
        <p:nvSpPr>
          <p:cNvPr id="14" name="Shape 12"/>
          <p:cNvSpPr/>
          <p:nvPr/>
        </p:nvSpPr>
        <p:spPr>
          <a:xfrm>
            <a:off x="457200" y="4160520"/>
            <a:ext cx="2468880" cy="365760"/>
          </a:xfrm>
          <a:prstGeom prst="roundRect">
            <a:avLst>
              <a:gd name="adj" fmla="val 12500"/>
            </a:avLst>
          </a:prstGeom>
          <a:solidFill>
            <a:srgbClr val="B0463A"/>
          </a:solidFill>
          <a:ln/>
        </p:spPr>
      </p:sp>
      <p:sp>
        <p:nvSpPr>
          <p:cNvPr id="15" name="Text 13"/>
          <p:cNvSpPr/>
          <p:nvPr/>
        </p:nvSpPr>
        <p:spPr>
          <a:xfrm>
            <a:off x="457200" y="4151376"/>
            <a:ext cx="246888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50" b="1" u="sng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▶  夜泊台 · 点句品读</a:t>
            </a:r>
            <a:endParaRPr lang="en-US" sz="1150" dirty="0"/>
          </a:p>
        </p:txBody>
      </p:sp>
      <p:sp>
        <p:nvSpPr>
          <p:cNvPr id="16" name="Text 14"/>
          <p:cNvSpPr/>
          <p:nvPr/>
        </p:nvSpPr>
        <p:spPr>
          <a:xfrm>
            <a:off x="411480" y="4809744"/>
            <a:ext cx="54864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dirty="0">
                <a:solidFill>
                  <a:srgbClr val="8A7A6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枫桥夜泊 · 唐·张继 · 部编版语文</a:t>
            </a:r>
            <a:endParaRPr lang="en-US" sz="850" dirty="0"/>
          </a:p>
        </p:txBody>
      </p:sp>
      <p:sp>
        <p:nvSpPr>
          <p:cNvPr id="17" name="Text 15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8A332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P.5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CF9F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384048"/>
            <a:ext cx="1014984" cy="292608"/>
          </a:xfrm>
          <a:prstGeom prst="rect">
            <a:avLst/>
          </a:prstGeom>
          <a:solidFill>
            <a:srgbClr val="241A14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373075"/>
            <a:ext cx="1014984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7F0E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意象与意境</a:t>
            </a:r>
            <a:endParaRPr lang="en-US" sz="1100" dirty="0"/>
          </a:p>
        </p:txBody>
      </p:sp>
      <p:sp>
        <p:nvSpPr>
          <p:cNvPr id="4" name="Text 2"/>
          <p:cNvSpPr/>
          <p:nvPr/>
        </p:nvSpPr>
        <p:spPr>
          <a:xfrm>
            <a:off x="393192" y="713232"/>
            <a:ext cx="822960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500" b="1" dirty="0">
                <a:solidFill>
                  <a:srgbClr val="241A1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诗眼一个“愁”字</a:t>
            </a:r>
            <a:endParaRPr lang="en-US" sz="2500" dirty="0"/>
          </a:p>
        </p:txBody>
      </p:sp>
      <p:sp>
        <p:nvSpPr>
          <p:cNvPr id="5" name="Shape 3"/>
          <p:cNvSpPr/>
          <p:nvPr/>
        </p:nvSpPr>
        <p:spPr>
          <a:xfrm>
            <a:off x="429768" y="1335024"/>
            <a:ext cx="566928" cy="41148"/>
          </a:xfrm>
          <a:prstGeom prst="rect">
            <a:avLst/>
          </a:prstGeom>
          <a:solidFill>
            <a:srgbClr val="B0463A"/>
          </a:solidFill>
          <a:ln/>
        </p:spPr>
      </p:sp>
      <p:sp>
        <p:nvSpPr>
          <p:cNvPr id="6" name="Shape 4"/>
          <p:cNvSpPr/>
          <p:nvPr/>
        </p:nvSpPr>
        <p:spPr>
          <a:xfrm>
            <a:off x="548640" y="1691640"/>
            <a:ext cx="8046720" cy="603504"/>
          </a:xfrm>
          <a:prstGeom prst="roundRect">
            <a:avLst>
              <a:gd name="adj" fmla="val 9091"/>
            </a:avLst>
          </a:prstGeom>
          <a:solidFill>
            <a:srgbClr val="F1E7D6"/>
          </a:solidFill>
          <a:ln w="9525">
            <a:solidFill>
              <a:srgbClr val="E6D8C8"/>
            </a:solidFill>
            <a:prstDash val="solid"/>
          </a:ln>
        </p:spPr>
      </p:sp>
      <p:sp>
        <p:nvSpPr>
          <p:cNvPr id="7" name="Shape 5"/>
          <p:cNvSpPr/>
          <p:nvPr/>
        </p:nvSpPr>
        <p:spPr>
          <a:xfrm>
            <a:off x="548640" y="1783080"/>
            <a:ext cx="73152" cy="420624"/>
          </a:xfrm>
          <a:prstGeom prst="rect">
            <a:avLst/>
          </a:prstGeom>
          <a:solidFill>
            <a:srgbClr val="B0463A"/>
          </a:solidFill>
          <a:ln/>
        </p:spPr>
      </p:sp>
      <p:sp>
        <p:nvSpPr>
          <p:cNvPr id="8" name="Text 6"/>
          <p:cNvSpPr/>
          <p:nvPr/>
        </p:nvSpPr>
        <p:spPr>
          <a:xfrm>
            <a:off x="768096" y="1691640"/>
            <a:ext cx="1005840" cy="60350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b="1" dirty="0">
                <a:solidFill>
                  <a:srgbClr val="B0463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意象</a:t>
            </a:r>
            <a:endParaRPr lang="en-US" sz="1200" dirty="0"/>
          </a:p>
        </p:txBody>
      </p:sp>
      <p:sp>
        <p:nvSpPr>
          <p:cNvPr id="9" name="Text 7"/>
          <p:cNvSpPr/>
          <p:nvPr/>
        </p:nvSpPr>
        <p:spPr>
          <a:xfrm>
            <a:off x="1828800" y="1691640"/>
            <a:ext cx="2926080" cy="60350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241A14"/>
                </a:solidFill>
                <a:latin typeface="STSong" pitchFamily="34" charset="0"/>
                <a:ea typeface="STSong" pitchFamily="34" charset="-122"/>
                <a:cs typeface="STSong" pitchFamily="34" charset="-120"/>
              </a:rPr>
              <a:t>月落 · 乌啼 · 霜</a:t>
            </a:r>
            <a:endParaRPr lang="en-US" sz="1400" dirty="0"/>
          </a:p>
        </p:txBody>
      </p:sp>
      <p:sp>
        <p:nvSpPr>
          <p:cNvPr id="10" name="Text 8"/>
          <p:cNvSpPr/>
          <p:nvPr/>
        </p:nvSpPr>
        <p:spPr>
          <a:xfrm>
            <a:off x="4846320" y="1691640"/>
            <a:ext cx="3566160" cy="60350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4A382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清冷孤寂的秋夜</a:t>
            </a:r>
            <a:endParaRPr lang="en-US" sz="1200" dirty="0"/>
          </a:p>
        </p:txBody>
      </p:sp>
      <p:sp>
        <p:nvSpPr>
          <p:cNvPr id="11" name="Shape 9"/>
          <p:cNvSpPr/>
          <p:nvPr/>
        </p:nvSpPr>
        <p:spPr>
          <a:xfrm>
            <a:off x="548640" y="2404872"/>
            <a:ext cx="8046720" cy="603504"/>
          </a:xfrm>
          <a:prstGeom prst="roundRect">
            <a:avLst>
              <a:gd name="adj" fmla="val 9091"/>
            </a:avLst>
          </a:prstGeom>
          <a:solidFill>
            <a:srgbClr val="F7F0E6"/>
          </a:solidFill>
          <a:ln w="9525">
            <a:solidFill>
              <a:srgbClr val="E6D8C8"/>
            </a:solidFill>
            <a:prstDash val="solid"/>
          </a:ln>
        </p:spPr>
      </p:sp>
      <p:sp>
        <p:nvSpPr>
          <p:cNvPr id="12" name="Shape 10"/>
          <p:cNvSpPr/>
          <p:nvPr/>
        </p:nvSpPr>
        <p:spPr>
          <a:xfrm>
            <a:off x="548640" y="2496312"/>
            <a:ext cx="73152" cy="420624"/>
          </a:xfrm>
          <a:prstGeom prst="rect">
            <a:avLst/>
          </a:prstGeom>
          <a:solidFill>
            <a:srgbClr val="CF9C45"/>
          </a:solidFill>
          <a:ln/>
        </p:spPr>
      </p:sp>
      <p:sp>
        <p:nvSpPr>
          <p:cNvPr id="13" name="Text 11"/>
          <p:cNvSpPr/>
          <p:nvPr/>
        </p:nvSpPr>
        <p:spPr>
          <a:xfrm>
            <a:off x="768096" y="2404872"/>
            <a:ext cx="1005840" cy="60350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b="1" dirty="0">
                <a:solidFill>
                  <a:srgbClr val="CF9C45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意象</a:t>
            </a:r>
            <a:endParaRPr lang="en-US" sz="1200" dirty="0"/>
          </a:p>
        </p:txBody>
      </p:sp>
      <p:sp>
        <p:nvSpPr>
          <p:cNvPr id="14" name="Text 12"/>
          <p:cNvSpPr/>
          <p:nvPr/>
        </p:nvSpPr>
        <p:spPr>
          <a:xfrm>
            <a:off x="1828800" y="2404872"/>
            <a:ext cx="2926080" cy="60350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241A14"/>
                </a:solidFill>
                <a:latin typeface="STSong" pitchFamily="34" charset="0"/>
                <a:ea typeface="STSong" pitchFamily="34" charset="-122"/>
                <a:cs typeface="STSong" pitchFamily="34" charset="-120"/>
              </a:rPr>
              <a:t>江枫 · 渔火</a:t>
            </a:r>
            <a:endParaRPr lang="en-US" sz="1400" dirty="0"/>
          </a:p>
        </p:txBody>
      </p:sp>
      <p:sp>
        <p:nvSpPr>
          <p:cNvPr id="15" name="Text 13"/>
          <p:cNvSpPr/>
          <p:nvPr/>
        </p:nvSpPr>
        <p:spPr>
          <a:xfrm>
            <a:off x="4846320" y="2404872"/>
            <a:ext cx="3566160" cy="60350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4A382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一暗一明,愁思难眠</a:t>
            </a:r>
            <a:endParaRPr lang="en-US" sz="1200" dirty="0"/>
          </a:p>
        </p:txBody>
      </p:sp>
      <p:sp>
        <p:nvSpPr>
          <p:cNvPr id="16" name="Shape 14"/>
          <p:cNvSpPr/>
          <p:nvPr/>
        </p:nvSpPr>
        <p:spPr>
          <a:xfrm>
            <a:off x="548640" y="3118104"/>
            <a:ext cx="8046720" cy="603504"/>
          </a:xfrm>
          <a:prstGeom prst="roundRect">
            <a:avLst>
              <a:gd name="adj" fmla="val 9091"/>
            </a:avLst>
          </a:prstGeom>
          <a:solidFill>
            <a:srgbClr val="F1E7D6"/>
          </a:solidFill>
          <a:ln w="9525">
            <a:solidFill>
              <a:srgbClr val="E6D8C8"/>
            </a:solidFill>
            <a:prstDash val="solid"/>
          </a:ln>
        </p:spPr>
      </p:sp>
      <p:sp>
        <p:nvSpPr>
          <p:cNvPr id="17" name="Shape 15"/>
          <p:cNvSpPr/>
          <p:nvPr/>
        </p:nvSpPr>
        <p:spPr>
          <a:xfrm>
            <a:off x="548640" y="3209544"/>
            <a:ext cx="73152" cy="420624"/>
          </a:xfrm>
          <a:prstGeom prst="rect">
            <a:avLst/>
          </a:prstGeom>
          <a:solidFill>
            <a:srgbClr val="3A5566"/>
          </a:solidFill>
          <a:ln/>
        </p:spPr>
      </p:sp>
      <p:sp>
        <p:nvSpPr>
          <p:cNvPr id="18" name="Text 16"/>
          <p:cNvSpPr/>
          <p:nvPr/>
        </p:nvSpPr>
        <p:spPr>
          <a:xfrm>
            <a:off x="768096" y="3118104"/>
            <a:ext cx="1005840" cy="60350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b="1" dirty="0">
                <a:solidFill>
                  <a:srgbClr val="3A556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声音</a:t>
            </a:r>
            <a:endParaRPr lang="en-US" sz="1200" dirty="0"/>
          </a:p>
        </p:txBody>
      </p:sp>
      <p:sp>
        <p:nvSpPr>
          <p:cNvPr id="19" name="Text 17"/>
          <p:cNvSpPr/>
          <p:nvPr/>
        </p:nvSpPr>
        <p:spPr>
          <a:xfrm>
            <a:off x="1828800" y="3118104"/>
            <a:ext cx="2926080" cy="60350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241A14"/>
                </a:solidFill>
                <a:latin typeface="STSong" pitchFamily="34" charset="0"/>
                <a:ea typeface="STSong" pitchFamily="34" charset="-122"/>
                <a:cs typeface="STSong" pitchFamily="34" charset="-120"/>
              </a:rPr>
              <a:t>夜半钟声</a:t>
            </a:r>
            <a:endParaRPr lang="en-US" sz="1400" dirty="0"/>
          </a:p>
        </p:txBody>
      </p:sp>
      <p:sp>
        <p:nvSpPr>
          <p:cNvPr id="20" name="Text 18"/>
          <p:cNvSpPr/>
          <p:nvPr/>
        </p:nvSpPr>
        <p:spPr>
          <a:xfrm>
            <a:off x="4846320" y="3118104"/>
            <a:ext cx="3566160" cy="60350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4A382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以声衬静,愈显寂静孤独</a:t>
            </a:r>
            <a:endParaRPr lang="en-US" sz="1200" dirty="0"/>
          </a:p>
        </p:txBody>
      </p:sp>
      <p:sp>
        <p:nvSpPr>
          <p:cNvPr id="21" name="Shape 19"/>
          <p:cNvSpPr/>
          <p:nvPr/>
        </p:nvSpPr>
        <p:spPr>
          <a:xfrm>
            <a:off x="548640" y="3950208"/>
            <a:ext cx="8046720" cy="640080"/>
          </a:xfrm>
          <a:prstGeom prst="roundRect">
            <a:avLst>
              <a:gd name="adj" fmla="val 8571"/>
            </a:avLst>
          </a:prstGeom>
          <a:solidFill>
            <a:srgbClr val="F3DAD4"/>
          </a:solidFill>
          <a:ln w="12700">
            <a:solidFill>
              <a:srgbClr val="B0463A"/>
            </a:solidFill>
            <a:prstDash val="solid"/>
          </a:ln>
        </p:spPr>
      </p:sp>
      <p:sp>
        <p:nvSpPr>
          <p:cNvPr id="22" name="Text 20"/>
          <p:cNvSpPr/>
          <p:nvPr/>
        </p:nvSpPr>
        <p:spPr>
          <a:xfrm>
            <a:off x="768096" y="3950208"/>
            <a:ext cx="768096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250" b="1" dirty="0">
                <a:solidFill>
                  <a:srgbClr val="8A332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情景交融　</a:t>
            </a:r>
            <a:pPr indent="0" marL="0">
              <a:lnSpc>
                <a:spcPts val="1600"/>
              </a:lnSpc>
              <a:buNone/>
            </a:pPr>
            <a:r>
              <a:rPr lang="en-US" sz="1250" dirty="0">
                <a:solidFill>
                  <a:srgbClr val="241A1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景中含情,情景交融——短短四句,把游子的羁旅愁思写得含蓄而绵长。</a:t>
            </a:r>
            <a:endParaRPr lang="en-US" sz="1250" dirty="0"/>
          </a:p>
        </p:txBody>
      </p:sp>
      <p:sp>
        <p:nvSpPr>
          <p:cNvPr id="23" name="Text 21"/>
          <p:cNvSpPr/>
          <p:nvPr/>
        </p:nvSpPr>
        <p:spPr>
          <a:xfrm>
            <a:off x="411480" y="4809744"/>
            <a:ext cx="54864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dirty="0">
                <a:solidFill>
                  <a:srgbClr val="8A7A6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枫桥夜泊 · 唐·张继 · 部编版语文</a:t>
            </a:r>
            <a:endParaRPr lang="en-US" sz="850" dirty="0"/>
          </a:p>
        </p:txBody>
      </p:sp>
      <p:sp>
        <p:nvSpPr>
          <p:cNvPr id="24" name="Text 22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8A332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P.6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CF9F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411480"/>
            <a:ext cx="493776" cy="292608"/>
          </a:xfrm>
          <a:prstGeom prst="rect">
            <a:avLst/>
          </a:prstGeom>
          <a:solidFill>
            <a:srgbClr val="241A14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400507"/>
            <a:ext cx="493776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7F0E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板书</a:t>
            </a:r>
            <a:endParaRPr lang="en-US" sz="1100" dirty="0"/>
          </a:p>
        </p:txBody>
      </p:sp>
      <p:sp>
        <p:nvSpPr>
          <p:cNvPr id="4" name="Text 2"/>
          <p:cNvSpPr/>
          <p:nvPr/>
        </p:nvSpPr>
        <p:spPr>
          <a:xfrm>
            <a:off x="393192" y="749808"/>
            <a:ext cx="822960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400" b="1" dirty="0">
                <a:solidFill>
                  <a:srgbClr val="241A14"/>
                </a:solidFill>
                <a:latin typeface="STSong" pitchFamily="34" charset="0"/>
                <a:ea typeface="STSong" pitchFamily="34" charset="-122"/>
                <a:cs typeface="STSong" pitchFamily="34" charset="-120"/>
              </a:rPr>
              <a:t>枫桥夜泊　唐·张继</a:t>
            </a:r>
            <a:endParaRPr lang="en-US" sz="2400" dirty="0"/>
          </a:p>
        </p:txBody>
      </p:sp>
      <p:sp>
        <p:nvSpPr>
          <p:cNvPr id="5" name="Shape 3"/>
          <p:cNvSpPr/>
          <p:nvPr/>
        </p:nvSpPr>
        <p:spPr>
          <a:xfrm>
            <a:off x="429768" y="1371600"/>
            <a:ext cx="566928" cy="41148"/>
          </a:xfrm>
          <a:prstGeom prst="rect">
            <a:avLst/>
          </a:prstGeom>
          <a:solidFill>
            <a:srgbClr val="B0463A"/>
          </a:solidFill>
          <a:ln/>
        </p:spPr>
      </p:sp>
      <p:sp>
        <p:nvSpPr>
          <p:cNvPr id="6" name="Text 4"/>
          <p:cNvSpPr/>
          <p:nvPr/>
        </p:nvSpPr>
        <p:spPr>
          <a:xfrm>
            <a:off x="548640" y="1828800"/>
            <a:ext cx="80467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241A14"/>
                </a:solidFill>
                <a:latin typeface="STSong" pitchFamily="34" charset="0"/>
                <a:ea typeface="STSong" pitchFamily="34" charset="-122"/>
                <a:cs typeface="STSong" pitchFamily="34" charset="-120"/>
              </a:rPr>
              <a:t>月落乌啼霜满天,江枫渔火对愁眠。</a:t>
            </a:r>
            <a:endParaRPr lang="en-US" sz="1600" dirty="0"/>
          </a:p>
        </p:txBody>
      </p:sp>
      <p:sp>
        <p:nvSpPr>
          <p:cNvPr id="7" name="Text 5"/>
          <p:cNvSpPr/>
          <p:nvPr/>
        </p:nvSpPr>
        <p:spPr>
          <a:xfrm>
            <a:off x="548640" y="2286000"/>
            <a:ext cx="804672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50" dirty="0">
                <a:solidFill>
                  <a:srgbClr val="8A7A6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　——意象:月落·乌啼·霜·江枫·渔火(清冷孤寂)</a:t>
            </a:r>
            <a:endParaRPr lang="en-US" sz="1250" dirty="0"/>
          </a:p>
        </p:txBody>
      </p:sp>
      <p:sp>
        <p:nvSpPr>
          <p:cNvPr id="8" name="Text 6"/>
          <p:cNvSpPr/>
          <p:nvPr/>
        </p:nvSpPr>
        <p:spPr>
          <a:xfrm>
            <a:off x="548640" y="2743200"/>
            <a:ext cx="80467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241A14"/>
                </a:solidFill>
                <a:latin typeface="STSong" pitchFamily="34" charset="0"/>
                <a:ea typeface="STSong" pitchFamily="34" charset="-122"/>
                <a:cs typeface="STSong" pitchFamily="34" charset="-120"/>
              </a:rPr>
              <a:t>姑苏城外寒山寺,夜半钟声到客船。</a:t>
            </a:r>
            <a:endParaRPr lang="en-US" sz="1600" dirty="0"/>
          </a:p>
        </p:txBody>
      </p:sp>
      <p:sp>
        <p:nvSpPr>
          <p:cNvPr id="9" name="Text 7"/>
          <p:cNvSpPr/>
          <p:nvPr/>
        </p:nvSpPr>
        <p:spPr>
          <a:xfrm>
            <a:off x="548640" y="3200400"/>
            <a:ext cx="804672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50" dirty="0">
                <a:solidFill>
                  <a:srgbClr val="8A7A6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　——夜半钟声:以声衬静,情景交融</a:t>
            </a:r>
            <a:endParaRPr lang="en-US" sz="1250" dirty="0"/>
          </a:p>
        </p:txBody>
      </p:sp>
      <p:sp>
        <p:nvSpPr>
          <p:cNvPr id="10" name="Text 8"/>
          <p:cNvSpPr/>
          <p:nvPr/>
        </p:nvSpPr>
        <p:spPr>
          <a:xfrm>
            <a:off x="548640" y="3657600"/>
            <a:ext cx="80467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50" b="1" dirty="0">
                <a:solidFill>
                  <a:srgbClr val="8A332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诗眼:愁　</a:t>
            </a:r>
            <a:pPr indent="0" marL="0">
              <a:buNone/>
            </a:pPr>
            <a:r>
              <a:rPr lang="en-US" sz="1450" dirty="0">
                <a:solidFill>
                  <a:srgbClr val="241A1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情感:羁旅之愁、思乡之情</a:t>
            </a:r>
            <a:endParaRPr lang="en-US" sz="1450" dirty="0"/>
          </a:p>
        </p:txBody>
      </p:sp>
      <p:sp>
        <p:nvSpPr>
          <p:cNvPr id="11" name="Shape 9"/>
          <p:cNvSpPr/>
          <p:nvPr/>
        </p:nvSpPr>
        <p:spPr>
          <a:xfrm>
            <a:off x="3291840" y="4251960"/>
            <a:ext cx="2560320" cy="365760"/>
          </a:xfrm>
          <a:prstGeom prst="roundRect">
            <a:avLst>
              <a:gd name="adj" fmla="val 12500"/>
            </a:avLst>
          </a:prstGeom>
          <a:solidFill>
            <a:srgbClr val="B0463A"/>
          </a:solidFill>
          <a:ln/>
        </p:spPr>
      </p:sp>
      <p:sp>
        <p:nvSpPr>
          <p:cNvPr id="12" name="Text 10"/>
          <p:cNvSpPr/>
          <p:nvPr/>
        </p:nvSpPr>
        <p:spPr>
          <a:xfrm>
            <a:off x="3291840" y="4242816"/>
            <a:ext cx="256032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50" b="1" u="sng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▶  夜泊台 · 整首吟诵</a:t>
            </a:r>
            <a:endParaRPr lang="en-US" sz="1150" dirty="0"/>
          </a:p>
        </p:txBody>
      </p:sp>
      <p:sp>
        <p:nvSpPr>
          <p:cNvPr id="13" name="Text 11"/>
          <p:cNvSpPr/>
          <p:nvPr/>
        </p:nvSpPr>
        <p:spPr>
          <a:xfrm>
            <a:off x="411480" y="4809744"/>
            <a:ext cx="54864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dirty="0">
                <a:solidFill>
                  <a:srgbClr val="8A7A6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枫桥夜泊 · 唐·张继 · 部编版语文</a:t>
            </a:r>
            <a:endParaRPr lang="en-US" sz="850" dirty="0"/>
          </a:p>
        </p:txBody>
      </p:sp>
      <p:sp>
        <p:nvSpPr>
          <p:cNvPr id="14" name="Text 12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8A332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P.7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CF9F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384048"/>
            <a:ext cx="493776" cy="292608"/>
          </a:xfrm>
          <a:prstGeom prst="rect">
            <a:avLst/>
          </a:prstGeom>
          <a:solidFill>
            <a:srgbClr val="241A14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373075"/>
            <a:ext cx="493776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7F0E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作业</a:t>
            </a:r>
            <a:endParaRPr lang="en-US" sz="1100" dirty="0"/>
          </a:p>
        </p:txBody>
      </p:sp>
      <p:sp>
        <p:nvSpPr>
          <p:cNvPr id="4" name="Text 2"/>
          <p:cNvSpPr/>
          <p:nvPr/>
        </p:nvSpPr>
        <p:spPr>
          <a:xfrm>
            <a:off x="393192" y="713232"/>
            <a:ext cx="822960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500" b="1" dirty="0">
                <a:solidFill>
                  <a:srgbClr val="241A1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熟读成诵,品味意境</a:t>
            </a:r>
            <a:endParaRPr lang="en-US" sz="2500" dirty="0"/>
          </a:p>
        </p:txBody>
      </p:sp>
      <p:sp>
        <p:nvSpPr>
          <p:cNvPr id="5" name="Shape 3"/>
          <p:cNvSpPr/>
          <p:nvPr/>
        </p:nvSpPr>
        <p:spPr>
          <a:xfrm>
            <a:off x="429768" y="1335024"/>
            <a:ext cx="566928" cy="41148"/>
          </a:xfrm>
          <a:prstGeom prst="rect">
            <a:avLst/>
          </a:prstGeom>
          <a:solidFill>
            <a:srgbClr val="B0463A"/>
          </a:solidFill>
          <a:ln/>
        </p:spPr>
      </p:sp>
      <p:sp>
        <p:nvSpPr>
          <p:cNvPr id="6" name="Shape 4"/>
          <p:cNvSpPr/>
          <p:nvPr/>
        </p:nvSpPr>
        <p:spPr>
          <a:xfrm>
            <a:off x="457200" y="1691640"/>
            <a:ext cx="8229600" cy="786384"/>
          </a:xfrm>
          <a:prstGeom prst="roundRect">
            <a:avLst>
              <a:gd name="adj" fmla="val 6977"/>
            </a:avLst>
          </a:prstGeom>
          <a:solidFill>
            <a:srgbClr val="F3DAD4"/>
          </a:solidFill>
          <a:ln w="12700">
            <a:solidFill>
              <a:srgbClr val="B0463A"/>
            </a:solidFill>
            <a:prstDash val="solid"/>
          </a:ln>
        </p:spPr>
      </p:sp>
      <p:sp>
        <p:nvSpPr>
          <p:cNvPr id="7" name="Shape 5"/>
          <p:cNvSpPr/>
          <p:nvPr/>
        </p:nvSpPr>
        <p:spPr>
          <a:xfrm>
            <a:off x="457200" y="1801368"/>
            <a:ext cx="73152" cy="566928"/>
          </a:xfrm>
          <a:prstGeom prst="rect">
            <a:avLst/>
          </a:prstGeom>
          <a:solidFill>
            <a:srgbClr val="B0463A"/>
          </a:solidFill>
          <a:ln/>
        </p:spPr>
      </p:sp>
      <p:sp>
        <p:nvSpPr>
          <p:cNvPr id="8" name="Text 6"/>
          <p:cNvSpPr/>
          <p:nvPr/>
        </p:nvSpPr>
        <p:spPr>
          <a:xfrm>
            <a:off x="676656" y="1783080"/>
            <a:ext cx="1280160" cy="60350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241A1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必做</a:t>
            </a:r>
            <a:endParaRPr lang="en-US" sz="1400" dirty="0"/>
          </a:p>
        </p:txBody>
      </p:sp>
      <p:sp>
        <p:nvSpPr>
          <p:cNvPr id="9" name="Text 7"/>
          <p:cNvSpPr/>
          <p:nvPr/>
        </p:nvSpPr>
        <p:spPr>
          <a:xfrm>
            <a:off x="2103120" y="1764792"/>
            <a:ext cx="640080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50" dirty="0">
                <a:solidFill>
                  <a:srgbClr val="8A7A6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有感情地背诵《枫桥夜泊》,并用自己的话写出整首诗的意思。</a:t>
            </a:r>
            <a:endParaRPr lang="en-US" sz="1150" dirty="0"/>
          </a:p>
        </p:txBody>
      </p:sp>
      <p:sp>
        <p:nvSpPr>
          <p:cNvPr id="10" name="Shape 8"/>
          <p:cNvSpPr/>
          <p:nvPr/>
        </p:nvSpPr>
        <p:spPr>
          <a:xfrm>
            <a:off x="457200" y="2606040"/>
            <a:ext cx="8229600" cy="786384"/>
          </a:xfrm>
          <a:prstGeom prst="roundRect">
            <a:avLst>
              <a:gd name="adj" fmla="val 6977"/>
            </a:avLst>
          </a:prstGeom>
          <a:solidFill>
            <a:srgbClr val="F1E7D6"/>
          </a:solidFill>
          <a:ln w="9525">
            <a:solidFill>
              <a:srgbClr val="E6D8C8"/>
            </a:solidFill>
            <a:prstDash val="solid"/>
          </a:ln>
        </p:spPr>
      </p:sp>
      <p:sp>
        <p:nvSpPr>
          <p:cNvPr id="11" name="Shape 9"/>
          <p:cNvSpPr/>
          <p:nvPr/>
        </p:nvSpPr>
        <p:spPr>
          <a:xfrm>
            <a:off x="457200" y="2715768"/>
            <a:ext cx="73152" cy="566928"/>
          </a:xfrm>
          <a:prstGeom prst="rect">
            <a:avLst/>
          </a:prstGeom>
          <a:solidFill>
            <a:srgbClr val="CF9C45"/>
          </a:solidFill>
          <a:ln/>
        </p:spPr>
      </p:sp>
      <p:sp>
        <p:nvSpPr>
          <p:cNvPr id="12" name="Text 10"/>
          <p:cNvSpPr/>
          <p:nvPr/>
        </p:nvSpPr>
        <p:spPr>
          <a:xfrm>
            <a:off x="676656" y="2697480"/>
            <a:ext cx="1280160" cy="60350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241A1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实践</a:t>
            </a:r>
            <a:endParaRPr lang="en-US" sz="1400" dirty="0"/>
          </a:p>
        </p:txBody>
      </p:sp>
      <p:sp>
        <p:nvSpPr>
          <p:cNvPr id="13" name="Text 11"/>
          <p:cNvSpPr/>
          <p:nvPr/>
        </p:nvSpPr>
        <p:spPr>
          <a:xfrm>
            <a:off x="2103120" y="2679192"/>
            <a:ext cx="640080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50" dirty="0">
                <a:solidFill>
                  <a:srgbClr val="8A7A6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选诗中一句配一幅画或一段文字,描绘你想象到的画面与心情。</a:t>
            </a:r>
            <a:endParaRPr lang="en-US" sz="1150" dirty="0"/>
          </a:p>
        </p:txBody>
      </p:sp>
      <p:sp>
        <p:nvSpPr>
          <p:cNvPr id="14" name="Shape 12"/>
          <p:cNvSpPr/>
          <p:nvPr/>
        </p:nvSpPr>
        <p:spPr>
          <a:xfrm>
            <a:off x="457200" y="3520440"/>
            <a:ext cx="8229600" cy="786384"/>
          </a:xfrm>
          <a:prstGeom prst="roundRect">
            <a:avLst>
              <a:gd name="adj" fmla="val 6977"/>
            </a:avLst>
          </a:prstGeom>
          <a:solidFill>
            <a:srgbClr val="F1E7D6"/>
          </a:solidFill>
          <a:ln w="9525">
            <a:solidFill>
              <a:srgbClr val="E6D8C8"/>
            </a:solidFill>
            <a:prstDash val="solid"/>
          </a:ln>
        </p:spPr>
      </p:sp>
      <p:sp>
        <p:nvSpPr>
          <p:cNvPr id="15" name="Shape 13"/>
          <p:cNvSpPr/>
          <p:nvPr/>
        </p:nvSpPr>
        <p:spPr>
          <a:xfrm>
            <a:off x="457200" y="3630168"/>
            <a:ext cx="73152" cy="566928"/>
          </a:xfrm>
          <a:prstGeom prst="rect">
            <a:avLst/>
          </a:prstGeom>
          <a:solidFill>
            <a:srgbClr val="3A5566"/>
          </a:solidFill>
          <a:ln/>
        </p:spPr>
      </p:sp>
      <p:sp>
        <p:nvSpPr>
          <p:cNvPr id="16" name="Text 14"/>
          <p:cNvSpPr/>
          <p:nvPr/>
        </p:nvSpPr>
        <p:spPr>
          <a:xfrm>
            <a:off x="676656" y="3611880"/>
            <a:ext cx="1280160" cy="60350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241A1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挑战</a:t>
            </a:r>
            <a:endParaRPr lang="en-US" sz="1400" dirty="0"/>
          </a:p>
        </p:txBody>
      </p:sp>
      <p:sp>
        <p:nvSpPr>
          <p:cNvPr id="17" name="Text 15"/>
          <p:cNvSpPr/>
          <p:nvPr/>
        </p:nvSpPr>
        <p:spPr>
          <a:xfrm>
            <a:off x="2103120" y="3593592"/>
            <a:ext cx="640080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50" dirty="0">
                <a:solidFill>
                  <a:srgbClr val="8A7A6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把《枫桥夜泊》与另一首写‘愁’或‘思乡’的诗(如《静夜思》)比一比,说说抒情方式的不同。</a:t>
            </a:r>
            <a:endParaRPr lang="en-US" sz="1150" dirty="0"/>
          </a:p>
        </p:txBody>
      </p:sp>
      <p:sp>
        <p:nvSpPr>
          <p:cNvPr id="18" name="Text 16"/>
          <p:cNvSpPr/>
          <p:nvPr/>
        </p:nvSpPr>
        <p:spPr>
          <a:xfrm>
            <a:off x="411480" y="4809744"/>
            <a:ext cx="54864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dirty="0">
                <a:solidFill>
                  <a:srgbClr val="8A7A6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枫桥夜泊 · 唐·张继 · 部编版语文</a:t>
            </a:r>
            <a:endParaRPr lang="en-US" sz="850" dirty="0"/>
          </a:p>
        </p:txBody>
      </p:sp>
      <p:sp>
        <p:nvSpPr>
          <p:cNvPr id="19" name="Text 17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8A332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P.8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B172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Users/shaorunze/Documents/Claude/Projects/ai推演/枫桥夜泊-夜泊台/images/scene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7101A">
              <a:alpha val="68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457200" y="2011680"/>
            <a:ext cx="8229600" cy="822960"/>
          </a:xfrm>
          <a:prstGeom prst="rect">
            <a:avLst/>
          </a:prstGeom>
          <a:noFill/>
          <a:ln/>
          <a:effectLst>
            <a:outerShdw sx="100000" sy="100000" kx="0" ky="0" algn="bl" rotWithShape="0" blurRad="101600" dist="25400" dir="5400000">
              <a:srgbClr val="000000">
                <a:alpha val="50000"/>
              </a:srgbClr>
            </a:outerShdw>
          </a:effectLst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4000" b="1" spc="600" kern="0" dirty="0">
                <a:solidFill>
                  <a:srgbClr val="FFFFFF"/>
                </a:solidFill>
                <a:latin typeface="STSong" pitchFamily="34" charset="0"/>
                <a:ea typeface="STSong" pitchFamily="34" charset="-122"/>
                <a:cs typeface="STSong" pitchFamily="34" charset="-120"/>
              </a:rPr>
              <a:t>夜半钟声到客船</a:t>
            </a:r>
            <a:endParaRPr lang="en-US" sz="4000" dirty="0"/>
          </a:p>
        </p:txBody>
      </p:sp>
      <p:sp>
        <p:nvSpPr>
          <p:cNvPr id="5" name="Text 2"/>
          <p:cNvSpPr/>
          <p:nvPr/>
        </p:nvSpPr>
        <p:spPr>
          <a:xfrm>
            <a:off x="457200" y="3108960"/>
            <a:ext cx="82296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600" b="1" spc="200" kern="0" dirty="0">
                <a:solidFill>
                  <a:srgbClr val="F0E6D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枫桥夜泊 · 千年不灭的一缕乡愁</a:t>
            </a:r>
            <a:endParaRPr lang="en-US" sz="1600" dirty="0"/>
          </a:p>
        </p:txBody>
      </p:sp>
      <p:sp>
        <p:nvSpPr>
          <p:cNvPr id="6" name="Text 3"/>
          <p:cNvSpPr/>
          <p:nvPr/>
        </p:nvSpPr>
        <p:spPr>
          <a:xfrm>
            <a:off x="411480" y="4809744"/>
            <a:ext cx="54864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dirty="0">
                <a:solidFill>
                  <a:srgbClr val="E6D8C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枫桥夜泊 · 唐·张继 · 部编版语文</a:t>
            </a:r>
            <a:endParaRPr lang="en-US" sz="850" dirty="0"/>
          </a:p>
        </p:txBody>
      </p:sp>
      <p:sp>
        <p:nvSpPr>
          <p:cNvPr id="7" name="Text 4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E6D8C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P.9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枫桥夜泊</dc:title>
  <dc:subject>PptxGenJS Presentation</dc:subject>
  <dc:creator>光鹿课件</dc:creator>
  <cp:lastModifiedBy>光鹿课件</cp:lastModifiedBy>
  <cp:revision>1</cp:revision>
  <dcterms:created xsi:type="dcterms:W3CDTF">2026-06-14T18:52:31Z</dcterms:created>
  <dcterms:modified xsi:type="dcterms:W3CDTF">2026-06-14T18:52:31Z</dcterms:modified>
</cp:coreProperties>
</file>