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electrolysis-water/index.html#0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courseware/electrolysis-water/" TargetMode="External"/><Relationship Id="rId1" Type="http://schemas.openxmlformats.org/officeDocument/2006/relationships/image" Target="../media/image-1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electrolysis-water/index.html#0" TargetMode="External"/><Relationship Id="rId2" Type="http://schemas.openxmlformats.org/officeDocument/2006/relationships/hyperlink" Target="https://globalaits.com/files/electrolysis-water/index.html#0" TargetMode="External"/><Relationship Id="rId3" Type="http://schemas.openxmlformats.org/officeDocument/2006/relationships/hyperlink" Target="https://globalaits.com/files/electrolysis-water/index.html#1" TargetMode="External"/><Relationship Id="rId4" Type="http://schemas.openxmlformats.org/officeDocument/2006/relationships/hyperlink" Target="https://globalaits.com/files/electrolysis-water/index.html#1" TargetMode="External"/><Relationship Id="rId5" Type="http://schemas.openxmlformats.org/officeDocument/2006/relationships/hyperlink" Target="https://globalaits.com/files/electrolysis-water/index.html#2" TargetMode="External"/><Relationship Id="rId6" Type="http://schemas.openxmlformats.org/officeDocument/2006/relationships/hyperlink" Target="https://globalaits.com/files/electrolysis-water/index.html#2" TargetMode="External"/><Relationship Id="rId7" Type="http://schemas.openxmlformats.org/officeDocument/2006/relationships/hyperlink" Target="https://globalaits.com/files/electrolysis-water/index.html#3" TargetMode="External"/><Relationship Id="rId8" Type="http://schemas.openxmlformats.org/officeDocument/2006/relationships/hyperlink" Target="https://globalaits.com/files/electrolysis-water/index.html#3" TargetMode="External"/><Relationship Id="rId9" Type="http://schemas.openxmlformats.org/officeDocument/2006/relationships/hyperlink" Target="https://globalaits.com/files/electrolysis-water/index.html#4" TargetMode="External"/><Relationship Id="rId10" Type="http://schemas.openxmlformats.org/officeDocument/2006/relationships/hyperlink" Target="https://globalaits.com/files/electrolysis-water/index.html#4" TargetMode="External"/><Relationship Id="rId11" Type="http://schemas.openxmlformats.org/officeDocument/2006/relationships/hyperlink" Target="https://globalaits.com/files/electrolysis-water/index.html#5" TargetMode="External"/><Relationship Id="rId12" Type="http://schemas.openxmlformats.org/officeDocument/2006/relationships/hyperlink" Target="https://globalaits.com/files/electrolysis-water/index.html#5" TargetMode="External"/><Relationship Id="rId13" Type="http://schemas.openxmlformats.org/officeDocument/2006/relationships/hyperlink" Target="https://globalaits.com/files/electrolysis-water/index.html#6" TargetMode="External"/><Relationship Id="rId14" Type="http://schemas.openxmlformats.org/officeDocument/2006/relationships/hyperlink" Target="https://globalaits.com/files/electrolysis-water/index.html#6" TargetMode="External"/><Relationship Id="rId15" Type="http://schemas.openxmlformats.org/officeDocument/2006/relationships/hyperlink" Target="https://globalaits.com/files/electrolysis-water/index.html#7" TargetMode="External"/><Relationship Id="rId16" Type="http://schemas.openxmlformats.org/officeDocument/2006/relationships/hyperlink" Target="https://globalaits.com/files/electrolysis-water/index.html#7" TargetMode="External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electrolysis-water/index.html#0" TargetMode="External"/><Relationship Id="rId3" Type="http://schemas.openxmlformats.org/officeDocument/2006/relationships/hyperlink" Target="https://globalaits.com/files/electrolysis-water/index.html#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electrolysis-water/index.html#1" TargetMode="External"/><Relationship Id="rId3" Type="http://schemas.openxmlformats.org/officeDocument/2006/relationships/hyperlink" Target="https://globalaits.com/files/electrolysis-water/index.html#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electrolysis-water/index.html#2" TargetMode="External"/><Relationship Id="rId3" Type="http://schemas.openxmlformats.org/officeDocument/2006/relationships/hyperlink" Target="https://globalaits.com/files/electrolysis-water/index.html#2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electrolysis-water/index.html#3" TargetMode="External"/><Relationship Id="rId3" Type="http://schemas.openxmlformats.org/officeDocument/2006/relationships/hyperlink" Target="https://globalaits.com/files/electrolysis-water/index.html#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电解水-电解台/ppt-assets/c-ru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1714">
              <a:alpha val="5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2743200"/>
            <a:ext cx="9144000" cy="2400300"/>
          </a:xfrm>
          <a:prstGeom prst="rect">
            <a:avLst/>
          </a:prstGeom>
          <a:solidFill>
            <a:srgbClr val="0B100D">
              <a:alpha val="82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2907792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spc="200" kern="0" dirty="0">
                <a:solidFill>
                  <a:srgbClr val="FFE0B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人教版义务教育教科书·化学·九年级上册(第四单元 课题3 水的组成)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3236976"/>
            <a:ext cx="8229600" cy="77724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电解水</a:t>
            </a:r>
            <a:endParaRPr lang="en-US" sz="4200" dirty="0"/>
          </a:p>
        </p:txBody>
      </p:sp>
      <p:sp>
        <p:nvSpPr>
          <p:cNvPr id="7" name="Text 4"/>
          <p:cNvSpPr/>
          <p:nvPr/>
        </p:nvSpPr>
        <p:spPr>
          <a:xfrm>
            <a:off x="457200" y="4059936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E7E2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正氧负氢·氢二氧一的3D电解台 · 配套说课演示</a:t>
            </a:r>
            <a:endParaRPr lang="en-US" sz="1400" dirty="0"/>
          </a:p>
        </p:txBody>
      </p:sp>
      <p:sp>
        <p:nvSpPr>
          <p:cNvPr id="8" name="Text 5">
            <a:hlinkClick r:id="rId2" tooltip="在浏览器中打开互动课件并直达该环节"/>
          </p:cNvPr>
          <p:cNvSpPr/>
          <p:nvPr/>
        </p:nvSpPr>
        <p:spPr>
          <a:xfrm>
            <a:off x="3566160" y="4526280"/>
            <a:ext cx="2011680" cy="310896"/>
          </a:xfrm>
          <a:prstGeom prst="rect">
            <a:avLst/>
          </a:prstGeom>
          <a:solidFill>
            <a:srgbClr val="3A64C8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打开互动课件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3A64C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E0682C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7B4FA0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7E6E6"/>
          </a:solidFill>
          <a:ln w="12700">
            <a:solidFill>
              <a:srgbClr val="ADACAA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一条探究线,一眼看全课</a:t>
            </a:r>
            <a:endParaRPr lang="en-US" sz="2700" dirty="0"/>
          </a:p>
        </p:txBody>
      </p:sp>
      <p:sp>
        <p:nvSpPr>
          <p:cNvPr id="11" name="Shape 9"/>
          <p:cNvSpPr/>
          <p:nvPr/>
        </p:nvSpPr>
        <p:spPr>
          <a:xfrm>
            <a:off x="914400" y="1481328"/>
            <a:ext cx="7315200" cy="3017520"/>
          </a:xfrm>
          <a:prstGeom prst="roundRect">
            <a:avLst>
              <a:gd name="adj" fmla="val 3030"/>
            </a:avLst>
          </a:prstGeom>
          <a:solidFill>
            <a:srgbClr val="2E4B3C"/>
          </a:solidFill>
          <a:ln/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1325880" y="1691640"/>
            <a:ext cx="649224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190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电解水 · 水的组成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一、原理:2H₂O —通电→ 2H₂↑ + O₂↑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二、现象:两极冒气泡;负极气体多、正极气体少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三、口诀:正氧负氢 · 氢二氧一(V氢∶V氧 ≈ 2∶1)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四、检验:负极氢气可燃(淡蓝火焰)┃ 正极氧气使木条复燃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五、结论:水是由氢、氧两种元素组成的化合物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914400" y="45720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(屏幕板书与黑板手写板书配合:公式必由教师在黑板郑重写下)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　10 / 11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电解水-电解台/ppt-assets/c-ru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100D">
              <a:alpha val="7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37744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电解水 · 恳请各位老师批评指正</a:t>
            </a:r>
            <a:endParaRPr lang="en-US" sz="3000" dirty="0"/>
          </a:p>
        </p:txBody>
      </p:sp>
      <p:sp>
        <p:nvSpPr>
          <p:cNvPr id="5" name="Text 2">
            <a:hlinkClick r:id="rId2" tooltip="打开课件资源页"/>
          </p:cNvPr>
          <p:cNvSpPr/>
          <p:nvPr/>
        </p:nvSpPr>
        <p:spPr>
          <a:xfrm>
            <a:off x="457200" y="3154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u="sng" dirty="0">
                <a:solidFill>
                  <a:srgbClr val="F9C99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资源页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课件、教学设计、使用说明完整资源包：globalaits.com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46634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0AA9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人教版化学九上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3A64C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E0682C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7B4FA0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FBEDE6"/>
          </a:solidFill>
          <a:ln w="12700">
            <a:solidFill>
              <a:srgbClr val="F3C3AB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教材分析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用实验拆开水分子</a:t>
            </a:r>
            <a:endParaRPr lang="en-US" sz="2700" dirty="0"/>
          </a:p>
        </p:txBody>
      </p:sp>
      <p:sp>
        <p:nvSpPr>
          <p:cNvPr id="11" name="Shape 9"/>
          <p:cNvSpPr/>
          <p:nvPr/>
        </p:nvSpPr>
        <p:spPr>
          <a:xfrm>
            <a:off x="54864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DF3EE"/>
          </a:solidFill>
          <a:ln w="19050">
            <a:solidFill>
              <a:srgbClr val="E0682C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73152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已学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73152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氢气、氧气的检验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单质与化合物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物质的组成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309067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342900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EFF3FB"/>
          </a:solidFill>
          <a:ln w="19050">
            <a:solidFill>
              <a:srgbClr val="3A64C8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361188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A6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本课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61188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电解水现象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正氧负氢·氢二氧一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2H₂O→2H₂↑+O₂↑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水的元素组成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597103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9" name="Shape 17"/>
          <p:cNvSpPr/>
          <p:nvPr/>
        </p:nvSpPr>
        <p:spPr>
          <a:xfrm>
            <a:off x="630936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EEF7F6"/>
          </a:solidFill>
          <a:ln w="19050">
            <a:solidFill>
              <a:srgbClr val="2F9E8D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649224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后续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49224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氢气的性质与制取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化学式与化合价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质量守恒定律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548640" y="3794760"/>
            <a:ext cx="80924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3A6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核心价值: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电解水是用实验确定物质组成的经典案例:学生从'两极气体、体积比2∶1'这一可测的宏观证据,推断出'水由氢、氧组成'的微观结论,是发展证据推理与三重表征的关键一课。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教材定位　2 / 11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3A64C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E0682C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7B4FA0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2080260" cy="310896"/>
          </a:xfrm>
          <a:prstGeom prst="rect">
            <a:avLst/>
          </a:prstGeom>
          <a:solidFill>
            <a:srgbClr val="E6EFF4"/>
          </a:solidFill>
          <a:ln w="12700">
            <a:solidFill>
              <a:srgbClr val="ACCAD9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2700" dirty="0"/>
          </a:p>
        </p:txBody>
      </p:sp>
      <p:sp>
        <p:nvSpPr>
          <p:cNvPr id="11" name="Text 9"/>
          <p:cNvSpPr/>
          <p:nvPr/>
        </p:nvSpPr>
        <p:spPr>
          <a:xfrm>
            <a:off x="502920" y="1737360"/>
            <a:ext cx="4114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50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学情基础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已会检验氢气、氧气,但对'电解'这一新过程较陌生;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两极气体体积比是动态、定量现象,演示时气泡细小难观察;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'由产物推断组成'的推理链需要证据支撑。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4754880" y="1554480"/>
            <a:ext cx="3931920" cy="2286000"/>
          </a:xfrm>
          <a:prstGeom prst="roundRect">
            <a:avLst>
              <a:gd name="adj" fmla="val 3600"/>
            </a:avLst>
          </a:prstGeom>
          <a:solidFill>
            <a:srgbClr val="FFF4EA"/>
          </a:solidFill>
          <a:ln w="19050">
            <a:solidFill>
              <a:srgbClr val="3A64C8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956048" y="1737360"/>
            <a:ext cx="3584448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A6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教学重点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电解水的现象、产物与体积比(正氧负氢、氢二氧一),电解水的化学方程式,水的元素组成。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7B4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教学难点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理解'两极气体体积比2∶1'与'水由氢氧组成'之间的推理关系;理解加电解质增强导电性的作用。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548640" y="4069080"/>
            <a:ext cx="80924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突破策略: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用3D电解台把细小气泡放大成可读的体积柱,实时显示2∶1,再用检验确认身份,把推理建立在看得见的证据上。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 · 重难点　3 / 11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3A64C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E0682C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7B4FA0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6F3F1"/>
          </a:solidFill>
          <a:ln w="12700">
            <a:solidFill>
              <a:srgbClr val="ACD8D1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三维目标,一条探究主线</a:t>
            </a:r>
            <a:endParaRPr lang="en-US" sz="2700" dirty="0"/>
          </a:p>
        </p:txBody>
      </p:sp>
      <p:sp>
        <p:nvSpPr>
          <p:cNvPr id="11" name="Shape 9"/>
          <p:cNvSpPr/>
          <p:nvPr/>
        </p:nvSpPr>
        <p:spPr>
          <a:xfrm>
            <a:off x="457200" y="1499616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DF6F2"/>
          </a:solidFill>
          <a:ln/>
        </p:spPr>
      </p:sp>
      <p:sp>
        <p:nvSpPr>
          <p:cNvPr id="12" name="Shape 10"/>
          <p:cNvSpPr/>
          <p:nvPr/>
        </p:nvSpPr>
        <p:spPr>
          <a:xfrm>
            <a:off x="594360" y="1673352"/>
            <a:ext cx="566928" cy="566928"/>
          </a:xfrm>
          <a:prstGeom prst="ellipse">
            <a:avLst/>
          </a:prstGeom>
          <a:solidFill>
            <a:srgbClr val="E0682C"/>
          </a:solidFill>
          <a:ln/>
        </p:spPr>
      </p:sp>
      <p:sp>
        <p:nvSpPr>
          <p:cNvPr id="13" name="Text 11"/>
          <p:cNvSpPr/>
          <p:nvPr/>
        </p:nvSpPr>
        <p:spPr>
          <a:xfrm>
            <a:off x="594360" y="1673352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371600" y="1554480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知识与技能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知道电解水的现象与产物,记住'正氧负氢、氢二氧一',能写出电解水的化学方程式,理解水由氢、氧两种元素组成。</a:t>
            </a:r>
            <a:endParaRPr lang="en-US" sz="1500" dirty="0"/>
          </a:p>
        </p:txBody>
      </p:sp>
      <p:sp>
        <p:nvSpPr>
          <p:cNvPr id="15" name="Shape 13"/>
          <p:cNvSpPr/>
          <p:nvPr/>
        </p:nvSpPr>
        <p:spPr>
          <a:xfrm>
            <a:off x="457200" y="2487168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3F9F8"/>
          </a:solidFill>
          <a:ln/>
        </p:spPr>
      </p:sp>
      <p:sp>
        <p:nvSpPr>
          <p:cNvPr id="16" name="Shape 14"/>
          <p:cNvSpPr/>
          <p:nvPr/>
        </p:nvSpPr>
        <p:spPr>
          <a:xfrm>
            <a:off x="594360" y="2660904"/>
            <a:ext cx="566928" cy="566928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17" name="Text 15"/>
          <p:cNvSpPr/>
          <p:nvPr/>
        </p:nvSpPr>
        <p:spPr>
          <a:xfrm>
            <a:off x="594360" y="2660904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1371600" y="2542032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过程与方法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通过3D电解台观察两极气体的产生与体积比,经历由实验现象推断物质组成的过程,发展证据推理能力。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457200" y="3474720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7F4F9"/>
          </a:solidFill>
          <a:ln/>
        </p:spPr>
      </p:sp>
      <p:sp>
        <p:nvSpPr>
          <p:cNvPr id="20" name="Shape 18"/>
          <p:cNvSpPr/>
          <p:nvPr/>
        </p:nvSpPr>
        <p:spPr>
          <a:xfrm>
            <a:off x="594360" y="3648456"/>
            <a:ext cx="566928" cy="566928"/>
          </a:xfrm>
          <a:prstGeom prst="ellipse">
            <a:avLst/>
          </a:prstGeom>
          <a:solidFill>
            <a:srgbClr val="7B4FA0"/>
          </a:solidFill>
          <a:ln/>
        </p:spPr>
      </p:sp>
      <p:sp>
        <p:nvSpPr>
          <p:cNvPr id="21" name="Text 19"/>
          <p:cNvSpPr/>
          <p:nvPr/>
        </p:nvSpPr>
        <p:spPr>
          <a:xfrm>
            <a:off x="594360" y="3648456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</a:t>
            </a:r>
            <a:endParaRPr lang="en-US" sz="2200" dirty="0"/>
          </a:p>
        </p:txBody>
      </p:sp>
      <p:sp>
        <p:nvSpPr>
          <p:cNvPr id="22" name="Text 20"/>
          <p:cNvSpPr/>
          <p:nvPr/>
        </p:nvSpPr>
        <p:spPr>
          <a:xfrm>
            <a:off x="1371600" y="3529584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7B4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情感·态度·价值观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体会实验是认识物质组成的重要手段,感受定量观察在化学研究中的价值。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　4 / 11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3A64C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E0682C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7B4FA0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325880" cy="310896"/>
          </a:xfrm>
          <a:prstGeom prst="rect">
            <a:avLst/>
          </a:prstGeom>
          <a:solidFill>
            <a:srgbClr val="E7ECF8"/>
          </a:solidFill>
          <a:ln w="12700">
            <a:solidFill>
              <a:srgbClr val="B0C1E9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A6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教学流程总览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七环节,一条探究主线</a:t>
            </a:r>
            <a:endParaRPr lang="en-US" sz="2700" dirty="0"/>
          </a:p>
        </p:txBody>
      </p:sp>
      <p:sp>
        <p:nvSpPr>
          <p:cNvPr id="11" name="Shape 9">
            <a:hlinkClick r:id="rId1" tooltip="打开课件并直达该环节"/>
          </p:cNvPr>
          <p:cNvSpPr/>
          <p:nvPr/>
        </p:nvSpPr>
        <p:spPr>
          <a:xfrm>
            <a:off x="41148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1F4FB"/>
          </a:solidFill>
          <a:ln w="19050">
            <a:solidFill>
              <a:srgbClr val="3A64C8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5778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3A6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050" dirty="0"/>
          </a:p>
        </p:txBody>
      </p:sp>
      <p:sp>
        <p:nvSpPr>
          <p:cNvPr id="13" name="Text 11">
            <a:hlinkClick r:id="rId2" tooltip="打开课件并直达该环节"/>
          </p:cNvPr>
          <p:cNvSpPr/>
          <p:nvPr/>
        </p:nvSpPr>
        <p:spPr>
          <a:xfrm>
            <a:off x="182880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3A6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55778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5778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电解台动画</a:t>
            </a:r>
            <a:endParaRPr lang="en-US" sz="1100" dirty="0"/>
          </a:p>
        </p:txBody>
      </p:sp>
      <p:sp>
        <p:nvSpPr>
          <p:cNvPr id="16" name="Shape 14">
            <a:hlinkClick r:id="rId3" tooltip="打开课件并直达该环节"/>
          </p:cNvPr>
          <p:cNvSpPr/>
          <p:nvPr/>
        </p:nvSpPr>
        <p:spPr>
          <a:xfrm>
            <a:off x="256032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DF4F0"/>
          </a:solidFill>
          <a:ln w="19050">
            <a:solidFill>
              <a:srgbClr val="E0682C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7" name="Text 15"/>
          <p:cNvSpPr/>
          <p:nvPr/>
        </p:nvSpPr>
        <p:spPr>
          <a:xfrm>
            <a:off x="270662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环节1</a:t>
            </a:r>
            <a:endParaRPr lang="en-US" sz="1050" dirty="0"/>
          </a:p>
        </p:txBody>
      </p:sp>
      <p:sp>
        <p:nvSpPr>
          <p:cNvPr id="18" name="Text 16">
            <a:hlinkClick r:id="rId4" tooltip="打开课件并直达该环节"/>
          </p:cNvPr>
          <p:cNvSpPr/>
          <p:nvPr/>
        </p:nvSpPr>
        <p:spPr>
          <a:xfrm>
            <a:off x="397764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270662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情境导入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270662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水由什么组成</a:t>
            </a:r>
            <a:endParaRPr lang="en-US" sz="1100" dirty="0"/>
          </a:p>
        </p:txBody>
      </p:sp>
      <p:sp>
        <p:nvSpPr>
          <p:cNvPr id="21" name="Shape 19">
            <a:hlinkClick r:id="rId5" tooltip="打开课件并直达该环节"/>
          </p:cNvPr>
          <p:cNvSpPr/>
          <p:nvPr/>
        </p:nvSpPr>
        <p:spPr>
          <a:xfrm>
            <a:off x="470916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0F6F8"/>
          </a:solidFill>
          <a:ln w="19050">
            <a:solidFill>
              <a:srgbClr val="2F7AA0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485546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环节2</a:t>
            </a:r>
            <a:endParaRPr lang="en-US" sz="1050" dirty="0"/>
          </a:p>
        </p:txBody>
      </p:sp>
      <p:sp>
        <p:nvSpPr>
          <p:cNvPr id="23" name="Text 21">
            <a:hlinkClick r:id="rId6" tooltip="打开课件并直达该环节"/>
          </p:cNvPr>
          <p:cNvSpPr/>
          <p:nvPr/>
        </p:nvSpPr>
        <p:spPr>
          <a:xfrm>
            <a:off x="612648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485546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认装置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485546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电解器·电源</a:t>
            </a:r>
            <a:endParaRPr lang="en-US" sz="1100" dirty="0"/>
          </a:p>
        </p:txBody>
      </p:sp>
      <p:sp>
        <p:nvSpPr>
          <p:cNvPr id="26" name="Shape 24">
            <a:hlinkClick r:id="rId7" tooltip="打开课件并直达该环节"/>
          </p:cNvPr>
          <p:cNvSpPr/>
          <p:nvPr/>
        </p:nvSpPr>
        <p:spPr>
          <a:xfrm>
            <a:off x="685800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1F4FB"/>
          </a:solidFill>
          <a:ln w="19050">
            <a:solidFill>
              <a:srgbClr val="3A64C8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7" name="Text 25"/>
          <p:cNvSpPr/>
          <p:nvPr/>
        </p:nvSpPr>
        <p:spPr>
          <a:xfrm>
            <a:off x="700430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3A6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环节3</a:t>
            </a:r>
            <a:endParaRPr lang="en-US" sz="1050" dirty="0"/>
          </a:p>
        </p:txBody>
      </p:sp>
      <p:sp>
        <p:nvSpPr>
          <p:cNvPr id="28" name="Text 26">
            <a:hlinkClick r:id="rId8" tooltip="打开课件并直达该环节"/>
          </p:cNvPr>
          <p:cNvSpPr/>
          <p:nvPr/>
        </p:nvSpPr>
        <p:spPr>
          <a:xfrm>
            <a:off x="827532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3A6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8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700430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通电电解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700430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氢二氧一</a:t>
            </a:r>
            <a:endParaRPr lang="en-US" sz="1100" dirty="0"/>
          </a:p>
        </p:txBody>
      </p:sp>
      <p:sp>
        <p:nvSpPr>
          <p:cNvPr id="31" name="Shape 29">
            <a:hlinkClick r:id="rId9" tooltip="打开课件并直达该环节"/>
          </p:cNvPr>
          <p:cNvSpPr/>
          <p:nvPr/>
        </p:nvSpPr>
        <p:spPr>
          <a:xfrm>
            <a:off x="41148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0F8F7"/>
          </a:solidFill>
          <a:ln w="19050">
            <a:solidFill>
              <a:srgbClr val="2F9E8D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2" name="Text 30"/>
          <p:cNvSpPr/>
          <p:nvPr/>
        </p:nvSpPr>
        <p:spPr>
          <a:xfrm>
            <a:off x="55778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环节4</a:t>
            </a:r>
            <a:endParaRPr lang="en-US" sz="1050" dirty="0"/>
          </a:p>
        </p:txBody>
      </p:sp>
      <p:sp>
        <p:nvSpPr>
          <p:cNvPr id="33" name="Text 31">
            <a:hlinkClick r:id="rId10" tooltip="打开课件并直达该环节"/>
          </p:cNvPr>
          <p:cNvSpPr/>
          <p:nvPr/>
        </p:nvSpPr>
        <p:spPr>
          <a:xfrm>
            <a:off x="182880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0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4" name="Text 32"/>
          <p:cNvSpPr/>
          <p:nvPr/>
        </p:nvSpPr>
        <p:spPr>
          <a:xfrm>
            <a:off x="55778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检验气体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55778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可燃·复燃</a:t>
            </a:r>
            <a:endParaRPr lang="en-US" sz="1100" dirty="0"/>
          </a:p>
        </p:txBody>
      </p:sp>
      <p:sp>
        <p:nvSpPr>
          <p:cNvPr id="36" name="Shape 34">
            <a:hlinkClick r:id="rId11" tooltip="打开课件并直达该环节"/>
          </p:cNvPr>
          <p:cNvSpPr/>
          <p:nvPr/>
        </p:nvSpPr>
        <p:spPr>
          <a:xfrm>
            <a:off x="256032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6F3F8"/>
          </a:solidFill>
          <a:ln w="19050">
            <a:solidFill>
              <a:srgbClr val="7B4FA0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7" name="Text 35"/>
          <p:cNvSpPr/>
          <p:nvPr/>
        </p:nvSpPr>
        <p:spPr>
          <a:xfrm>
            <a:off x="270662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7B4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环节5</a:t>
            </a:r>
            <a:endParaRPr lang="en-US" sz="1050" dirty="0"/>
          </a:p>
        </p:txBody>
      </p:sp>
      <p:sp>
        <p:nvSpPr>
          <p:cNvPr id="38" name="Text 36">
            <a:hlinkClick r:id="rId12" tooltip="打开课件并直达该环节"/>
          </p:cNvPr>
          <p:cNvSpPr/>
          <p:nvPr/>
        </p:nvSpPr>
        <p:spPr>
          <a:xfrm>
            <a:off x="397764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7B4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270662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得出结论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270662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方程式·组成</a:t>
            </a:r>
            <a:endParaRPr lang="en-US" sz="1100" dirty="0"/>
          </a:p>
        </p:txBody>
      </p:sp>
      <p:sp>
        <p:nvSpPr>
          <p:cNvPr id="41" name="Shape 39">
            <a:hlinkClick r:id="rId13" tooltip="打开课件并直达该环节"/>
          </p:cNvPr>
          <p:cNvSpPr/>
          <p:nvPr/>
        </p:nvSpPr>
        <p:spPr>
          <a:xfrm>
            <a:off x="470916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DF4F0"/>
          </a:solidFill>
          <a:ln w="19050">
            <a:solidFill>
              <a:srgbClr val="E0682C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2" name="Text 40"/>
          <p:cNvSpPr/>
          <p:nvPr/>
        </p:nvSpPr>
        <p:spPr>
          <a:xfrm>
            <a:off x="485546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环节6</a:t>
            </a:r>
            <a:endParaRPr lang="en-US" sz="1050" dirty="0"/>
          </a:p>
        </p:txBody>
      </p:sp>
      <p:sp>
        <p:nvSpPr>
          <p:cNvPr id="43" name="Text 41">
            <a:hlinkClick r:id="rId14" tooltip="打开课件并直达该环节"/>
          </p:cNvPr>
          <p:cNvSpPr/>
          <p:nvPr/>
        </p:nvSpPr>
        <p:spPr>
          <a:xfrm>
            <a:off x="612648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485546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拓展应用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485546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氢能源</a:t>
            </a:r>
            <a:endParaRPr lang="en-US" sz="1100" dirty="0"/>
          </a:p>
        </p:txBody>
      </p:sp>
      <p:sp>
        <p:nvSpPr>
          <p:cNvPr id="46" name="Shape 44">
            <a:hlinkClick r:id="rId15" tooltip="打开课件并直达该环节"/>
          </p:cNvPr>
          <p:cNvSpPr/>
          <p:nvPr/>
        </p:nvSpPr>
        <p:spPr>
          <a:xfrm>
            <a:off x="685800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0F6F8"/>
          </a:solidFill>
          <a:ln w="19050">
            <a:solidFill>
              <a:srgbClr val="2F7AA0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7" name="Text 45"/>
          <p:cNvSpPr/>
          <p:nvPr/>
        </p:nvSpPr>
        <p:spPr>
          <a:xfrm>
            <a:off x="700430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环节7</a:t>
            </a:r>
            <a:endParaRPr lang="en-US" sz="1050" dirty="0"/>
          </a:p>
        </p:txBody>
      </p:sp>
      <p:sp>
        <p:nvSpPr>
          <p:cNvPr id="48" name="Text 46">
            <a:hlinkClick r:id="rId16" tooltip="打开课件并直达该环节"/>
          </p:cNvPr>
          <p:cNvSpPr/>
          <p:nvPr/>
        </p:nvSpPr>
        <p:spPr>
          <a:xfrm>
            <a:off x="827532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9" name="Text 47"/>
          <p:cNvSpPr/>
          <p:nvPr/>
        </p:nvSpPr>
        <p:spPr>
          <a:xfrm>
            <a:off x="700430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闯关小结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700430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四题检测</a:t>
            </a:r>
            <a:endParaRPr lang="en-US" sz="1100" dirty="0"/>
          </a:p>
        </p:txBody>
      </p:sp>
      <p:sp>
        <p:nvSpPr>
          <p:cNvPr id="51" name="Text 49"/>
          <p:cNvSpPr/>
          <p:nvPr/>
        </p:nvSpPr>
        <p:spPr>
          <a:xfrm>
            <a:off x="457200" y="437083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100" kern="0" dirty="0">
                <a:solidFill>
                  <a:srgbClr val="3A6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认装置 → 通电电解 → 读体积比(2∶1) → 检验两极气体 → 推断水的组成</a:t>
            </a:r>
            <a:endParaRPr lang="en-US" sz="1400" dirty="0"/>
          </a:p>
        </p:txBody>
      </p:sp>
      <p:sp>
        <p:nvSpPr>
          <p:cNvPr id="52" name="Text 50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流程总览　5 / 11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3A64C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E0682C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7B4FA0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778508" cy="310896"/>
          </a:xfrm>
          <a:prstGeom prst="rect">
            <a:avLst/>
          </a:prstGeom>
          <a:solidFill>
            <a:srgbClr val="E6EFF4"/>
          </a:solidFill>
          <a:ln w="12700">
            <a:solidFill>
              <a:srgbClr val="ACCAD9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环节一 · 认装置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电解器 + 电极 + 直流电源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3A64C8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电解水-电解台/_assets/stage0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7AA0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两管连通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分别收集两极产生的气体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7AA0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导电条件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加少量稀硫酸/氢氧化钠增强导电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7AA0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直流电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必须用直流电源驱动电解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6 / 11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3A64C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E0682C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7B4FA0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929384" cy="310896"/>
          </a:xfrm>
          <a:prstGeom prst="rect">
            <a:avLst/>
          </a:prstGeom>
          <a:solidFill>
            <a:srgbClr val="E7ECF8"/>
          </a:solidFill>
          <a:ln w="12700">
            <a:solidFill>
              <a:srgbClr val="B0C1E9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A6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环节二 · 通电电解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氢二氧一:负极气体是正极的两倍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3A64C8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电解水-电解台/_assets/stage1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A64C8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A6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两极冒泡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负极氢气多、正极氧气少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A64C8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A6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体积可读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实时显示 V氢∶V氧 ≈ 2∶1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A64C8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A64C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反应原理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2H₂O —通电→ 2H₂↑ + O₂↑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7 / 11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3A64C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E0682C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7B4FA0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929384" cy="310896"/>
          </a:xfrm>
          <a:prstGeom prst="rect">
            <a:avLst/>
          </a:prstGeom>
          <a:solidFill>
            <a:srgbClr val="E6F3F1"/>
          </a:solidFill>
          <a:ln w="12700">
            <a:solidFill>
              <a:srgbClr val="ACD8D1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环节三 · 检验气体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负极可燃 · 正极助燃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3A64C8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电解水-电解台/_assets/stage2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9E8D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负极氢气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靠近火焰被点燃,淡蓝色火焰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9E8D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正极氧气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带火星木条伸入即复燃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2F9E8D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2F9E8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确认身份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为'水由氢氧组成'提供证据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8 / 11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229600" y="4617720"/>
            <a:ext cx="310896" cy="310896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3" name="Shape 1"/>
          <p:cNvSpPr/>
          <p:nvPr/>
        </p:nvSpPr>
        <p:spPr>
          <a:xfrm>
            <a:off x="8595360" y="4389120"/>
            <a:ext cx="201168" cy="201168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4" name="Shape 2"/>
          <p:cNvSpPr/>
          <p:nvPr/>
        </p:nvSpPr>
        <p:spPr>
          <a:xfrm>
            <a:off x="8522208" y="4800600"/>
            <a:ext cx="237744" cy="237744"/>
          </a:xfrm>
          <a:prstGeom prst="ellipse">
            <a:avLst/>
          </a:prstGeom>
          <a:solidFill>
            <a:srgbClr val="DFE6F6"/>
          </a:solidFill>
          <a:ln/>
        </p:spPr>
      </p:sp>
      <p:sp>
        <p:nvSpPr>
          <p:cNvPr id="5" name="Shape 3"/>
          <p:cNvSpPr/>
          <p:nvPr/>
        </p:nvSpPr>
        <p:spPr>
          <a:xfrm>
            <a:off x="457200" y="521208"/>
            <a:ext cx="182880" cy="182880"/>
          </a:xfrm>
          <a:prstGeom prst="ellipse">
            <a:avLst/>
          </a:prstGeom>
          <a:solidFill>
            <a:srgbClr val="3A64C8"/>
          </a:solidFill>
          <a:ln/>
        </p:spPr>
      </p:sp>
      <p:sp>
        <p:nvSpPr>
          <p:cNvPr id="6" name="Shape 4"/>
          <p:cNvSpPr/>
          <p:nvPr/>
        </p:nvSpPr>
        <p:spPr>
          <a:xfrm>
            <a:off x="658368" y="475488"/>
            <a:ext cx="146304" cy="146304"/>
          </a:xfrm>
          <a:prstGeom prst="ellipse">
            <a:avLst/>
          </a:prstGeom>
          <a:solidFill>
            <a:srgbClr val="E0682C"/>
          </a:solidFill>
          <a:ln/>
        </p:spPr>
      </p:sp>
      <p:sp>
        <p:nvSpPr>
          <p:cNvPr id="7" name="Shape 5"/>
          <p:cNvSpPr/>
          <p:nvPr/>
        </p:nvSpPr>
        <p:spPr>
          <a:xfrm>
            <a:off x="566928" y="676656"/>
            <a:ext cx="128016" cy="128016"/>
          </a:xfrm>
          <a:prstGeom prst="ellipse">
            <a:avLst/>
          </a:prstGeom>
          <a:solidFill>
            <a:srgbClr val="2F9E8D"/>
          </a:solidFill>
          <a:ln/>
        </p:spPr>
      </p:sp>
      <p:sp>
        <p:nvSpPr>
          <p:cNvPr id="8" name="Shape 6"/>
          <p:cNvSpPr/>
          <p:nvPr/>
        </p:nvSpPr>
        <p:spPr>
          <a:xfrm>
            <a:off x="768096" y="640080"/>
            <a:ext cx="164592" cy="164592"/>
          </a:xfrm>
          <a:prstGeom prst="ellipse">
            <a:avLst/>
          </a:prstGeom>
          <a:solidFill>
            <a:srgbClr val="7B4FA0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365760"/>
            <a:ext cx="1929384" cy="310896"/>
          </a:xfrm>
          <a:prstGeom prst="rect">
            <a:avLst/>
          </a:prstGeom>
          <a:solidFill>
            <a:srgbClr val="EFEAF4"/>
          </a:solidFill>
          <a:ln w="12700">
            <a:solidFill>
              <a:srgbClr val="CAB9D9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7B4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环节四 · 闯关小结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四题检测,落实核心结论</a:t>
            </a:r>
            <a:endParaRPr lang="en-US" sz="2700" dirty="0"/>
          </a:p>
        </p:txBody>
      </p:sp>
      <p:sp>
        <p:nvSpPr>
          <p:cNvPr id="11" name="Text 9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3A64C8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2" name="Image 0" descr="/Users/shaorunze/Documents/Claude/Projects/ai推演/电解水-电解台/_assets/stage3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3" name="Shape 10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7B4FA0"/>
          </a:solidFill>
          <a:ln/>
        </p:spPr>
      </p:sp>
      <p:sp>
        <p:nvSpPr>
          <p:cNvPr id="14" name="Text 11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7B4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正氧负氢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正极氧气、负极氢气</a:t>
            </a:r>
            <a:endParaRPr lang="en-US" sz="1300" dirty="0"/>
          </a:p>
        </p:txBody>
      </p:sp>
      <p:sp>
        <p:nvSpPr>
          <p:cNvPr id="15" name="Shape 12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7B4FA0"/>
          </a:solidFill>
          <a:ln/>
        </p:spPr>
      </p:sp>
      <p:sp>
        <p:nvSpPr>
          <p:cNvPr id="16" name="Text 13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7B4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氢二氧一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体积比约 2∶1</a:t>
            </a:r>
            <a:endParaRPr lang="en-US" sz="1300" dirty="0"/>
          </a:p>
        </p:txBody>
      </p:sp>
      <p:sp>
        <p:nvSpPr>
          <p:cNvPr id="17" name="Shape 14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7B4FA0"/>
          </a:solidFill>
          <a:ln/>
        </p:spPr>
      </p:sp>
      <p:sp>
        <p:nvSpPr>
          <p:cNvPr id="18" name="Text 15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7B4F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结论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水由氢、氧两种元素组成</a:t>
            </a:r>
            <a:endParaRPr lang="en-US" sz="1300" dirty="0"/>
          </a:p>
        </p:txBody>
      </p:sp>
      <p:sp>
        <p:nvSpPr>
          <p:cNvPr id="19" name="Text 16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9 / 11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电解水 · 公开课</dc:title>
  <dc:subject>PptxGenJS Presentation</dc:subject>
  <dc:creator>光鹿课件</dc:creator>
  <cp:lastModifiedBy>光鹿课件</cp:lastModifiedBy>
  <cp:revision>1</cp:revision>
  <dcterms:created xsi:type="dcterms:W3CDTF">2026-06-25T19:23:57Z</dcterms:created>
  <dcterms:modified xsi:type="dcterms:W3CDTF">2026-06-25T19:23:57Z</dcterms:modified>
</cp:coreProperties>
</file>