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earth-motion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earth-motion/index.html?tab=subsolar&amp;day=172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earth-motion/index.html?tab=daylen&amp;term=summer&amp;lat=40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earth-motion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FE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地球运动-昼夜台/ppt-assets/c-ligh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070A18">
              <a:alpha val="75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663440" cy="1554480"/>
          </a:xfrm>
          <a:prstGeom prst="rect">
            <a:avLst/>
          </a:prstGeom>
          <a:solidFill>
            <a:srgbClr val="ECEDF6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57200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900" b="1" spc="200" kern="0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地球运动·昼夜长短</a:t>
            </a:r>
            <a:endParaRPr lang="en-US" sz="29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44805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1F2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直射点回归 · 光照图 · 昼夜长短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640080" y="1700784"/>
            <a:ext cx="43891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5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人教版高中地理 · 选择性必修一</a:t>
            </a:r>
            <a:endParaRPr lang="en-US" sz="125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ECEDF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一张光照图，读懂昼夜长短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2F3D70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打开昼夜台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F2A5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2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转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A21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EC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从"夏长冬短"说起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为什么夏天昼长、冬天昼短?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F3D70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F2A5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2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转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C9962F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现象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夏天天黑得晚、冬天天黑得早,极地还有极昼极夜。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1F2A52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原因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黄赤交角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使太阳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直射点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南北移动,带来昼夜长短变化。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D9772F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直射点回归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、读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光照图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、判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昼夜长短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C5C9DE"/>
            </a:solidFill>
            <a:prstDash val="solid"/>
          </a:ln>
          <a:effectLst>
            <a:outerShdw sx="100000" sy="100000" kx="0" ky="0" algn="bl" rotWithShape="0" blurRad="152400" dist="38100" dir="5400000">
              <a:srgbClr val="646C92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地球运动-昼夜台/ppt-assets/c-ligh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996696" cy="274320"/>
          </a:xfrm>
          <a:prstGeom prst="rect">
            <a:avLst/>
          </a:prstGeom>
          <a:solidFill>
            <a:srgbClr val="1A2140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EC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二分二至光照图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地球运动·昼夜长短 · 人教版高中地理选择性必修一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2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353312" cy="292608"/>
          </a:xfrm>
          <a:prstGeom prst="rect">
            <a:avLst/>
          </a:prstGeom>
          <a:solidFill>
            <a:srgbClr val="1A21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353312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EC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看一看 · 直射点回归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在南北回归线之间往返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F3D70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F2A5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2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转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09344"/>
            <a:ext cx="77724" cy="777240"/>
          </a:xfrm>
          <a:prstGeom prst="rect">
            <a:avLst/>
          </a:prstGeom>
          <a:solidFill>
            <a:srgbClr val="1F2A52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5544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范围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8653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直射点只在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23.5°N~23.5°S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之间移动。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487168"/>
            <a:ext cx="77724" cy="777240"/>
          </a:xfrm>
          <a:prstGeom prst="rect">
            <a:avLst/>
          </a:prstGeom>
          <a:solidFill>
            <a:srgbClr val="3F9B6E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43230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二分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74320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春分、秋分直射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赤道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,全球昼夜平分。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364992"/>
            <a:ext cx="77724" cy="777240"/>
          </a:xfrm>
          <a:prstGeom prst="rect">
            <a:avLst/>
          </a:prstGeom>
          <a:solidFill>
            <a:srgbClr val="D9772F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1012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二至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2102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夏至直射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北回归线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、冬至直射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南回归线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C5C9DE"/>
            </a:solidFill>
            <a:prstDash val="solid"/>
          </a:ln>
          <a:effectLst>
            <a:outerShdw sx="100000" sy="100000" kx="0" ky="0" algn="bl" rotWithShape="0" blurRad="152400" dist="38100" dir="5400000">
              <a:srgbClr val="646C92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地球运动-昼夜台/ppt-assets/c-subsola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996696" cy="274320"/>
          </a:xfrm>
          <a:prstGeom prst="rect">
            <a:avLst/>
          </a:prstGeom>
          <a:solidFill>
            <a:srgbClr val="1A2140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EC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直射点回归曲线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865376" cy="365760"/>
          </a:xfrm>
          <a:prstGeom prst="roundRect">
            <a:avLst>
              <a:gd name="adj" fmla="val 12500"/>
            </a:avLst>
          </a:prstGeom>
          <a:solidFill>
            <a:srgbClr val="2F3D70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865376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昼夜台 · 直射点回归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地球运动·昼夜长短 · 人教版高中地理选择性必修一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2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A21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EC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理一理 · 二分二至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直射、晨昏线与极昼极夜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F3D70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F2A5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2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转</a:t>
            </a:r>
            <a:endParaRPr lang="en-US" sz="1700" dirty="0"/>
          </a:p>
        </p:txBody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91640"/>
          <a:ext cx="8229600" cy="914400"/>
        </p:xfrm>
        <a:graphic>
          <a:graphicData uri="http://schemas.openxmlformats.org/drawingml/2006/table">
            <a:tbl>
              <a:tblPr/>
              <a:tblGrid>
                <a:gridCol w="1463040"/>
                <a:gridCol w="2377440"/>
                <a:gridCol w="2194560"/>
                <a:gridCol w="3108960"/>
              </a:tblGrid>
              <a:tr h="47548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ECF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节气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14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ECF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直射纬线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14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ECF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晨昏线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140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AECF4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北半球昼夜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A2140"/>
                    </a:solidFill>
                  </a:tcPr>
                </a:tc>
              </a:tr>
              <a:tr h="7498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夏至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772F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1A21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北回归线 23.5°N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F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1A21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与极圈相切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F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1A21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昼最长(北极圈极昼)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F8"/>
                    </a:solidFill>
                  </a:tcPr>
                </a:tc>
              </a:tr>
              <a:tr h="7498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二分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9B6E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1A21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赤道 0°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F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1A21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过南北两极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F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1A21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全球昼夜平分(12h)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F8"/>
                    </a:solidFill>
                  </a:tcPr>
                </a:tc>
              </a:tr>
              <a:tr h="7498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冬至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6FB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1A21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南回归线 23.5°S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F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1A21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与极圈相切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F8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1A214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昼最短(北极圈极夜)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5C9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0F8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279392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记牢:直射半球</a:t>
            </a:r>
            <a:pPr algn="ctr" indent="0" marL="0">
              <a:buNone/>
            </a:pPr>
            <a:r>
              <a:rPr lang="en-US" sz="115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昼长夜短</a:t>
            </a:r>
            <a:pPr algn="ctr" indent="0" marL="0">
              <a:buNone/>
            </a:pPr>
            <a:r>
              <a:rPr lang="en-US" sz="115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</a:t>
            </a:r>
            <a:pPr algn="ctr" indent="0" marL="0">
              <a:buNone/>
            </a:pPr>
            <a:r>
              <a:rPr lang="en-US" sz="115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纬度越高昼越长</a:t>
            </a:r>
            <a:pPr algn="ctr" indent="0" marL="0">
              <a:buNone/>
            </a:pPr>
            <a:r>
              <a:rPr lang="en-US" sz="115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;赤道全年昼夜等长;极昼极夜只出现在</a:t>
            </a:r>
            <a:pPr algn="ctr" indent="0" marL="0">
              <a:buNone/>
            </a:pPr>
            <a:r>
              <a:rPr lang="en-US" sz="115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极圈以内</a:t>
            </a:r>
            <a:pPr algn="ctr" indent="0" marL="0">
              <a:buNone/>
            </a:pPr>
            <a:r>
              <a:rPr lang="en-US" sz="115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地球运动·昼夜长短 · 人教版高中地理选择性必修一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2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243584" cy="292608"/>
          </a:xfrm>
          <a:prstGeom prst="rect">
            <a:avLst/>
          </a:prstGeom>
          <a:solidFill>
            <a:srgbClr val="1A21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243584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EC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判一判 · 昼夜长短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看半球，看纬度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F3D70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F2A5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2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转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D9772F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看半球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直射点在哪个半球,哪个半球就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昼长夜短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1F2A52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看纬度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同半球内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纬度越高昼越长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;极圈内可能极昼/极夜。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2F6FB5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例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夏至 40°N 昼长约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14.9 小时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(昼长夜短)。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5C9DE"/>
            </a:solidFill>
            <a:prstDash val="solid"/>
          </a:ln>
          <a:effectLst>
            <a:outerShdw sx="100000" sy="100000" kx="0" ky="0" algn="bl" rotWithShape="0" blurRad="152400" dist="38100" dir="5400000">
              <a:srgbClr val="646C92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地球运动-昼夜台/ppt-assets/c-dayle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947672" cy="274320"/>
          </a:xfrm>
          <a:prstGeom prst="rect">
            <a:avLst/>
          </a:prstGeom>
          <a:solidFill>
            <a:srgbClr val="1A2140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94767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AEC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夏至 40°N · 昼弧&gt;夜弧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737360" cy="365760"/>
          </a:xfrm>
          <a:prstGeom prst="roundRect">
            <a:avLst>
              <a:gd name="adj" fmla="val 12500"/>
            </a:avLst>
          </a:prstGeom>
          <a:solidFill>
            <a:srgbClr val="2F3D70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737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昼夜台 · 昼夜长短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地球运动·昼夜长短 · 人教版高中地理选择性必修一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2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1A21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EC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地球运动·昼夜长短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2F3D70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EEF0F8"/>
          </a:solidFill>
          <a:ln w="16510">
            <a:solidFill>
              <a:srgbClr val="2F3D7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783080"/>
            <a:ext cx="2468880" cy="73152"/>
          </a:xfrm>
          <a:prstGeom prst="rect">
            <a:avLst/>
          </a:prstGeom>
          <a:solidFill>
            <a:srgbClr val="2F3D70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2F3D7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直射点回归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48640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(23.5°N~23.5°S)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548640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二分赤道</a:t>
            </a:r>
            <a:endParaRPr lang="en-US" sz="1250" dirty="0"/>
          </a:p>
        </p:txBody>
      </p:sp>
      <p:sp>
        <p:nvSpPr>
          <p:cNvPr id="11" name="Text 9"/>
          <p:cNvSpPr/>
          <p:nvPr/>
        </p:nvSpPr>
        <p:spPr>
          <a:xfrm>
            <a:off x="548640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333B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二至回归线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3410712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EEF0F8"/>
          </a:solidFill>
          <a:ln w="16510">
            <a:solidFill>
              <a:srgbClr val="C9962F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410712" y="1783080"/>
            <a:ext cx="2468880" cy="73152"/>
          </a:xfrm>
          <a:prstGeom prst="rect">
            <a:avLst/>
          </a:prstGeom>
          <a:solidFill>
            <a:srgbClr val="C9962F"/>
          </a:solidFill>
          <a:ln/>
        </p:spPr>
      </p:sp>
      <p:sp>
        <p:nvSpPr>
          <p:cNvPr id="14" name="Text 12"/>
          <p:cNvSpPr/>
          <p:nvPr/>
        </p:nvSpPr>
        <p:spPr>
          <a:xfrm>
            <a:off x="3410712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C9962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光照图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3410712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(晨昏线分昼夜)</a:t>
            </a:r>
            <a:endParaRPr lang="en-US" sz="1100" dirty="0"/>
          </a:p>
        </p:txBody>
      </p:sp>
      <p:sp>
        <p:nvSpPr>
          <p:cNvPr id="16" name="Text 14"/>
          <p:cNvSpPr/>
          <p:nvPr/>
        </p:nvSpPr>
        <p:spPr>
          <a:xfrm>
            <a:off x="3410712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二分过两极</a:t>
            </a:r>
            <a:endParaRPr lang="en-US" sz="1250" dirty="0"/>
          </a:p>
        </p:txBody>
      </p:sp>
      <p:sp>
        <p:nvSpPr>
          <p:cNvPr id="17" name="Text 15"/>
          <p:cNvSpPr/>
          <p:nvPr/>
        </p:nvSpPr>
        <p:spPr>
          <a:xfrm>
            <a:off x="3410712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333B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二至切极圈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6272784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EEF0F8"/>
          </a:solidFill>
          <a:ln w="16510">
            <a:solidFill>
              <a:srgbClr val="D9772F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272784" y="1783080"/>
            <a:ext cx="2468880" cy="73152"/>
          </a:xfrm>
          <a:prstGeom prst="rect">
            <a:avLst/>
          </a:prstGeom>
          <a:solidFill>
            <a:srgbClr val="D9772F"/>
          </a:solidFill>
          <a:ln/>
        </p:spPr>
      </p:sp>
      <p:sp>
        <p:nvSpPr>
          <p:cNvPr id="20" name="Text 18"/>
          <p:cNvSpPr/>
          <p:nvPr/>
        </p:nvSpPr>
        <p:spPr>
          <a:xfrm>
            <a:off x="6272784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D9772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昼夜长短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272784" y="2377440"/>
            <a:ext cx="24688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(直射半球昼长)</a:t>
            </a:r>
            <a:endParaRPr lang="en-US" sz="1100" dirty="0"/>
          </a:p>
        </p:txBody>
      </p:sp>
      <p:sp>
        <p:nvSpPr>
          <p:cNvPr id="22" name="Text 20"/>
          <p:cNvSpPr/>
          <p:nvPr/>
        </p:nvSpPr>
        <p:spPr>
          <a:xfrm>
            <a:off x="6272784" y="2788920"/>
            <a:ext cx="2468880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纬度越高昼越长</a:t>
            </a:r>
            <a:endParaRPr lang="en-US" sz="1250" dirty="0"/>
          </a:p>
        </p:txBody>
      </p:sp>
      <p:sp>
        <p:nvSpPr>
          <p:cNvPr id="23" name="Text 21"/>
          <p:cNvSpPr/>
          <p:nvPr/>
        </p:nvSpPr>
        <p:spPr>
          <a:xfrm>
            <a:off x="6272784" y="3200400"/>
            <a:ext cx="246888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333B5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赤道全年等长</a:t>
            </a:r>
            <a:endParaRPr lang="en-US" sz="1150" dirty="0"/>
          </a:p>
        </p:txBody>
      </p:sp>
      <p:sp>
        <p:nvSpPr>
          <p:cNvPr id="24" name="Shape 22"/>
          <p:cNvSpPr/>
          <p:nvPr/>
        </p:nvSpPr>
        <p:spPr>
          <a:xfrm>
            <a:off x="3520440" y="4069080"/>
            <a:ext cx="2103120" cy="365760"/>
          </a:xfrm>
          <a:prstGeom prst="roundRect">
            <a:avLst>
              <a:gd name="adj" fmla="val 12500"/>
            </a:avLst>
          </a:prstGeom>
          <a:solidFill>
            <a:srgbClr val="2F3D70"/>
          </a:solidFill>
          <a:ln/>
        </p:spPr>
      </p:sp>
      <p:sp>
        <p:nvSpPr>
          <p:cNvPr id="25" name="Text 23"/>
          <p:cNvSpPr/>
          <p:nvPr/>
        </p:nvSpPr>
        <p:spPr>
          <a:xfrm>
            <a:off x="3520440" y="4059936"/>
            <a:ext cx="2103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昼夜台 · 闯关</a:t>
            </a:r>
            <a:endParaRPr lang="en-US" sz="1150" dirty="0"/>
          </a:p>
        </p:txBody>
      </p:sp>
      <p:sp>
        <p:nvSpPr>
          <p:cNvPr id="26" name="Text 24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地球运动·昼夜长短 · 人教版高中地理选择性必修一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2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A2140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AECF4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画光照图，读昼长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F3D70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F2A5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F2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转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CEDF6"/>
          </a:solidFill>
          <a:ln w="12700">
            <a:solidFill>
              <a:srgbClr val="2F3D70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1F2A52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画出夏至日光照图,标直射点、晨昏线、北极圈内极昼范围;说出此时北京(40°N)昼夜长短。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FE2EF"/>
          </a:solidFill>
          <a:ln w="9525">
            <a:solidFill>
              <a:srgbClr val="C5C9DE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D9772F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读"昼夜长短":夏至、冬至时0°、40°N、66.5°N三地的昼长,归纳纬度变化规律。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DFE2EF"/>
          </a:solidFill>
          <a:ln w="9525">
            <a:solidFill>
              <a:srgbClr val="C5C9DE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C9962F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A214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为什么会有极昼极夜?它们出现的范围与季节有什么关系?用黄赤交角解释。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46C9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地球运动·昼夜长短 · 人教版高中地理选择性必修一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F2A5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FE2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地球运动-昼夜台/ppt-assets/c-ligh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070A18">
              <a:alpha val="78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spc="3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直射 · 晨昏 · 昼夜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26974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D6D9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直射半球昼长夜短，纬度越高昼越长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5C9D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地球运动·昼夜长短 · 人教版高中地理选择性必修一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C5C9D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地球运动·昼夜长短</dc:title>
  <dc:subject>PptxGenJS Presentation</dc:subject>
  <dc:creator>光鹿课件</dc:creator>
  <cp:lastModifiedBy>光鹿课件</cp:lastModifiedBy>
  <cp:revision>1</cp:revision>
  <dcterms:created xsi:type="dcterms:W3CDTF">2026-06-13T18:37:39Z</dcterms:created>
  <dcterms:modified xsi:type="dcterms:W3CDTF">2026-06-13T18:37:39Z</dcterms:modified>
</cp:coreProperties>
</file>