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earth-glob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earth-globe/index.html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aits.com/files/earth-globe/index.html?season=summer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earth-globe/index.html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10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地球的运动-地球仪台/ppt-assets/c-glob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0914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3716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400" kern="0" dirty="0">
                <a:solidFill>
                  <a:srgbClr val="9FD0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招牌课 · WebGL 真 3D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187452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spc="8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地球的运动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1089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dirty="0">
                <a:solidFill>
                  <a:srgbClr val="CFE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自转看昼夜 · 公转看四季 · 太阳直射点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520440" y="411480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2F6ED6"/>
          </a:solidFill>
          <a:ln/>
        </p:spPr>
      </p:sp>
      <p:sp>
        <p:nvSpPr>
          <p:cNvPr id="8" name="Text 5"/>
          <p:cNvSpPr/>
          <p:nvPr/>
        </p:nvSpPr>
        <p:spPr>
          <a:xfrm>
            <a:off x="3520440" y="410565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打开地球仪台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为什么有昼夜、有四季?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白天黑夜不停交替、一年有春夏秋冬——这都和地球的运动有关。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地球的两种运动:&lt;b&gt;自转&lt;/b&gt;(产生昼夜)与&lt;b&gt;公转&lt;/b&gt;(产生四季)。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 3D 地球仪台里&lt;b&gt;转地球看昼夜 → 切四季看直射点 → 比极昼极夜&lt;/b&gt;。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地球的运动 · WebGL 真 3D · 人教版地理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62456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624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自转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昼夜交替与晨昏线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向阳=白天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对着太阳的半球是白天。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背阳=黑夜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背着太阳的半球是黑夜(有城市灯光)。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晨昏线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明暗的分界线,随自转不断移动。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06101F"/>
          </a:solidFill>
          <a:ln w="12700">
            <a:solidFill>
              <a:srgbClr val="CBD8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82a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地球的运动-地球仪台/ppt-assets/c-glob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188720" cy="274320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188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自转 · 昼夜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2F6ED6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地球仪台 · 转一转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地球的运动 · WebGL 真 3D · 人教版地理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62456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624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公转 · 四季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太阳直射点的回归运动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280160"/>
                <a:gridCol w="1828800"/>
                <a:gridCol w="1828800"/>
                <a:gridCol w="3291840"/>
              </a:tblGrid>
              <a:tr h="47548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1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节气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13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1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日期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13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1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太阳直射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132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1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北半球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1326"/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春分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约 3 月 21 日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赤道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昼夜平分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夏至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约 6 月 22 日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北回归线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昼最长夜最短 · 北极圈极昼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秋分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约 9 月 23 日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赤道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昼夜平分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冬至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约 12 月 22 日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南回归线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0B1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昼最短夜最长 · 北极圈极夜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BD8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F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297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太阳直射点在南、北回归线之间往返移动,带来四季和昼夜长短变化。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地球的运动 · WebGL 真 3D · 人教版地理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36192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3619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切四季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夏至 vs 冬至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6" name="Shape 4"/>
          <p:cNvSpPr/>
          <p:nvPr/>
        </p:nvSpPr>
        <p:spPr>
          <a:xfrm>
            <a:off x="420624" y="1655064"/>
            <a:ext cx="4096512" cy="2542032"/>
          </a:xfrm>
          <a:prstGeom prst="rect">
            <a:avLst/>
          </a:prstGeom>
          <a:solidFill>
            <a:srgbClr val="06101F"/>
          </a:solidFill>
          <a:ln w="12700">
            <a:solidFill>
              <a:srgbClr val="CBD8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82a0">
                <a:alpha val="30000"/>
              </a:srgbClr>
            </a:outerShdw>
          </a:effectLst>
        </p:spPr>
      </p:sp>
      <p:pic>
        <p:nvPicPr>
          <p:cNvPr id="7" name="Image 0" descr="/Users/shaorunze/Documents/Claude/Projects/ai推演/地球的运动-地球仪台/ppt-assets/c-glob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1691640"/>
            <a:ext cx="4023360" cy="246888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48640" y="1783080"/>
            <a:ext cx="1773936" cy="274320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9" name="Text 6"/>
          <p:cNvSpPr/>
          <p:nvPr/>
        </p:nvSpPr>
        <p:spPr>
          <a:xfrm>
            <a:off x="548640" y="1772107"/>
            <a:ext cx="177393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夏至 · 直射北回归线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4626864" y="1655064"/>
            <a:ext cx="4096512" cy="2542032"/>
          </a:xfrm>
          <a:prstGeom prst="rect">
            <a:avLst/>
          </a:prstGeom>
          <a:solidFill>
            <a:srgbClr val="06101F"/>
          </a:solidFill>
          <a:ln w="12700">
            <a:solidFill>
              <a:srgbClr val="CBD8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82a0">
                <a:alpha val="30000"/>
              </a:srgbClr>
            </a:outerShdw>
          </a:effectLst>
        </p:spPr>
      </p:sp>
      <p:pic>
        <p:nvPicPr>
          <p:cNvPr id="11" name="Image 1" descr="/Users/shaorunze/Documents/Claude/Projects/ai推演/地球的运动-地球仪台/ppt-assets/c-winter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663440" y="1691640"/>
            <a:ext cx="4023360" cy="246888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4754880" y="1783080"/>
            <a:ext cx="1773936" cy="274320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13" name="Text 9"/>
          <p:cNvSpPr/>
          <p:nvPr/>
        </p:nvSpPr>
        <p:spPr>
          <a:xfrm>
            <a:off x="4754880" y="1772107"/>
            <a:ext cx="177393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冬至 · 直射南回归线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457200" y="4343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夏至:太阳高、直射北回归线、北极圈极昼;冬至:太阳低、直射南回归线、北极圈极夜。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3383280" y="4617720"/>
            <a:ext cx="2377440" cy="365760"/>
          </a:xfrm>
          <a:prstGeom prst="roundRect">
            <a:avLst>
              <a:gd name="adj" fmla="val 12500"/>
            </a:avLst>
          </a:prstGeom>
          <a:solidFill>
            <a:srgbClr val="2F6ED6"/>
          </a:solidFill>
          <a:ln/>
        </p:spPr>
      </p:sp>
      <p:sp>
        <p:nvSpPr>
          <p:cNvPr id="16" name="Text 12"/>
          <p:cNvSpPr/>
          <p:nvPr/>
        </p:nvSpPr>
        <p:spPr>
          <a:xfrm>
            <a:off x="3383280" y="4608576"/>
            <a:ext cx="23774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地球仪台 · 切四季</a:t>
            </a:r>
            <a:endParaRPr lang="en-US" sz="1150" dirty="0"/>
          </a:p>
        </p:txBody>
      </p:sp>
      <p:sp>
        <p:nvSpPr>
          <p:cNvPr id="17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地球的运动 · WebGL 真 3D · 人教版地理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自转 与 公转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4023360" cy="1920240"/>
          </a:xfrm>
          <a:prstGeom prst="roundRect">
            <a:avLst>
              <a:gd name="adj" fmla="val 5714"/>
            </a:avLst>
          </a:prstGeom>
          <a:solidFill>
            <a:srgbClr val="F4F8FF"/>
          </a:solidFill>
          <a:ln w="19050">
            <a:solidFill>
              <a:srgbClr val="2F6ED6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4023360" cy="91440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011680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2F6ED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自转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31520" y="260604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绕地轴 · 自西向东 · 约 24 小时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31520" y="301752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产生昼夜交替、晨昏线、时间差异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572000" y="1783080"/>
            <a:ext cx="4023360" cy="1920240"/>
          </a:xfrm>
          <a:prstGeom prst="roundRect">
            <a:avLst>
              <a:gd name="adj" fmla="val 5714"/>
            </a:avLst>
          </a:prstGeom>
          <a:solidFill>
            <a:srgbClr val="F4F8FF"/>
          </a:solidFill>
          <a:ln w="19050">
            <a:solidFill>
              <a:srgbClr val="2F9ED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572000" y="1783080"/>
            <a:ext cx="4023360" cy="91440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13" name="Text 11"/>
          <p:cNvSpPr/>
          <p:nvPr/>
        </p:nvSpPr>
        <p:spPr>
          <a:xfrm>
            <a:off x="4572000" y="2011680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2F9ED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公转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4754880" y="260604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绕太阳 · 自西向东 · 约 1 年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754880" y="301752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加地轴倾斜 → 四季、昼夜长短、五带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地球的运动 · WebGL 真 3D · 人教版地理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493776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地球的运动 · 自转 + 公转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自转:绕地轴自西向东,约 24 小时 → 昼夜交替、晨昏线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25603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2440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公转:绕太阳,约 1 年 + 地轴倾斜 → 四季、昼夜长短变化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太阳直射点:夏至北回归线 · 春秋分赤道 · 冬至南回归线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3291840" y="406908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2F6ED6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05993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地球仪台 · 在线探究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地球的运动 · WebGL 真 3D · 人教版地理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B13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A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想得清,说得明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8F8"/>
          </a:solidFill>
          <a:ln w="12700">
            <a:solidFill>
              <a:srgbClr val="2F6ED6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F6ED6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画出夏至与冬至太阳直射点的位置,写出北半球昼夜长短与北极圈极昼/极夜。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8F8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F9ED6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用地球仪和手电筒模拟自转,观察昼夜交替与晨昏线并记录。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8F8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B13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查‘五带’如何按太阳直射范围划分,与南北回归线、极圈的关系。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8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地球的运动 · WebGL 真 3D · 人教版地理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46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610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地球的运动-地球仪台/ppt-assets/c-wint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0914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057400"/>
            <a:ext cx="8229600" cy="82296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0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转动的地球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57200" y="3063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E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自转成昼夜 · 公转成四季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BD8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地球的运动 · WebGL 真 3D · 人教版地理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BD8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地球的运动</dc:title>
  <dc:subject>PptxGenJS Presentation</dc:subject>
  <dc:creator>光鹿课件</dc:creator>
  <cp:lastModifiedBy>光鹿课件</cp:lastModifiedBy>
  <cp:revision>1</cp:revision>
  <dcterms:created xsi:type="dcterms:W3CDTF">2026-06-14T17:52:52Z</dcterms:created>
  <dcterms:modified xsi:type="dcterms:W3CDTF">2026-06-14T17:52:52Z</dcterms:modified>
</cp:coreProperties>
</file>